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diagrams/colors4.xml" ContentType="application/vnd.openxmlformats-officedocument.drawingml.diagramColor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rawings/drawing3.xml" ContentType="application/vnd.openxmlformats-officedocument.drawingml.chartshapes+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charts/chart10.xml" ContentType="application/vnd.openxmlformats-officedocument.drawingml.char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diagrams/colors1.xml" ContentType="application/vnd.openxmlformats-officedocument.drawingml.diagramColors+xml"/>
  <Override PartName="/ppt/tags/tag131.xml" ContentType="application/vnd.openxmlformats-officedocument.presentationml.tags+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slides/slide41.xml" ContentType="application/vnd.openxmlformats-officedocument.presentationml.slide+xml"/>
  <Override PartName="/ppt/charts/chart15.xml" ContentType="application/vnd.openxmlformats-officedocument.drawingml.char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charts/chart5.xml" ContentType="application/vnd.openxmlformats-officedocument.drawingml.chart+xml"/>
  <Override PartName="/ppt/notesSlides/notesSlide10.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Layouts/slideLayout12.xml" ContentType="application/vnd.openxmlformats-officedocument.presentationml.slideLayout+xml"/>
  <Override PartName="/ppt/charts/chart12.xml" ContentType="application/vnd.openxmlformats-officedocument.drawingml.char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diagrams/drawing2.xml" ContentType="application/vnd.ms-office.drawingml.diagramDrawing+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charts/chart17.xml" ContentType="application/vnd.openxmlformats-officedocument.drawingml.chart+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charts/chart7.xml" ContentType="application/vnd.openxmlformats-officedocument.drawingml.chart+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tags/tag141.xml" ContentType="application/vnd.openxmlformats-officedocument.presentationml.tags+xml"/>
  <Override PartName="/ppt/tags/tag228.xml" ContentType="application/vnd.openxmlformats-officedocument.presentationml.tag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notesSlides/notesSlide17.xml" ContentType="application/vnd.openxmlformats-officedocument.presentationml.notesSlide+xml"/>
  <Override PartName="/ppt/slides/slide51.xml" ContentType="application/vnd.openxmlformats-officedocument.presentationml.slide+xml"/>
  <Override PartName="/ppt/charts/chart14.xml" ContentType="application/vnd.openxmlformats-officedocument.drawingml.char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heme/themeOverride2.xml" ContentType="application/vnd.openxmlformats-officedocument.themeOverride+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tags/tag53.xml" ContentType="application/vnd.openxmlformats-officedocument.presentationml.tags+xml"/>
  <Override PartName="/ppt/tags/tag157.xml" ContentType="application/vnd.openxmlformats-officedocument.presentationml.tags+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diagrams/drawing4.xml" ContentType="application/vnd.ms-office.drawingml.diagramDrawing+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rawings/drawing4.xml" ContentType="application/vnd.openxmlformats-officedocument.drawingml.chartshapes+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tags/tag132.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diagrams/layout4.xml" ContentType="application/vnd.openxmlformats-officedocument.drawingml.diagram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charts/colors1.xml" ContentType="application/vnd.ms-office.chartcolorstyle+xml"/>
  <Override PartName="/ppt/charts/chart6.xml" ContentType="application/vnd.openxmlformats-officedocument.drawingml.chart+xml"/>
  <Override PartName="/ppt/diagrams/data5.xml" ContentType="application/vnd.openxmlformats-officedocument.drawingml.diagramData+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96" r:id="rId2"/>
    <p:sldId id="589" r:id="rId3"/>
    <p:sldId id="507" r:id="rId4"/>
    <p:sldId id="618" r:id="rId5"/>
    <p:sldId id="619" r:id="rId6"/>
    <p:sldId id="519" r:id="rId7"/>
    <p:sldId id="510" r:id="rId8"/>
    <p:sldId id="475" r:id="rId9"/>
    <p:sldId id="476" r:id="rId10"/>
    <p:sldId id="477" r:id="rId11"/>
    <p:sldId id="478" r:id="rId12"/>
    <p:sldId id="521" r:id="rId13"/>
    <p:sldId id="558" r:id="rId14"/>
    <p:sldId id="559" r:id="rId15"/>
    <p:sldId id="560" r:id="rId16"/>
    <p:sldId id="579" r:id="rId17"/>
    <p:sldId id="590" r:id="rId18"/>
    <p:sldId id="591" r:id="rId19"/>
    <p:sldId id="576" r:id="rId20"/>
    <p:sldId id="562" r:id="rId21"/>
    <p:sldId id="563" r:id="rId22"/>
    <p:sldId id="564" r:id="rId23"/>
    <p:sldId id="565" r:id="rId24"/>
    <p:sldId id="566" r:id="rId25"/>
    <p:sldId id="568" r:id="rId26"/>
    <p:sldId id="569" r:id="rId27"/>
    <p:sldId id="570" r:id="rId28"/>
    <p:sldId id="575" r:id="rId29"/>
    <p:sldId id="571" r:id="rId30"/>
    <p:sldId id="572" r:id="rId31"/>
    <p:sldId id="573" r:id="rId32"/>
    <p:sldId id="592" r:id="rId33"/>
    <p:sldId id="593" r:id="rId34"/>
    <p:sldId id="594" r:id="rId35"/>
    <p:sldId id="595" r:id="rId36"/>
    <p:sldId id="596" r:id="rId37"/>
    <p:sldId id="597" r:id="rId38"/>
    <p:sldId id="598" r:id="rId39"/>
    <p:sldId id="599" r:id="rId40"/>
    <p:sldId id="600" r:id="rId41"/>
    <p:sldId id="601" r:id="rId42"/>
    <p:sldId id="602" r:id="rId43"/>
    <p:sldId id="603" r:id="rId44"/>
    <p:sldId id="604" r:id="rId45"/>
    <p:sldId id="605" r:id="rId46"/>
    <p:sldId id="606" r:id="rId47"/>
    <p:sldId id="607" r:id="rId48"/>
    <p:sldId id="608" r:id="rId49"/>
    <p:sldId id="609" r:id="rId50"/>
    <p:sldId id="610" r:id="rId51"/>
    <p:sldId id="611" r:id="rId52"/>
    <p:sldId id="612" r:id="rId53"/>
    <p:sldId id="613" r:id="rId54"/>
    <p:sldId id="614" r:id="rId55"/>
    <p:sldId id="615" r:id="rId56"/>
    <p:sldId id="616" r:id="rId57"/>
    <p:sldId id="617" r:id="rId58"/>
  </p:sldIdLst>
  <p:sldSz cx="9144000" cy="6858000" type="screen4x3"/>
  <p:notesSz cx="9979025" cy="6834188"/>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051" userDrawn="1">
          <p15:clr>
            <a:srgbClr val="A4A3A4"/>
          </p15:clr>
        </p15:guide>
        <p15:guide id="2" pos="3370" userDrawn="1">
          <p15:clr>
            <a:srgbClr val="A4A3A4"/>
          </p15:clr>
        </p15:guide>
        <p15:guide id="3" orient="horz" pos="2086" userDrawn="1">
          <p15:clr>
            <a:srgbClr val="A4A3A4"/>
          </p15:clr>
        </p15:guide>
        <p15:guide id="4" pos="3443" userDrawn="1">
          <p15:clr>
            <a:srgbClr val="A4A3A4"/>
          </p15:clr>
        </p15:guide>
        <p15:guide id="5" pos="3296" userDrawn="1">
          <p15:clr>
            <a:srgbClr val="A4A3A4"/>
          </p15:clr>
        </p15:guide>
        <p15:guide id="6" orient="horz" pos="2117" userDrawn="1">
          <p15:clr>
            <a:srgbClr val="A4A3A4"/>
          </p15:clr>
        </p15:guide>
        <p15:guide id="7" orient="horz" pos="2153" userDrawn="1">
          <p15:clr>
            <a:srgbClr val="A4A3A4"/>
          </p15:clr>
        </p15:guide>
        <p15:guide id="8" pos="3144" userDrawn="1">
          <p15:clr>
            <a:srgbClr val="A4A3A4"/>
          </p15:clr>
        </p15:guide>
        <p15:guide id="9" pos="3212" userDrawn="1">
          <p15:clr>
            <a:srgbClr val="A4A3A4"/>
          </p15:clr>
        </p15:guide>
        <p15:guide id="10" pos="307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2859AC"/>
    <a:srgbClr val="52646D"/>
    <a:srgbClr val="71828C"/>
    <a:srgbClr val="E3E8EA"/>
    <a:srgbClr val="B60527"/>
    <a:srgbClr val="8193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2748" autoAdjust="0"/>
  </p:normalViewPr>
  <p:slideViewPr>
    <p:cSldViewPr>
      <p:cViewPr varScale="1">
        <p:scale>
          <a:sx n="65" d="100"/>
          <a:sy n="65"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2" d="100"/>
          <a:sy n="112" d="100"/>
        </p:scale>
        <p:origin x="-4136" y="-120"/>
      </p:cViewPr>
      <p:guideLst>
        <p:guide orient="horz" pos="2051"/>
        <p:guide orient="horz" pos="2086"/>
        <p:guide orient="horz" pos="2117"/>
        <p:guide orient="horz" pos="2153"/>
        <p:guide pos="3370"/>
        <p:guide pos="3443"/>
        <p:guide pos="3296"/>
        <p:guide pos="3144"/>
        <p:guide pos="3212"/>
        <p:guide pos="307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368183\Dropbox\0.%20LCSPP\1.%20PARAGUAY\PY%20Equity%20Assess\APRIL\Cuadros%20boletin%20resumen%2011032014.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2007_Workbook6.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2007_Workbook7.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2007_Workbook8.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2007_Workbook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2007_Workbook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2007_Workbook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2007_Workbook12.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2007_Workbook13.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wb368183\Dropbox\0.%20LCSPP\1.%20PARAGUAY\PY%20Equity%20Assess\APRIL\PRY_final_excel@2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crms02\lcspp\wb438400\PRY\xls\PRY_final_excel@3b.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edggom\STP\Temas\PND\Gr&#225;fico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Esmelda%20Romero\Downloads\4f5852a6-637d-4ee1-9113-b9274295b668.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2007_Workbook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evolución!$A$6</c:f>
              <c:strCache>
                <c:ptCount val="1"/>
                <c:pt idx="0">
                  <c:v>Extreme Poverty</c:v>
                </c:pt>
              </c:strCache>
            </c:strRef>
          </c:tx>
          <c:dPt>
            <c:idx val="4"/>
            <c:spPr>
              <a:ln>
                <a:noFill/>
                <a:prstDash val="dash"/>
              </a:ln>
            </c:spPr>
          </c:dPt>
          <c:dLbls>
            <c:spPr>
              <a:noFill/>
              <a:ln>
                <a:noFill/>
              </a:ln>
              <a:effectLst/>
            </c:spPr>
            <c:txPr>
              <a:bodyPr wrap="square" lIns="38100" tIns="19050" rIns="38100" bIns="19050" anchor="ctr">
                <a:spAutoFit/>
              </a:bodyPr>
              <a:lstStyle/>
              <a:p>
                <a:pPr>
                  <a:defRPr sz="1400"/>
                </a:pPr>
                <a:endParaRPr lang="en-US"/>
              </a:p>
            </c:txPr>
            <c:dLblPos val="b"/>
            <c:showVal val="1"/>
            <c:extLst>
              <c:ext xmlns:c15="http://schemas.microsoft.com/office/drawing/2012/chart" uri="{CE6537A1-D6FC-4f65-9D91-7224C49458BB}">
                <c15:showLeaderLines val="0"/>
              </c:ext>
            </c:extLst>
          </c:dLbls>
          <c:cat>
            <c:strRef>
              <c:f>evolución!$B$3:$P$3</c:f>
              <c:strCache>
                <c:ptCount val="15"/>
                <c:pt idx="0">
                  <c:v>1997 - 98</c:v>
                </c:pt>
                <c:pt idx="1">
                  <c:v>1999</c:v>
                </c:pt>
                <c:pt idx="2">
                  <c:v>2000 - 01</c:v>
                </c:pt>
                <c:pt idx="3">
                  <c:v>2002</c:v>
                </c:pt>
                <c:pt idx="4">
                  <c:v>2003</c:v>
                </c:pt>
                <c:pt idx="5">
                  <c:v>2004</c:v>
                </c:pt>
                <c:pt idx="6">
                  <c:v>2005</c:v>
                </c:pt>
                <c:pt idx="7">
                  <c:v>2006</c:v>
                </c:pt>
                <c:pt idx="8">
                  <c:v>2007</c:v>
                </c:pt>
                <c:pt idx="9">
                  <c:v>2008</c:v>
                </c:pt>
                <c:pt idx="10">
                  <c:v>2009</c:v>
                </c:pt>
                <c:pt idx="11">
                  <c:v>2010</c:v>
                </c:pt>
                <c:pt idx="12">
                  <c:v>2011</c:v>
                </c:pt>
                <c:pt idx="13">
                  <c:v>2012*</c:v>
                </c:pt>
                <c:pt idx="14">
                  <c:v>2013</c:v>
                </c:pt>
              </c:strCache>
            </c:strRef>
          </c:cat>
          <c:val>
            <c:numRef>
              <c:f>evolución!$B$6:$P$6</c:f>
              <c:numCache>
                <c:formatCode>_ * #,##0.0_ ;_ * \-#,##0.0_ ;_ * "-"??_ ;_ @_ </c:formatCode>
                <c:ptCount val="15"/>
                <c:pt idx="0">
                  <c:v>18.778247849205247</c:v>
                </c:pt>
                <c:pt idx="1">
                  <c:v>17.71807677141296</c:v>
                </c:pt>
                <c:pt idx="2">
                  <c:v>16.667190855746203</c:v>
                </c:pt>
                <c:pt idx="3">
                  <c:v>24.378757129274604</c:v>
                </c:pt>
                <c:pt idx="4">
                  <c:v>21.231652479468185</c:v>
                </c:pt>
                <c:pt idx="5">
                  <c:v>18.281324507857089</c:v>
                </c:pt>
                <c:pt idx="6">
                  <c:v>16.484913178000415</c:v>
                </c:pt>
                <c:pt idx="7">
                  <c:v>23.73866669589367</c:v>
                </c:pt>
                <c:pt idx="8">
                  <c:v>23.191700479669372</c:v>
                </c:pt>
                <c:pt idx="9">
                  <c:v>19.010756698177786</c:v>
                </c:pt>
                <c:pt idx="10">
                  <c:v>18.820409541678266</c:v>
                </c:pt>
                <c:pt idx="11">
                  <c:v>19.405197339425154</c:v>
                </c:pt>
                <c:pt idx="12">
                  <c:v>18.032613686004229</c:v>
                </c:pt>
                <c:pt idx="13">
                  <c:v>13.757121471245318</c:v>
                </c:pt>
                <c:pt idx="14" formatCode="0.0">
                  <c:v>10.174271567985498</c:v>
                </c:pt>
              </c:numCache>
            </c:numRef>
          </c:val>
        </c:ser>
        <c:ser>
          <c:idx val="2"/>
          <c:order val="1"/>
          <c:tx>
            <c:strRef>
              <c:f>evolución!$A$8</c:f>
              <c:strCache>
                <c:ptCount val="1"/>
                <c:pt idx="0">
                  <c:v>Moderate Poverty</c:v>
                </c:pt>
              </c:strCache>
            </c:strRef>
          </c:tx>
          <c:dPt>
            <c:idx val="4"/>
            <c:spPr>
              <a:ln>
                <a:noFill/>
              </a:ln>
            </c:spPr>
          </c:dPt>
          <c:dPt>
            <c:idx val="14"/>
            <c:spPr>
              <a:ln>
                <a:solidFill>
                  <a:schemeClr val="accent3"/>
                </a:solidFill>
              </a:ln>
            </c:spPr>
          </c:dPt>
          <c:dLbls>
            <c:spPr>
              <a:noFill/>
              <a:ln>
                <a:noFill/>
              </a:ln>
              <a:effectLst/>
            </c:spPr>
            <c:txPr>
              <a:bodyPr wrap="square" lIns="38100" tIns="19050" rIns="38100" bIns="19050" anchor="ctr">
                <a:spAutoFit/>
              </a:bodyPr>
              <a:lstStyle/>
              <a:p>
                <a:pPr>
                  <a:defRPr sz="1400"/>
                </a:pPr>
                <a:endParaRPr lang="en-US"/>
              </a:p>
            </c:txPr>
            <c:dLblPos val="t"/>
            <c:showVal val="1"/>
            <c:extLst>
              <c:ext xmlns:c15="http://schemas.microsoft.com/office/drawing/2012/chart" uri="{CE6537A1-D6FC-4f65-9D91-7224C49458BB}">
                <c15:showLeaderLines val="0"/>
              </c:ext>
            </c:extLst>
          </c:dLbls>
          <c:cat>
            <c:strRef>
              <c:f>evolución!$B$3:$P$3</c:f>
              <c:strCache>
                <c:ptCount val="15"/>
                <c:pt idx="0">
                  <c:v>1997 - 98</c:v>
                </c:pt>
                <c:pt idx="1">
                  <c:v>1999</c:v>
                </c:pt>
                <c:pt idx="2">
                  <c:v>2000 - 01</c:v>
                </c:pt>
                <c:pt idx="3">
                  <c:v>2002</c:v>
                </c:pt>
                <c:pt idx="4">
                  <c:v>2003</c:v>
                </c:pt>
                <c:pt idx="5">
                  <c:v>2004</c:v>
                </c:pt>
                <c:pt idx="6">
                  <c:v>2005</c:v>
                </c:pt>
                <c:pt idx="7">
                  <c:v>2006</c:v>
                </c:pt>
                <c:pt idx="8">
                  <c:v>2007</c:v>
                </c:pt>
                <c:pt idx="9">
                  <c:v>2008</c:v>
                </c:pt>
                <c:pt idx="10">
                  <c:v>2009</c:v>
                </c:pt>
                <c:pt idx="11">
                  <c:v>2010</c:v>
                </c:pt>
                <c:pt idx="12">
                  <c:v>2011</c:v>
                </c:pt>
                <c:pt idx="13">
                  <c:v>2012*</c:v>
                </c:pt>
                <c:pt idx="14">
                  <c:v>2013</c:v>
                </c:pt>
              </c:strCache>
            </c:strRef>
          </c:cat>
          <c:val>
            <c:numRef>
              <c:f>evolución!$B$8:$P$8</c:f>
              <c:numCache>
                <c:formatCode>_ * #,##0.0_ ;_ * \-#,##0.0_ ;_ * "-"??_ ;_ @_ </c:formatCode>
                <c:ptCount val="15"/>
                <c:pt idx="0">
                  <c:v>36.061469410921191</c:v>
                </c:pt>
                <c:pt idx="1">
                  <c:v>37.276407923249245</c:v>
                </c:pt>
                <c:pt idx="2">
                  <c:v>36.825515542840122</c:v>
                </c:pt>
                <c:pt idx="3">
                  <c:v>49.650914373533375</c:v>
                </c:pt>
                <c:pt idx="4">
                  <c:v>44.028933425680535</c:v>
                </c:pt>
                <c:pt idx="5">
                  <c:v>41.318624702150984</c:v>
                </c:pt>
                <c:pt idx="6">
                  <c:v>38.567408537578885</c:v>
                </c:pt>
                <c:pt idx="7">
                  <c:v>43.676024957987345</c:v>
                </c:pt>
                <c:pt idx="8">
                  <c:v>41.221578841462602</c:v>
                </c:pt>
                <c:pt idx="9">
                  <c:v>37.920199048705179</c:v>
                </c:pt>
                <c:pt idx="10">
                  <c:v>35.09789701521894</c:v>
                </c:pt>
                <c:pt idx="11">
                  <c:v>34.673583155268894</c:v>
                </c:pt>
                <c:pt idx="12">
                  <c:v>32.429809016670355</c:v>
                </c:pt>
                <c:pt idx="13">
                  <c:v>26.865197269131762</c:v>
                </c:pt>
                <c:pt idx="14" formatCode="0.0">
                  <c:v>23.945911265568835</c:v>
                </c:pt>
              </c:numCache>
            </c:numRef>
          </c:val>
        </c:ser>
        <c:dLbls/>
        <c:marker val="1"/>
        <c:axId val="69645824"/>
        <c:axId val="69647360"/>
      </c:lineChart>
      <c:catAx>
        <c:axId val="69645824"/>
        <c:scaling>
          <c:orientation val="minMax"/>
        </c:scaling>
        <c:axPos val="b"/>
        <c:numFmt formatCode="General" sourceLinked="0"/>
        <c:tickLblPos val="nextTo"/>
        <c:crossAx val="69647360"/>
        <c:crosses val="autoZero"/>
        <c:auto val="1"/>
        <c:lblAlgn val="ctr"/>
        <c:lblOffset val="100"/>
      </c:catAx>
      <c:valAx>
        <c:axId val="69647360"/>
        <c:scaling>
          <c:orientation val="minMax"/>
        </c:scaling>
        <c:axPos val="l"/>
        <c:majorGridlines/>
        <c:numFmt formatCode="_ * #,##0.0_ ;_ * \-#,##0.0_ ;_ * &quot;-&quot;??_ ;_ @_ " sourceLinked="1"/>
        <c:tickLblPos val="nextTo"/>
        <c:crossAx val="69645824"/>
        <c:crosses val="autoZero"/>
        <c:crossBetween val="between"/>
      </c:valAx>
    </c:plotArea>
    <c:legend>
      <c:legendPos val="t"/>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lineChart>
        <c:grouping val="standard"/>
        <c:ser>
          <c:idx val="0"/>
          <c:order val="0"/>
          <c:tx>
            <c:strRef>
              <c:f>Hoja1!$B$1</c:f>
              <c:strCache>
                <c:ptCount val="1"/>
                <c:pt idx="0">
                  <c:v>Inflación interanual</c:v>
                </c:pt>
              </c:strCache>
            </c:strRef>
          </c:tx>
          <c:spPr>
            <a:ln>
              <a:solidFill>
                <a:schemeClr val="tx2">
                  <a:lumMod val="75000"/>
                </a:schemeClr>
              </a:solidFill>
            </a:ln>
          </c:spPr>
          <c:marker>
            <c:symbol val="none"/>
          </c:marker>
          <c:cat>
            <c:numRef>
              <c:f>Hoja1!$A$2:$A$593</c:f>
              <c:numCache>
                <c:formatCode>mmm\-yy</c:formatCode>
                <c:ptCount val="316"/>
                <c:pt idx="0">
                  <c:v>32143</c:v>
                </c:pt>
                <c:pt idx="1">
                  <c:v>32174</c:v>
                </c:pt>
                <c:pt idx="2">
                  <c:v>32203</c:v>
                </c:pt>
                <c:pt idx="3">
                  <c:v>32234</c:v>
                </c:pt>
                <c:pt idx="4">
                  <c:v>32264</c:v>
                </c:pt>
                <c:pt idx="5">
                  <c:v>32295</c:v>
                </c:pt>
                <c:pt idx="6">
                  <c:v>32325</c:v>
                </c:pt>
                <c:pt idx="7">
                  <c:v>32356</c:v>
                </c:pt>
                <c:pt idx="8">
                  <c:v>32387</c:v>
                </c:pt>
                <c:pt idx="9">
                  <c:v>32417</c:v>
                </c:pt>
                <c:pt idx="10">
                  <c:v>32448</c:v>
                </c:pt>
                <c:pt idx="11">
                  <c:v>32478</c:v>
                </c:pt>
                <c:pt idx="12">
                  <c:v>32509</c:v>
                </c:pt>
                <c:pt idx="13">
                  <c:v>32540</c:v>
                </c:pt>
                <c:pt idx="14">
                  <c:v>32568</c:v>
                </c:pt>
                <c:pt idx="15">
                  <c:v>32599</c:v>
                </c:pt>
                <c:pt idx="16">
                  <c:v>32629</c:v>
                </c:pt>
                <c:pt idx="17">
                  <c:v>32660</c:v>
                </c:pt>
                <c:pt idx="18">
                  <c:v>32690</c:v>
                </c:pt>
                <c:pt idx="19">
                  <c:v>32721</c:v>
                </c:pt>
                <c:pt idx="20">
                  <c:v>32752</c:v>
                </c:pt>
                <c:pt idx="21">
                  <c:v>32782</c:v>
                </c:pt>
                <c:pt idx="22">
                  <c:v>32813</c:v>
                </c:pt>
                <c:pt idx="23">
                  <c:v>32843</c:v>
                </c:pt>
                <c:pt idx="24">
                  <c:v>32874</c:v>
                </c:pt>
                <c:pt idx="25">
                  <c:v>32905</c:v>
                </c:pt>
                <c:pt idx="26">
                  <c:v>32933</c:v>
                </c:pt>
                <c:pt idx="27">
                  <c:v>32964</c:v>
                </c:pt>
                <c:pt idx="28">
                  <c:v>32994</c:v>
                </c:pt>
                <c:pt idx="29">
                  <c:v>33025</c:v>
                </c:pt>
                <c:pt idx="30">
                  <c:v>33055</c:v>
                </c:pt>
                <c:pt idx="31">
                  <c:v>33086</c:v>
                </c:pt>
                <c:pt idx="32">
                  <c:v>33117</c:v>
                </c:pt>
                <c:pt idx="33">
                  <c:v>33147</c:v>
                </c:pt>
                <c:pt idx="34">
                  <c:v>33178</c:v>
                </c:pt>
                <c:pt idx="35">
                  <c:v>33208</c:v>
                </c:pt>
                <c:pt idx="36">
                  <c:v>33239</c:v>
                </c:pt>
                <c:pt idx="37">
                  <c:v>33270</c:v>
                </c:pt>
                <c:pt idx="38">
                  <c:v>33298</c:v>
                </c:pt>
                <c:pt idx="39">
                  <c:v>33329</c:v>
                </c:pt>
                <c:pt idx="40">
                  <c:v>33359</c:v>
                </c:pt>
                <c:pt idx="41">
                  <c:v>33390</c:v>
                </c:pt>
                <c:pt idx="42">
                  <c:v>33420</c:v>
                </c:pt>
                <c:pt idx="43">
                  <c:v>33451</c:v>
                </c:pt>
                <c:pt idx="44">
                  <c:v>33482</c:v>
                </c:pt>
                <c:pt idx="45">
                  <c:v>33512</c:v>
                </c:pt>
                <c:pt idx="46">
                  <c:v>33543</c:v>
                </c:pt>
                <c:pt idx="47">
                  <c:v>33573</c:v>
                </c:pt>
                <c:pt idx="48">
                  <c:v>33604</c:v>
                </c:pt>
                <c:pt idx="49">
                  <c:v>33635</c:v>
                </c:pt>
                <c:pt idx="50">
                  <c:v>33664</c:v>
                </c:pt>
                <c:pt idx="51">
                  <c:v>33695</c:v>
                </c:pt>
                <c:pt idx="52">
                  <c:v>33725</c:v>
                </c:pt>
                <c:pt idx="53">
                  <c:v>33756</c:v>
                </c:pt>
                <c:pt idx="54">
                  <c:v>33786</c:v>
                </c:pt>
                <c:pt idx="55">
                  <c:v>33817</c:v>
                </c:pt>
                <c:pt idx="56">
                  <c:v>33848</c:v>
                </c:pt>
                <c:pt idx="57">
                  <c:v>33878</c:v>
                </c:pt>
                <c:pt idx="58">
                  <c:v>33909</c:v>
                </c:pt>
                <c:pt idx="59">
                  <c:v>33939</c:v>
                </c:pt>
                <c:pt idx="60">
                  <c:v>33970</c:v>
                </c:pt>
                <c:pt idx="61">
                  <c:v>34001</c:v>
                </c:pt>
                <c:pt idx="62">
                  <c:v>34029</c:v>
                </c:pt>
                <c:pt idx="63">
                  <c:v>34060</c:v>
                </c:pt>
                <c:pt idx="64">
                  <c:v>34090</c:v>
                </c:pt>
                <c:pt idx="65">
                  <c:v>34121</c:v>
                </c:pt>
                <c:pt idx="66">
                  <c:v>34151</c:v>
                </c:pt>
                <c:pt idx="67">
                  <c:v>34182</c:v>
                </c:pt>
                <c:pt idx="68">
                  <c:v>34213</c:v>
                </c:pt>
                <c:pt idx="69">
                  <c:v>34243</c:v>
                </c:pt>
                <c:pt idx="70">
                  <c:v>34274</c:v>
                </c:pt>
                <c:pt idx="71">
                  <c:v>34304</c:v>
                </c:pt>
                <c:pt idx="72">
                  <c:v>34335</c:v>
                </c:pt>
                <c:pt idx="73">
                  <c:v>34366</c:v>
                </c:pt>
                <c:pt idx="74">
                  <c:v>34394</c:v>
                </c:pt>
                <c:pt idx="75">
                  <c:v>34425</c:v>
                </c:pt>
                <c:pt idx="76">
                  <c:v>34455</c:v>
                </c:pt>
                <c:pt idx="77">
                  <c:v>34486</c:v>
                </c:pt>
                <c:pt idx="78">
                  <c:v>34516</c:v>
                </c:pt>
                <c:pt idx="79">
                  <c:v>34547</c:v>
                </c:pt>
                <c:pt idx="80">
                  <c:v>34578</c:v>
                </c:pt>
                <c:pt idx="81">
                  <c:v>34608</c:v>
                </c:pt>
                <c:pt idx="82">
                  <c:v>34639</c:v>
                </c:pt>
                <c:pt idx="83">
                  <c:v>34669</c:v>
                </c:pt>
                <c:pt idx="84">
                  <c:v>34700</c:v>
                </c:pt>
                <c:pt idx="85">
                  <c:v>34731</c:v>
                </c:pt>
                <c:pt idx="86">
                  <c:v>34759</c:v>
                </c:pt>
                <c:pt idx="87">
                  <c:v>34790</c:v>
                </c:pt>
                <c:pt idx="88">
                  <c:v>34820</c:v>
                </c:pt>
                <c:pt idx="89">
                  <c:v>34851</c:v>
                </c:pt>
                <c:pt idx="90">
                  <c:v>34881</c:v>
                </c:pt>
                <c:pt idx="91">
                  <c:v>34912</c:v>
                </c:pt>
                <c:pt idx="92">
                  <c:v>34943</c:v>
                </c:pt>
                <c:pt idx="93">
                  <c:v>34973</c:v>
                </c:pt>
                <c:pt idx="94">
                  <c:v>35004</c:v>
                </c:pt>
                <c:pt idx="95">
                  <c:v>35034</c:v>
                </c:pt>
                <c:pt idx="96">
                  <c:v>35065</c:v>
                </c:pt>
                <c:pt idx="97">
                  <c:v>35096</c:v>
                </c:pt>
                <c:pt idx="98">
                  <c:v>35125</c:v>
                </c:pt>
                <c:pt idx="99">
                  <c:v>35156</c:v>
                </c:pt>
                <c:pt idx="100">
                  <c:v>35186</c:v>
                </c:pt>
                <c:pt idx="101">
                  <c:v>35217</c:v>
                </c:pt>
                <c:pt idx="102">
                  <c:v>35247</c:v>
                </c:pt>
                <c:pt idx="103">
                  <c:v>35278</c:v>
                </c:pt>
                <c:pt idx="104">
                  <c:v>35309</c:v>
                </c:pt>
                <c:pt idx="105">
                  <c:v>35339</c:v>
                </c:pt>
                <c:pt idx="106">
                  <c:v>35370</c:v>
                </c:pt>
                <c:pt idx="107">
                  <c:v>35400</c:v>
                </c:pt>
                <c:pt idx="108">
                  <c:v>35431</c:v>
                </c:pt>
                <c:pt idx="109">
                  <c:v>35462</c:v>
                </c:pt>
                <c:pt idx="110">
                  <c:v>35490</c:v>
                </c:pt>
                <c:pt idx="111">
                  <c:v>35521</c:v>
                </c:pt>
                <c:pt idx="112">
                  <c:v>35551</c:v>
                </c:pt>
                <c:pt idx="113">
                  <c:v>35582</c:v>
                </c:pt>
                <c:pt idx="114">
                  <c:v>35612</c:v>
                </c:pt>
                <c:pt idx="115">
                  <c:v>35643</c:v>
                </c:pt>
                <c:pt idx="116">
                  <c:v>35674</c:v>
                </c:pt>
                <c:pt idx="117">
                  <c:v>35704</c:v>
                </c:pt>
                <c:pt idx="118">
                  <c:v>35735</c:v>
                </c:pt>
                <c:pt idx="119">
                  <c:v>35765</c:v>
                </c:pt>
                <c:pt idx="120">
                  <c:v>35796</c:v>
                </c:pt>
                <c:pt idx="121">
                  <c:v>35827</c:v>
                </c:pt>
                <c:pt idx="122">
                  <c:v>35855</c:v>
                </c:pt>
                <c:pt idx="123">
                  <c:v>35886</c:v>
                </c:pt>
                <c:pt idx="124">
                  <c:v>35916</c:v>
                </c:pt>
                <c:pt idx="125">
                  <c:v>35947</c:v>
                </c:pt>
                <c:pt idx="126">
                  <c:v>35977</c:v>
                </c:pt>
                <c:pt idx="127">
                  <c:v>36008</c:v>
                </c:pt>
                <c:pt idx="128">
                  <c:v>36039</c:v>
                </c:pt>
                <c:pt idx="129">
                  <c:v>36069</c:v>
                </c:pt>
                <c:pt idx="130">
                  <c:v>36100</c:v>
                </c:pt>
                <c:pt idx="131">
                  <c:v>36130</c:v>
                </c:pt>
                <c:pt idx="132">
                  <c:v>36161</c:v>
                </c:pt>
                <c:pt idx="133">
                  <c:v>36192</c:v>
                </c:pt>
                <c:pt idx="134">
                  <c:v>36220</c:v>
                </c:pt>
                <c:pt idx="135">
                  <c:v>36251</c:v>
                </c:pt>
                <c:pt idx="136">
                  <c:v>36281</c:v>
                </c:pt>
                <c:pt idx="137">
                  <c:v>36312</c:v>
                </c:pt>
                <c:pt idx="138">
                  <c:v>36342</c:v>
                </c:pt>
                <c:pt idx="139">
                  <c:v>36373</c:v>
                </c:pt>
                <c:pt idx="140">
                  <c:v>36404</c:v>
                </c:pt>
                <c:pt idx="141">
                  <c:v>36434</c:v>
                </c:pt>
                <c:pt idx="142">
                  <c:v>36465</c:v>
                </c:pt>
                <c:pt idx="143">
                  <c:v>36495</c:v>
                </c:pt>
                <c:pt idx="144">
                  <c:v>36526</c:v>
                </c:pt>
                <c:pt idx="145">
                  <c:v>36557</c:v>
                </c:pt>
                <c:pt idx="146">
                  <c:v>36586</c:v>
                </c:pt>
                <c:pt idx="147">
                  <c:v>36617</c:v>
                </c:pt>
                <c:pt idx="148">
                  <c:v>36647</c:v>
                </c:pt>
                <c:pt idx="149">
                  <c:v>36678</c:v>
                </c:pt>
                <c:pt idx="150">
                  <c:v>36708</c:v>
                </c:pt>
                <c:pt idx="151">
                  <c:v>36739</c:v>
                </c:pt>
                <c:pt idx="152">
                  <c:v>36770</c:v>
                </c:pt>
                <c:pt idx="153">
                  <c:v>36800</c:v>
                </c:pt>
                <c:pt idx="154">
                  <c:v>36831</c:v>
                </c:pt>
                <c:pt idx="155">
                  <c:v>36861</c:v>
                </c:pt>
                <c:pt idx="156">
                  <c:v>36892</c:v>
                </c:pt>
                <c:pt idx="157">
                  <c:v>36923</c:v>
                </c:pt>
                <c:pt idx="158">
                  <c:v>36951</c:v>
                </c:pt>
                <c:pt idx="159">
                  <c:v>36982</c:v>
                </c:pt>
                <c:pt idx="160">
                  <c:v>37012</c:v>
                </c:pt>
                <c:pt idx="161">
                  <c:v>37043</c:v>
                </c:pt>
                <c:pt idx="162">
                  <c:v>37073</c:v>
                </c:pt>
                <c:pt idx="163">
                  <c:v>37104</c:v>
                </c:pt>
                <c:pt idx="164">
                  <c:v>37135</c:v>
                </c:pt>
                <c:pt idx="165">
                  <c:v>37165</c:v>
                </c:pt>
                <c:pt idx="166">
                  <c:v>37196</c:v>
                </c:pt>
                <c:pt idx="167">
                  <c:v>37226</c:v>
                </c:pt>
                <c:pt idx="168">
                  <c:v>37257</c:v>
                </c:pt>
                <c:pt idx="169">
                  <c:v>37288</c:v>
                </c:pt>
                <c:pt idx="170">
                  <c:v>37316</c:v>
                </c:pt>
                <c:pt idx="171">
                  <c:v>37347</c:v>
                </c:pt>
                <c:pt idx="172">
                  <c:v>37377</c:v>
                </c:pt>
                <c:pt idx="173">
                  <c:v>37408</c:v>
                </c:pt>
                <c:pt idx="174">
                  <c:v>37438</c:v>
                </c:pt>
                <c:pt idx="175">
                  <c:v>37469</c:v>
                </c:pt>
                <c:pt idx="176">
                  <c:v>37500</c:v>
                </c:pt>
                <c:pt idx="177">
                  <c:v>37530</c:v>
                </c:pt>
                <c:pt idx="178">
                  <c:v>37561</c:v>
                </c:pt>
                <c:pt idx="179">
                  <c:v>37591</c:v>
                </c:pt>
                <c:pt idx="180">
                  <c:v>37622</c:v>
                </c:pt>
                <c:pt idx="181">
                  <c:v>37653</c:v>
                </c:pt>
                <c:pt idx="182">
                  <c:v>37681</c:v>
                </c:pt>
                <c:pt idx="183">
                  <c:v>37712</c:v>
                </c:pt>
                <c:pt idx="184">
                  <c:v>37742</c:v>
                </c:pt>
                <c:pt idx="185">
                  <c:v>37773</c:v>
                </c:pt>
                <c:pt idx="186">
                  <c:v>37803</c:v>
                </c:pt>
                <c:pt idx="187">
                  <c:v>37834</c:v>
                </c:pt>
                <c:pt idx="188">
                  <c:v>37865</c:v>
                </c:pt>
                <c:pt idx="189">
                  <c:v>37895</c:v>
                </c:pt>
                <c:pt idx="190">
                  <c:v>37926</c:v>
                </c:pt>
                <c:pt idx="191">
                  <c:v>37956</c:v>
                </c:pt>
                <c:pt idx="192">
                  <c:v>37987</c:v>
                </c:pt>
                <c:pt idx="193">
                  <c:v>38018</c:v>
                </c:pt>
                <c:pt idx="194">
                  <c:v>38047</c:v>
                </c:pt>
                <c:pt idx="195">
                  <c:v>38078</c:v>
                </c:pt>
                <c:pt idx="196">
                  <c:v>38108</c:v>
                </c:pt>
                <c:pt idx="197">
                  <c:v>38139</c:v>
                </c:pt>
                <c:pt idx="198">
                  <c:v>38169</c:v>
                </c:pt>
                <c:pt idx="199">
                  <c:v>38200</c:v>
                </c:pt>
                <c:pt idx="200">
                  <c:v>38231</c:v>
                </c:pt>
                <c:pt idx="201">
                  <c:v>38261</c:v>
                </c:pt>
                <c:pt idx="202">
                  <c:v>38292</c:v>
                </c:pt>
                <c:pt idx="203">
                  <c:v>38322</c:v>
                </c:pt>
                <c:pt idx="204">
                  <c:v>38353</c:v>
                </c:pt>
                <c:pt idx="205">
                  <c:v>38384</c:v>
                </c:pt>
                <c:pt idx="206">
                  <c:v>38412</c:v>
                </c:pt>
                <c:pt idx="207">
                  <c:v>38443</c:v>
                </c:pt>
                <c:pt idx="208">
                  <c:v>38473</c:v>
                </c:pt>
                <c:pt idx="209">
                  <c:v>38504</c:v>
                </c:pt>
                <c:pt idx="210">
                  <c:v>38534</c:v>
                </c:pt>
                <c:pt idx="211">
                  <c:v>38565</c:v>
                </c:pt>
                <c:pt idx="212">
                  <c:v>38596</c:v>
                </c:pt>
                <c:pt idx="213">
                  <c:v>38626</c:v>
                </c:pt>
                <c:pt idx="214">
                  <c:v>38657</c:v>
                </c:pt>
                <c:pt idx="215">
                  <c:v>38687</c:v>
                </c:pt>
                <c:pt idx="216">
                  <c:v>38718</c:v>
                </c:pt>
                <c:pt idx="217">
                  <c:v>38749</c:v>
                </c:pt>
                <c:pt idx="218">
                  <c:v>38777</c:v>
                </c:pt>
                <c:pt idx="219">
                  <c:v>38808</c:v>
                </c:pt>
                <c:pt idx="220">
                  <c:v>38838</c:v>
                </c:pt>
                <c:pt idx="221">
                  <c:v>38869</c:v>
                </c:pt>
                <c:pt idx="222">
                  <c:v>38899</c:v>
                </c:pt>
                <c:pt idx="223">
                  <c:v>38930</c:v>
                </c:pt>
                <c:pt idx="224">
                  <c:v>38961</c:v>
                </c:pt>
                <c:pt idx="225">
                  <c:v>38991</c:v>
                </c:pt>
                <c:pt idx="226">
                  <c:v>39022</c:v>
                </c:pt>
                <c:pt idx="227">
                  <c:v>39052</c:v>
                </c:pt>
                <c:pt idx="228">
                  <c:v>39083</c:v>
                </c:pt>
                <c:pt idx="229">
                  <c:v>39114</c:v>
                </c:pt>
                <c:pt idx="230">
                  <c:v>39142</c:v>
                </c:pt>
                <c:pt idx="231">
                  <c:v>39173</c:v>
                </c:pt>
                <c:pt idx="232">
                  <c:v>39203</c:v>
                </c:pt>
                <c:pt idx="233">
                  <c:v>39234</c:v>
                </c:pt>
                <c:pt idx="234">
                  <c:v>39264</c:v>
                </c:pt>
                <c:pt idx="235">
                  <c:v>39295</c:v>
                </c:pt>
                <c:pt idx="236">
                  <c:v>39326</c:v>
                </c:pt>
                <c:pt idx="237">
                  <c:v>39356</c:v>
                </c:pt>
                <c:pt idx="238">
                  <c:v>39387</c:v>
                </c:pt>
                <c:pt idx="239">
                  <c:v>39417</c:v>
                </c:pt>
                <c:pt idx="240">
                  <c:v>39448</c:v>
                </c:pt>
                <c:pt idx="241">
                  <c:v>39479</c:v>
                </c:pt>
                <c:pt idx="242">
                  <c:v>39508</c:v>
                </c:pt>
                <c:pt idx="243">
                  <c:v>39539</c:v>
                </c:pt>
                <c:pt idx="244">
                  <c:v>39569</c:v>
                </c:pt>
                <c:pt idx="245">
                  <c:v>39600</c:v>
                </c:pt>
                <c:pt idx="246">
                  <c:v>39630</c:v>
                </c:pt>
                <c:pt idx="247">
                  <c:v>39661</c:v>
                </c:pt>
                <c:pt idx="248">
                  <c:v>39692</c:v>
                </c:pt>
                <c:pt idx="249">
                  <c:v>39722</c:v>
                </c:pt>
                <c:pt idx="250">
                  <c:v>39753</c:v>
                </c:pt>
                <c:pt idx="251">
                  <c:v>39783</c:v>
                </c:pt>
                <c:pt idx="252">
                  <c:v>39814</c:v>
                </c:pt>
                <c:pt idx="253">
                  <c:v>39845</c:v>
                </c:pt>
                <c:pt idx="254">
                  <c:v>39873</c:v>
                </c:pt>
                <c:pt idx="255">
                  <c:v>39904</c:v>
                </c:pt>
                <c:pt idx="256">
                  <c:v>39934</c:v>
                </c:pt>
                <c:pt idx="257">
                  <c:v>39965</c:v>
                </c:pt>
                <c:pt idx="258">
                  <c:v>39995</c:v>
                </c:pt>
                <c:pt idx="259">
                  <c:v>40026</c:v>
                </c:pt>
                <c:pt idx="260">
                  <c:v>40057</c:v>
                </c:pt>
                <c:pt idx="261">
                  <c:v>40087</c:v>
                </c:pt>
                <c:pt idx="262">
                  <c:v>40118</c:v>
                </c:pt>
                <c:pt idx="263">
                  <c:v>40148</c:v>
                </c:pt>
                <c:pt idx="264">
                  <c:v>40179</c:v>
                </c:pt>
                <c:pt idx="265">
                  <c:v>40210</c:v>
                </c:pt>
                <c:pt idx="266">
                  <c:v>40238</c:v>
                </c:pt>
                <c:pt idx="267">
                  <c:v>40269</c:v>
                </c:pt>
                <c:pt idx="268">
                  <c:v>40299</c:v>
                </c:pt>
                <c:pt idx="269">
                  <c:v>40330</c:v>
                </c:pt>
                <c:pt idx="270">
                  <c:v>40360</c:v>
                </c:pt>
                <c:pt idx="271">
                  <c:v>40391</c:v>
                </c:pt>
                <c:pt idx="272">
                  <c:v>40422</c:v>
                </c:pt>
                <c:pt idx="273">
                  <c:v>40452</c:v>
                </c:pt>
                <c:pt idx="274">
                  <c:v>40483</c:v>
                </c:pt>
                <c:pt idx="275">
                  <c:v>40513</c:v>
                </c:pt>
                <c:pt idx="276">
                  <c:v>40544</c:v>
                </c:pt>
                <c:pt idx="277">
                  <c:v>40575</c:v>
                </c:pt>
                <c:pt idx="278">
                  <c:v>40603</c:v>
                </c:pt>
                <c:pt idx="279">
                  <c:v>40634</c:v>
                </c:pt>
                <c:pt idx="280">
                  <c:v>40664</c:v>
                </c:pt>
                <c:pt idx="281">
                  <c:v>40695</c:v>
                </c:pt>
                <c:pt idx="282">
                  <c:v>40725</c:v>
                </c:pt>
                <c:pt idx="283">
                  <c:v>40756</c:v>
                </c:pt>
                <c:pt idx="284">
                  <c:v>40787</c:v>
                </c:pt>
                <c:pt idx="285">
                  <c:v>40817</c:v>
                </c:pt>
                <c:pt idx="286">
                  <c:v>40848</c:v>
                </c:pt>
                <c:pt idx="287">
                  <c:v>40878</c:v>
                </c:pt>
                <c:pt idx="288">
                  <c:v>40909</c:v>
                </c:pt>
                <c:pt idx="289">
                  <c:v>40940</c:v>
                </c:pt>
                <c:pt idx="290">
                  <c:v>40969</c:v>
                </c:pt>
                <c:pt idx="291">
                  <c:v>41000</c:v>
                </c:pt>
                <c:pt idx="292">
                  <c:v>41030</c:v>
                </c:pt>
                <c:pt idx="293">
                  <c:v>41061</c:v>
                </c:pt>
                <c:pt idx="294">
                  <c:v>41091</c:v>
                </c:pt>
                <c:pt idx="295">
                  <c:v>41122</c:v>
                </c:pt>
                <c:pt idx="296">
                  <c:v>41153</c:v>
                </c:pt>
                <c:pt idx="297">
                  <c:v>41183</c:v>
                </c:pt>
                <c:pt idx="298">
                  <c:v>41214</c:v>
                </c:pt>
                <c:pt idx="299">
                  <c:v>41244</c:v>
                </c:pt>
                <c:pt idx="300">
                  <c:v>41275</c:v>
                </c:pt>
                <c:pt idx="301">
                  <c:v>41306</c:v>
                </c:pt>
                <c:pt idx="302">
                  <c:v>41334</c:v>
                </c:pt>
                <c:pt idx="303">
                  <c:v>41365</c:v>
                </c:pt>
                <c:pt idx="304">
                  <c:v>41395</c:v>
                </c:pt>
                <c:pt idx="305">
                  <c:v>41426</c:v>
                </c:pt>
                <c:pt idx="306">
                  <c:v>41456</c:v>
                </c:pt>
                <c:pt idx="307">
                  <c:v>41487</c:v>
                </c:pt>
                <c:pt idx="308">
                  <c:v>41518</c:v>
                </c:pt>
                <c:pt idx="309">
                  <c:v>41548</c:v>
                </c:pt>
                <c:pt idx="310">
                  <c:v>41579</c:v>
                </c:pt>
                <c:pt idx="311">
                  <c:v>41609</c:v>
                </c:pt>
                <c:pt idx="312">
                  <c:v>41640</c:v>
                </c:pt>
                <c:pt idx="313">
                  <c:v>41671</c:v>
                </c:pt>
                <c:pt idx="314">
                  <c:v>41699</c:v>
                </c:pt>
                <c:pt idx="315">
                  <c:v>41730</c:v>
                </c:pt>
              </c:numCache>
            </c:numRef>
          </c:cat>
          <c:val>
            <c:numRef>
              <c:f>Hoja1!$B$2:$B$593</c:f>
              <c:numCache>
                <c:formatCode>#,##0.0</c:formatCode>
                <c:ptCount val="316"/>
                <c:pt idx="0">
                  <c:v>26.826859776168504</c:v>
                </c:pt>
                <c:pt idx="1">
                  <c:v>28.098120420516125</c:v>
                </c:pt>
                <c:pt idx="2">
                  <c:v>23.163659793814507</c:v>
                </c:pt>
                <c:pt idx="3">
                  <c:v>24.206476434754727</c:v>
                </c:pt>
                <c:pt idx="4">
                  <c:v>22.170252572497674</c:v>
                </c:pt>
                <c:pt idx="5">
                  <c:v>21.063894833384229</c:v>
                </c:pt>
                <c:pt idx="6">
                  <c:v>25.345622119815687</c:v>
                </c:pt>
                <c:pt idx="7">
                  <c:v>24.571428571428584</c:v>
                </c:pt>
                <c:pt idx="8">
                  <c:v>25.992990654205599</c:v>
                </c:pt>
                <c:pt idx="9">
                  <c:v>23.478260869565137</c:v>
                </c:pt>
                <c:pt idx="10">
                  <c:v>16.776576101292548</c:v>
                </c:pt>
                <c:pt idx="11">
                  <c:v>16.946484784889829</c:v>
                </c:pt>
                <c:pt idx="12">
                  <c:v>16.766156241889419</c:v>
                </c:pt>
                <c:pt idx="13">
                  <c:v>15.046008455608019</c:v>
                </c:pt>
                <c:pt idx="14">
                  <c:v>23.280146481820477</c:v>
                </c:pt>
                <c:pt idx="15">
                  <c:v>21.88951987609698</c:v>
                </c:pt>
                <c:pt idx="16">
                  <c:v>23.328228688106179</c:v>
                </c:pt>
                <c:pt idx="17">
                  <c:v>28.409090909090907</c:v>
                </c:pt>
                <c:pt idx="18">
                  <c:v>29.558823529411768</c:v>
                </c:pt>
                <c:pt idx="19">
                  <c:v>32.472235634959176</c:v>
                </c:pt>
                <c:pt idx="20">
                  <c:v>32.012053778395938</c:v>
                </c:pt>
                <c:pt idx="21">
                  <c:v>28.736937755565688</c:v>
                </c:pt>
                <c:pt idx="22">
                  <c:v>29.365258640162629</c:v>
                </c:pt>
                <c:pt idx="23">
                  <c:v>28.532974427994713</c:v>
                </c:pt>
                <c:pt idx="24">
                  <c:v>31.829295398977592</c:v>
                </c:pt>
                <c:pt idx="25">
                  <c:v>33.354950281020294</c:v>
                </c:pt>
                <c:pt idx="26">
                  <c:v>35.349034585189884</c:v>
                </c:pt>
                <c:pt idx="27">
                  <c:v>39.983058026260046</c:v>
                </c:pt>
                <c:pt idx="28">
                  <c:v>40.355960264900645</c:v>
                </c:pt>
                <c:pt idx="29">
                  <c:v>37.91543756145515</c:v>
                </c:pt>
                <c:pt idx="30">
                  <c:v>36.152099886492501</c:v>
                </c:pt>
                <c:pt idx="31">
                  <c:v>35.811919081465128</c:v>
                </c:pt>
                <c:pt idx="32">
                  <c:v>35.592625109745427</c:v>
                </c:pt>
                <c:pt idx="33">
                  <c:v>42.773954473266038</c:v>
                </c:pt>
                <c:pt idx="34">
                  <c:v>42.640125720272351</c:v>
                </c:pt>
                <c:pt idx="35">
                  <c:v>44.06631762652718</c:v>
                </c:pt>
                <c:pt idx="36">
                  <c:v>42.134547293879592</c:v>
                </c:pt>
                <c:pt idx="37">
                  <c:v>39.16355973415483</c:v>
                </c:pt>
                <c:pt idx="38">
                  <c:v>37.074776610754014</c:v>
                </c:pt>
                <c:pt idx="39">
                  <c:v>31.739788199697479</c:v>
                </c:pt>
                <c:pt idx="40">
                  <c:v>29.401356531996427</c:v>
                </c:pt>
                <c:pt idx="41">
                  <c:v>25.196064451732553</c:v>
                </c:pt>
                <c:pt idx="42">
                  <c:v>22.731693761289431</c:v>
                </c:pt>
                <c:pt idx="43">
                  <c:v>20.504562533548022</c:v>
                </c:pt>
                <c:pt idx="44">
                  <c:v>17.637917637917631</c:v>
                </c:pt>
                <c:pt idx="45">
                  <c:v>13.484118155975793</c:v>
                </c:pt>
                <c:pt idx="46">
                  <c:v>13.294160852001497</c:v>
                </c:pt>
                <c:pt idx="47">
                  <c:v>11.811023622047244</c:v>
                </c:pt>
                <c:pt idx="48">
                  <c:v>12.882562277580117</c:v>
                </c:pt>
                <c:pt idx="49">
                  <c:v>13.593476994758324</c:v>
                </c:pt>
                <c:pt idx="50">
                  <c:v>12.031107044830748</c:v>
                </c:pt>
                <c:pt idx="51">
                  <c:v>12.781350482315071</c:v>
                </c:pt>
                <c:pt idx="52">
                  <c:v>13.240656335460352</c:v>
                </c:pt>
                <c:pt idx="53">
                  <c:v>14.772209567198175</c:v>
                </c:pt>
                <c:pt idx="54">
                  <c:v>17.276123627306703</c:v>
                </c:pt>
                <c:pt idx="55">
                  <c:v>16.714922048997764</c:v>
                </c:pt>
                <c:pt idx="56">
                  <c:v>16.67767503302511</c:v>
                </c:pt>
                <c:pt idx="57">
                  <c:v>16.162056196906988</c:v>
                </c:pt>
                <c:pt idx="58">
                  <c:v>16.974608319827112</c:v>
                </c:pt>
                <c:pt idx="59">
                  <c:v>17.811484290357555</c:v>
                </c:pt>
                <c:pt idx="60">
                  <c:v>17.633459436738136</c:v>
                </c:pt>
                <c:pt idx="61">
                  <c:v>17.586136177194419</c:v>
                </c:pt>
                <c:pt idx="62">
                  <c:v>17.976725193956725</c:v>
                </c:pt>
                <c:pt idx="63">
                  <c:v>19.509214947561258</c:v>
                </c:pt>
                <c:pt idx="64">
                  <c:v>19.742402897967217</c:v>
                </c:pt>
                <c:pt idx="65">
                  <c:v>18.596804604544985</c:v>
                </c:pt>
                <c:pt idx="66">
                  <c:v>16.323969495124999</c:v>
                </c:pt>
                <c:pt idx="67">
                  <c:v>16.410647838946606</c:v>
                </c:pt>
                <c:pt idx="68">
                  <c:v>16.567600717048791</c:v>
                </c:pt>
                <c:pt idx="69">
                  <c:v>18.779298706169172</c:v>
                </c:pt>
                <c:pt idx="70">
                  <c:v>19.462405320524589</c:v>
                </c:pt>
                <c:pt idx="71">
                  <c:v>20.406474158543286</c:v>
                </c:pt>
                <c:pt idx="72">
                  <c:v>20.537788100768267</c:v>
                </c:pt>
                <c:pt idx="73">
                  <c:v>21.086596319874417</c:v>
                </c:pt>
                <c:pt idx="74">
                  <c:v>22.367396383144342</c:v>
                </c:pt>
                <c:pt idx="75">
                  <c:v>21.871006219647285</c:v>
                </c:pt>
                <c:pt idx="76">
                  <c:v>20.773109243697487</c:v>
                </c:pt>
                <c:pt idx="77">
                  <c:v>20.860179064513474</c:v>
                </c:pt>
                <c:pt idx="78">
                  <c:v>21.568464730290458</c:v>
                </c:pt>
                <c:pt idx="79">
                  <c:v>21.981804770100787</c:v>
                </c:pt>
                <c:pt idx="80">
                  <c:v>20.866046135167817</c:v>
                </c:pt>
                <c:pt idx="81">
                  <c:v>18.967558607624888</c:v>
                </c:pt>
                <c:pt idx="82">
                  <c:v>18.67316167942473</c:v>
                </c:pt>
                <c:pt idx="83">
                  <c:v>18.276941877338977</c:v>
                </c:pt>
                <c:pt idx="84">
                  <c:v>16.860073956374929</c:v>
                </c:pt>
                <c:pt idx="85">
                  <c:v>14.57612292690327</c:v>
                </c:pt>
                <c:pt idx="86">
                  <c:v>14.345118130263003</c:v>
                </c:pt>
                <c:pt idx="87">
                  <c:v>13.965202564124969</c:v>
                </c:pt>
                <c:pt idx="88">
                  <c:v>14.266696513267968</c:v>
                </c:pt>
                <c:pt idx="89">
                  <c:v>14.951884485312334</c:v>
                </c:pt>
                <c:pt idx="90">
                  <c:v>14.511719889097989</c:v>
                </c:pt>
                <c:pt idx="91">
                  <c:v>12.440678383720718</c:v>
                </c:pt>
                <c:pt idx="92">
                  <c:v>12.266476433923305</c:v>
                </c:pt>
                <c:pt idx="93">
                  <c:v>12.166386779091027</c:v>
                </c:pt>
                <c:pt idx="94">
                  <c:v>10.608550039601402</c:v>
                </c:pt>
                <c:pt idx="95">
                  <c:v>10.533159947984402</c:v>
                </c:pt>
                <c:pt idx="96">
                  <c:v>10.280970625798219</c:v>
                </c:pt>
                <c:pt idx="97">
                  <c:v>11.202531645569596</c:v>
                </c:pt>
                <c:pt idx="98">
                  <c:v>11.083437110834376</c:v>
                </c:pt>
                <c:pt idx="99">
                  <c:v>10.870907967881402</c:v>
                </c:pt>
                <c:pt idx="100">
                  <c:v>10.484365419987739</c:v>
                </c:pt>
                <c:pt idx="101">
                  <c:v>9.6422073984232828</c:v>
                </c:pt>
                <c:pt idx="102">
                  <c:v>8.943577430972411</c:v>
                </c:pt>
                <c:pt idx="103">
                  <c:v>9.6871239470517327</c:v>
                </c:pt>
                <c:pt idx="104">
                  <c:v>9.7897897897898218</c:v>
                </c:pt>
                <c:pt idx="105">
                  <c:v>8.8743299583085502</c:v>
                </c:pt>
                <c:pt idx="106">
                  <c:v>8.7781731909845213</c:v>
                </c:pt>
                <c:pt idx="107">
                  <c:v>8.1764705882353006</c:v>
                </c:pt>
                <c:pt idx="108">
                  <c:v>7.4116965836711453</c:v>
                </c:pt>
                <c:pt idx="109">
                  <c:v>7.5697211155378783</c:v>
                </c:pt>
                <c:pt idx="110">
                  <c:v>8.5762331838564982</c:v>
                </c:pt>
                <c:pt idx="111">
                  <c:v>8.1337047353760425</c:v>
                </c:pt>
                <c:pt idx="112">
                  <c:v>7.3806881243063174</c:v>
                </c:pt>
                <c:pt idx="113">
                  <c:v>7.8539823008849652</c:v>
                </c:pt>
                <c:pt idx="114">
                  <c:v>6.9421487603305714</c:v>
                </c:pt>
                <c:pt idx="115">
                  <c:v>6.2534284147010393</c:v>
                </c:pt>
                <c:pt idx="116">
                  <c:v>5.8533916849015526</c:v>
                </c:pt>
                <c:pt idx="117">
                  <c:v>5.7986870897155427</c:v>
                </c:pt>
                <c:pt idx="118">
                  <c:v>5.561613958560514</c:v>
                </c:pt>
                <c:pt idx="119">
                  <c:v>6.1990212071778075</c:v>
                </c:pt>
                <c:pt idx="120">
                  <c:v>6.7924528301886795</c:v>
                </c:pt>
                <c:pt idx="121">
                  <c:v>6.9841269841269877</c:v>
                </c:pt>
                <c:pt idx="122">
                  <c:v>6.6081569437274021</c:v>
                </c:pt>
                <c:pt idx="123">
                  <c:v>8.4492529623904939</c:v>
                </c:pt>
                <c:pt idx="124">
                  <c:v>11.679586563307534</c:v>
                </c:pt>
                <c:pt idx="125">
                  <c:v>10.820512820512819</c:v>
                </c:pt>
                <c:pt idx="126">
                  <c:v>11.798042246264814</c:v>
                </c:pt>
                <c:pt idx="127">
                  <c:v>13.577697470314916</c:v>
                </c:pt>
                <c:pt idx="128">
                  <c:v>14.987080103359162</c:v>
                </c:pt>
                <c:pt idx="129">
                  <c:v>16.028955532574926</c:v>
                </c:pt>
                <c:pt idx="130">
                  <c:v>15.960743801652882</c:v>
                </c:pt>
                <c:pt idx="131">
                  <c:v>14.644137224782369</c:v>
                </c:pt>
                <c:pt idx="132">
                  <c:v>13.377082281675941</c:v>
                </c:pt>
                <c:pt idx="133">
                  <c:v>11.473788328387773</c:v>
                </c:pt>
                <c:pt idx="134">
                  <c:v>9.3462469733656413</c:v>
                </c:pt>
                <c:pt idx="135">
                  <c:v>7.6484560570071078</c:v>
                </c:pt>
                <c:pt idx="136">
                  <c:v>4.3961129106894745</c:v>
                </c:pt>
                <c:pt idx="137">
                  <c:v>4.4423877834335919</c:v>
                </c:pt>
                <c:pt idx="138">
                  <c:v>6.6820276497695659</c:v>
                </c:pt>
                <c:pt idx="139">
                  <c:v>5.9090909090909074</c:v>
                </c:pt>
                <c:pt idx="140">
                  <c:v>4.6741573033707855</c:v>
                </c:pt>
                <c:pt idx="141">
                  <c:v>4.3226381461675469</c:v>
                </c:pt>
                <c:pt idx="142">
                  <c:v>4.6325167037861945</c:v>
                </c:pt>
                <c:pt idx="143">
                  <c:v>5.4041983028137537</c:v>
                </c:pt>
                <c:pt idx="144">
                  <c:v>6.4113980409617426</c:v>
                </c:pt>
                <c:pt idx="145">
                  <c:v>7.5421472937001113</c:v>
                </c:pt>
                <c:pt idx="146">
                  <c:v>9.5659875996457622</c:v>
                </c:pt>
                <c:pt idx="147">
                  <c:v>10.105913503971749</c:v>
                </c:pt>
                <c:pt idx="148">
                  <c:v>11.037234042553209</c:v>
                </c:pt>
                <c:pt idx="149">
                  <c:v>10.323438192290666</c:v>
                </c:pt>
                <c:pt idx="150">
                  <c:v>7.8185745140388665</c:v>
                </c:pt>
                <c:pt idx="151">
                  <c:v>7.8111587982832731</c:v>
                </c:pt>
                <c:pt idx="152">
                  <c:v>9.4461142121082364</c:v>
                </c:pt>
                <c:pt idx="153">
                  <c:v>9.5258436565570168</c:v>
                </c:pt>
                <c:pt idx="154">
                  <c:v>9.5785440613026793</c:v>
                </c:pt>
                <c:pt idx="155">
                  <c:v>8.6440677966101127</c:v>
                </c:pt>
                <c:pt idx="156">
                  <c:v>8.8702928870293185</c:v>
                </c:pt>
                <c:pt idx="157">
                  <c:v>8.0445544554455353</c:v>
                </c:pt>
                <c:pt idx="158">
                  <c:v>7.8011317704122805</c:v>
                </c:pt>
                <c:pt idx="159">
                  <c:v>7.8156312625250308</c:v>
                </c:pt>
                <c:pt idx="160">
                  <c:v>6.6666666666666705</c:v>
                </c:pt>
                <c:pt idx="161">
                  <c:v>6.6666666666666856</c:v>
                </c:pt>
                <c:pt idx="162">
                  <c:v>6.8509615384615445</c:v>
                </c:pt>
                <c:pt idx="163">
                  <c:v>7.2054140127388706</c:v>
                </c:pt>
                <c:pt idx="164">
                  <c:v>6.3946645743428547</c:v>
                </c:pt>
                <c:pt idx="165">
                  <c:v>6.2402496099844376</c:v>
                </c:pt>
                <c:pt idx="166">
                  <c:v>6.4102564102564088</c:v>
                </c:pt>
                <c:pt idx="167">
                  <c:v>8.3853354134165556</c:v>
                </c:pt>
                <c:pt idx="168">
                  <c:v>7.7248270561106942</c:v>
                </c:pt>
                <c:pt idx="169">
                  <c:v>7.063764795723559</c:v>
                </c:pt>
                <c:pt idx="170">
                  <c:v>6.4866891638545319</c:v>
                </c:pt>
                <c:pt idx="171">
                  <c:v>6.0966542750929449</c:v>
                </c:pt>
                <c:pt idx="172">
                  <c:v>6.773952095808399</c:v>
                </c:pt>
                <c:pt idx="173">
                  <c:v>9.3750000000000018</c:v>
                </c:pt>
                <c:pt idx="174">
                  <c:v>11.848518935133118</c:v>
                </c:pt>
                <c:pt idx="175">
                  <c:v>13.330857779428129</c:v>
                </c:pt>
                <c:pt idx="176">
                  <c:v>13.827433628318573</c:v>
                </c:pt>
                <c:pt idx="177">
                  <c:v>13.803230543318676</c:v>
                </c:pt>
                <c:pt idx="178">
                  <c:v>14.603870025556768</c:v>
                </c:pt>
                <c:pt idx="179">
                  <c:v>14.64555595537967</c:v>
                </c:pt>
                <c:pt idx="180">
                  <c:v>18.159115233678193</c:v>
                </c:pt>
                <c:pt idx="181">
                  <c:v>20.22111269614831</c:v>
                </c:pt>
                <c:pt idx="182">
                  <c:v>20.176056338028193</c:v>
                </c:pt>
                <c:pt idx="183">
                  <c:v>20.988086895585035</c:v>
                </c:pt>
                <c:pt idx="184">
                  <c:v>19.593410445145466</c:v>
                </c:pt>
                <c:pt idx="185">
                  <c:v>15.731497418244402</c:v>
                </c:pt>
                <c:pt idx="186">
                  <c:v>11.9678176332551</c:v>
                </c:pt>
                <c:pt idx="187">
                  <c:v>9.1743119266054656</c:v>
                </c:pt>
                <c:pt idx="188">
                  <c:v>8.0984774862325359</c:v>
                </c:pt>
                <c:pt idx="189">
                  <c:v>9.8709677419354982</c:v>
                </c:pt>
                <c:pt idx="190">
                  <c:v>9.9394711691621609</c:v>
                </c:pt>
                <c:pt idx="191">
                  <c:v>9.3220338983051221</c:v>
                </c:pt>
                <c:pt idx="192">
                  <c:v>5.4951690821255994</c:v>
                </c:pt>
                <c:pt idx="193">
                  <c:v>3.7970928507861212</c:v>
                </c:pt>
                <c:pt idx="194">
                  <c:v>2.9885731028420692</c:v>
                </c:pt>
                <c:pt idx="195">
                  <c:v>1.6217781639154225</c:v>
                </c:pt>
                <c:pt idx="196">
                  <c:v>3.0773739742086677</c:v>
                </c:pt>
                <c:pt idx="197">
                  <c:v>5.5324211778703187</c:v>
                </c:pt>
                <c:pt idx="198">
                  <c:v>6.4071856287425248</c:v>
                </c:pt>
                <c:pt idx="199">
                  <c:v>8.2533013205282373</c:v>
                </c:pt>
                <c:pt idx="200">
                  <c:v>6.6526820497452457</c:v>
                </c:pt>
                <c:pt idx="201">
                  <c:v>3.5819142689371541</c:v>
                </c:pt>
                <c:pt idx="202">
                  <c:v>2.0863517820921453</c:v>
                </c:pt>
                <c:pt idx="203">
                  <c:v>2.8136663795578372</c:v>
                </c:pt>
                <c:pt idx="204">
                  <c:v>3.2054951345163119</c:v>
                </c:pt>
                <c:pt idx="205">
                  <c:v>3.6296084595599027</c:v>
                </c:pt>
                <c:pt idx="206">
                  <c:v>4.3812233285917523</c:v>
                </c:pt>
                <c:pt idx="207">
                  <c:v>5.8706184098033862</c:v>
                </c:pt>
                <c:pt idx="208">
                  <c:v>7.1651976116007745</c:v>
                </c:pt>
                <c:pt idx="209">
                  <c:v>6.0879368658398887</c:v>
                </c:pt>
                <c:pt idx="210">
                  <c:v>6.4153066966798074</c:v>
                </c:pt>
                <c:pt idx="211">
                  <c:v>4.7130579428888097</c:v>
                </c:pt>
                <c:pt idx="212">
                  <c:v>7.5583028940713834</c:v>
                </c:pt>
                <c:pt idx="213">
                  <c:v>10.260770975056687</c:v>
                </c:pt>
                <c:pt idx="214">
                  <c:v>12.319046267385778</c:v>
                </c:pt>
                <c:pt idx="215">
                  <c:v>9.8575816810946577</c:v>
                </c:pt>
                <c:pt idx="216">
                  <c:v>10.62118691070437</c:v>
                </c:pt>
                <c:pt idx="217">
                  <c:v>11.22448979591835</c:v>
                </c:pt>
                <c:pt idx="218">
                  <c:v>11.556282365767284</c:v>
                </c:pt>
                <c:pt idx="219">
                  <c:v>10.632570659488579</c:v>
                </c:pt>
                <c:pt idx="220">
                  <c:v>8.7291058636243211</c:v>
                </c:pt>
                <c:pt idx="221">
                  <c:v>8.3953241232731219</c:v>
                </c:pt>
                <c:pt idx="222">
                  <c:v>7.6679005817028045</c:v>
                </c:pt>
                <c:pt idx="223">
                  <c:v>8.0222398729150548</c:v>
                </c:pt>
                <c:pt idx="224">
                  <c:v>8.3333333333333428</c:v>
                </c:pt>
                <c:pt idx="225">
                  <c:v>8.7146529562981812</c:v>
                </c:pt>
                <c:pt idx="226">
                  <c:v>8.895628001010861</c:v>
                </c:pt>
                <c:pt idx="227">
                  <c:v>12.480935434672105</c:v>
                </c:pt>
                <c:pt idx="228">
                  <c:v>9.7768864377037268</c:v>
                </c:pt>
                <c:pt idx="229">
                  <c:v>8.2568807339449748</c:v>
                </c:pt>
                <c:pt idx="230">
                  <c:v>5.6437820669435546</c:v>
                </c:pt>
                <c:pt idx="231">
                  <c:v>6.2043795620438118</c:v>
                </c:pt>
                <c:pt idx="232">
                  <c:v>7.101024890190331</c:v>
                </c:pt>
                <c:pt idx="233">
                  <c:v>6.8382352941176521</c:v>
                </c:pt>
                <c:pt idx="234">
                  <c:v>7.4901768172887699</c:v>
                </c:pt>
                <c:pt idx="235">
                  <c:v>10.906862745098023</c:v>
                </c:pt>
                <c:pt idx="236">
                  <c:v>10.103689414034276</c:v>
                </c:pt>
                <c:pt idx="237">
                  <c:v>11.965003546937822</c:v>
                </c:pt>
                <c:pt idx="238">
                  <c:v>7.4263170109073968</c:v>
                </c:pt>
                <c:pt idx="239">
                  <c:v>5.9661016949152526</c:v>
                </c:pt>
                <c:pt idx="240">
                  <c:v>8.792509705412181</c:v>
                </c:pt>
                <c:pt idx="241">
                  <c:v>10.512620247366018</c:v>
                </c:pt>
                <c:pt idx="242">
                  <c:v>12.345143385753914</c:v>
                </c:pt>
                <c:pt idx="243">
                  <c:v>12.149278350515406</c:v>
                </c:pt>
                <c:pt idx="244">
                  <c:v>11.32235133287765</c:v>
                </c:pt>
                <c:pt idx="245">
                  <c:v>13.37935306262905</c:v>
                </c:pt>
                <c:pt idx="246">
                  <c:v>13.448732008224809</c:v>
                </c:pt>
                <c:pt idx="247">
                  <c:v>10.359889502762476</c:v>
                </c:pt>
                <c:pt idx="248">
                  <c:v>9.0608409986859559</c:v>
                </c:pt>
                <c:pt idx="249">
                  <c:v>5.4653643083421173</c:v>
                </c:pt>
                <c:pt idx="250">
                  <c:v>8.285612443292294</c:v>
                </c:pt>
                <c:pt idx="251">
                  <c:v>7.5</c:v>
                </c:pt>
                <c:pt idx="252">
                  <c:v>5.9055118110236151</c:v>
                </c:pt>
                <c:pt idx="253">
                  <c:v>4.2759961127307964</c:v>
                </c:pt>
                <c:pt idx="254">
                  <c:v>3.3783783783783718</c:v>
                </c:pt>
                <c:pt idx="255">
                  <c:v>2.0114942528735482</c:v>
                </c:pt>
                <c:pt idx="256">
                  <c:v>2.2072936660268785</c:v>
                </c:pt>
                <c:pt idx="257">
                  <c:v>1.8975332068311275</c:v>
                </c:pt>
                <c:pt idx="258">
                  <c:v>1.1331444759206732</c:v>
                </c:pt>
                <c:pt idx="259">
                  <c:v>1.5962441314554081</c:v>
                </c:pt>
                <c:pt idx="260">
                  <c:v>2.2598870056497162</c:v>
                </c:pt>
                <c:pt idx="261">
                  <c:v>2.8169014084507027</c:v>
                </c:pt>
                <c:pt idx="262">
                  <c:v>1.9644527595883872</c:v>
                </c:pt>
                <c:pt idx="263">
                  <c:v>1.8604651162790589</c:v>
                </c:pt>
                <c:pt idx="264">
                  <c:v>2.7881040892193254</c:v>
                </c:pt>
                <c:pt idx="265">
                  <c:v>2.9822926374650507</c:v>
                </c:pt>
                <c:pt idx="266">
                  <c:v>4.1083099906629474</c:v>
                </c:pt>
                <c:pt idx="267">
                  <c:v>5.5399061032863894</c:v>
                </c:pt>
                <c:pt idx="268">
                  <c:v>4.5070422535211234</c:v>
                </c:pt>
                <c:pt idx="269">
                  <c:v>4.283054003724402</c:v>
                </c:pt>
                <c:pt idx="270">
                  <c:v>4.6685340802987767</c:v>
                </c:pt>
                <c:pt idx="271">
                  <c:v>4.5286506469500845</c:v>
                </c:pt>
                <c:pt idx="272">
                  <c:v>3.7753222836095972</c:v>
                </c:pt>
                <c:pt idx="273">
                  <c:v>5.2054794520548171</c:v>
                </c:pt>
                <c:pt idx="274">
                  <c:v>6.1467889908256836</c:v>
                </c:pt>
                <c:pt idx="275">
                  <c:v>7.2146118721461061</c:v>
                </c:pt>
                <c:pt idx="276">
                  <c:v>7.7757685352622161</c:v>
                </c:pt>
                <c:pt idx="277">
                  <c:v>9.5022624434389229</c:v>
                </c:pt>
                <c:pt idx="278">
                  <c:v>10.313901345291468</c:v>
                </c:pt>
                <c:pt idx="279">
                  <c:v>9.0747330960854047</c:v>
                </c:pt>
                <c:pt idx="280">
                  <c:v>10.152740341419573</c:v>
                </c:pt>
                <c:pt idx="281">
                  <c:v>8.8392857142857224</c:v>
                </c:pt>
                <c:pt idx="282">
                  <c:v>8.7421944692239038</c:v>
                </c:pt>
                <c:pt idx="283">
                  <c:v>8.8417329796640267</c:v>
                </c:pt>
                <c:pt idx="284">
                  <c:v>9.4055013309671747</c:v>
                </c:pt>
                <c:pt idx="285">
                  <c:v>6.1631944444444375</c:v>
                </c:pt>
                <c:pt idx="286">
                  <c:v>5.6179775280898614</c:v>
                </c:pt>
                <c:pt idx="287">
                  <c:v>4.9403747870528134</c:v>
                </c:pt>
                <c:pt idx="288">
                  <c:v>4.4463087248322299</c:v>
                </c:pt>
                <c:pt idx="289">
                  <c:v>4.4628099173553695</c:v>
                </c:pt>
                <c:pt idx="290">
                  <c:v>3.2520325203251987</c:v>
                </c:pt>
                <c:pt idx="291">
                  <c:v>3.3442088091353948</c:v>
                </c:pt>
                <c:pt idx="292">
                  <c:v>3.7520391517128941</c:v>
                </c:pt>
                <c:pt idx="293">
                  <c:v>3.9376538146021427</c:v>
                </c:pt>
                <c:pt idx="294">
                  <c:v>4.0196882690730007</c:v>
                </c:pt>
                <c:pt idx="295">
                  <c:v>2.7619821283509585</c:v>
                </c:pt>
                <c:pt idx="296">
                  <c:v>2.757502027575029</c:v>
                </c:pt>
                <c:pt idx="297">
                  <c:v>3.3524121013900179</c:v>
                </c:pt>
                <c:pt idx="298">
                  <c:v>4.0916530278232424</c:v>
                </c:pt>
                <c:pt idx="299">
                  <c:v>3.9772727272727342</c:v>
                </c:pt>
                <c:pt idx="300">
                  <c:v>4.0999999999999996</c:v>
                </c:pt>
                <c:pt idx="301">
                  <c:v>1.7405063291139129</c:v>
                </c:pt>
                <c:pt idx="302">
                  <c:v>1.1811023622047261</c:v>
                </c:pt>
                <c:pt idx="303">
                  <c:v>1.5785319652722904</c:v>
                </c:pt>
                <c:pt idx="304">
                  <c:v>0.86477987421385583</c:v>
                </c:pt>
                <c:pt idx="305">
                  <c:v>1.7363851617995227</c:v>
                </c:pt>
                <c:pt idx="306">
                  <c:v>2.2082018927444902</c:v>
                </c:pt>
                <c:pt idx="307">
                  <c:v>3.0830039525691784</c:v>
                </c:pt>
                <c:pt idx="308">
                  <c:v>3.2359905288082018</c:v>
                </c:pt>
                <c:pt idx="309">
                  <c:v>4.3512658227847973</c:v>
                </c:pt>
                <c:pt idx="310">
                  <c:v>4.4025157232704375</c:v>
                </c:pt>
                <c:pt idx="311">
                  <c:v>3.7</c:v>
                </c:pt>
                <c:pt idx="312">
                  <c:v>3.9</c:v>
                </c:pt>
                <c:pt idx="313">
                  <c:v>5.4</c:v>
                </c:pt>
                <c:pt idx="314">
                  <c:v>6.0700389105058425</c:v>
                </c:pt>
                <c:pt idx="315">
                  <c:v>6.3714063714063798</c:v>
                </c:pt>
              </c:numCache>
            </c:numRef>
          </c:val>
        </c:ser>
        <c:dLbls/>
        <c:marker val="1"/>
        <c:axId val="137432448"/>
        <c:axId val="81228928"/>
      </c:lineChart>
      <c:dateAx>
        <c:axId val="137432448"/>
        <c:scaling>
          <c:orientation val="minMax"/>
          <c:max val="41760"/>
          <c:min val="32540"/>
        </c:scaling>
        <c:axPos val="b"/>
        <c:numFmt formatCode="mmm\-yy" sourceLinked="1"/>
        <c:tickLblPos val="nextTo"/>
        <c:txPr>
          <a:bodyPr/>
          <a:lstStyle/>
          <a:p>
            <a:pPr>
              <a:defRPr sz="1050"/>
            </a:pPr>
            <a:endParaRPr lang="en-US"/>
          </a:p>
        </c:txPr>
        <c:crossAx val="81228928"/>
        <c:crosses val="autoZero"/>
        <c:auto val="1"/>
        <c:lblOffset val="100"/>
        <c:baseTimeUnit val="months"/>
        <c:majorUnit val="1"/>
        <c:majorTimeUnit val="years"/>
        <c:minorUnit val="2"/>
        <c:minorTimeUnit val="years"/>
      </c:dateAx>
      <c:valAx>
        <c:axId val="81228928"/>
        <c:scaling>
          <c:orientation val="minMax"/>
        </c:scaling>
        <c:axPos val="l"/>
        <c:title>
          <c:tx>
            <c:rich>
              <a:bodyPr rot="-5400000" vert="horz"/>
              <a:lstStyle/>
              <a:p>
                <a:pPr>
                  <a:defRPr sz="1100" b="1"/>
                </a:pPr>
                <a:r>
                  <a:rPr lang="es-PY" sz="1100" b="1" dirty="0"/>
                  <a:t>%</a:t>
                </a:r>
              </a:p>
            </c:rich>
          </c:tx>
          <c:layout>
            <c:manualLayout>
              <c:xMode val="edge"/>
              <c:yMode val="edge"/>
              <c:x val="0"/>
              <c:y val="0.29374444444444442"/>
            </c:manualLayout>
          </c:layout>
        </c:title>
        <c:numFmt formatCode="#,##0" sourceLinked="0"/>
        <c:tickLblPos val="nextTo"/>
        <c:txPr>
          <a:bodyPr/>
          <a:lstStyle/>
          <a:p>
            <a:pPr>
              <a:defRPr sz="1100"/>
            </a:pPr>
            <a:endParaRPr lang="en-US"/>
          </a:p>
        </c:txPr>
        <c:crossAx val="137432448"/>
        <c:crosses val="autoZero"/>
        <c:crossBetween val="between"/>
      </c:valAx>
    </c:plotArea>
    <c:legend>
      <c:legendPos val="b"/>
      <c:layout/>
      <c:txPr>
        <a:bodyPr/>
        <a:lstStyle/>
        <a:p>
          <a:pPr>
            <a:defRPr sz="1200"/>
          </a:pPr>
          <a:endParaRPr lang="en-US"/>
        </a:p>
      </c:txPr>
    </c:legend>
    <c:plotVisOnly val="1"/>
    <c:dispBlanksAs val="gap"/>
  </c:chart>
  <c:txPr>
    <a:bodyPr/>
    <a:lstStyle/>
    <a:p>
      <a:pPr>
        <a:defRPr sz="1400">
          <a:latin typeface="Humanst521 BT" panose="020B0602020204020204" pitchFamily="34"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7556318254438936E-2"/>
          <c:y val="2.6357519634585772E-2"/>
          <c:w val="0.83364118772454865"/>
          <c:h val="0.71324240496793356"/>
        </c:manualLayout>
      </c:layout>
      <c:lineChart>
        <c:grouping val="standard"/>
        <c:ser>
          <c:idx val="0"/>
          <c:order val="0"/>
          <c:tx>
            <c:strRef>
              <c:f>Hoja1!$B$1</c:f>
              <c:strCache>
                <c:ptCount val="1"/>
                <c:pt idx="0">
                  <c:v>Inflación Subyacente</c:v>
                </c:pt>
              </c:strCache>
            </c:strRef>
          </c:tx>
          <c:spPr>
            <a:ln>
              <a:solidFill>
                <a:srgbClr val="008000"/>
              </a:solidFill>
            </a:ln>
          </c:spPr>
          <c:marker>
            <c:symbol val="none"/>
          </c:marker>
          <c:cat>
            <c:numRef>
              <c:f>Hoja1!$A$2:$A$235</c:f>
              <c:numCache>
                <c:formatCode>mmm\-yy</c:formatCode>
                <c:ptCount val="234"/>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numCache>
            </c:numRef>
          </c:cat>
          <c:val>
            <c:numRef>
              <c:f>Hoja1!$B$2:$B$235</c:f>
              <c:numCache>
                <c:formatCode>0.0</c:formatCode>
                <c:ptCount val="234"/>
                <c:pt idx="0">
                  <c:v>16.843702579666072</c:v>
                </c:pt>
                <c:pt idx="1">
                  <c:v>14.844903988183161</c:v>
                </c:pt>
                <c:pt idx="2">
                  <c:v>15.490909090909106</c:v>
                </c:pt>
                <c:pt idx="3">
                  <c:v>14.428571428571379</c:v>
                </c:pt>
                <c:pt idx="4">
                  <c:v>14.416961130742045</c:v>
                </c:pt>
                <c:pt idx="5">
                  <c:v>14.435879467414168</c:v>
                </c:pt>
                <c:pt idx="6">
                  <c:v>14.097222222222229</c:v>
                </c:pt>
                <c:pt idx="7">
                  <c:v>13.013698630137</c:v>
                </c:pt>
                <c:pt idx="8">
                  <c:v>13.105802047781578</c:v>
                </c:pt>
                <c:pt idx="9">
                  <c:v>12.753036437246996</c:v>
                </c:pt>
                <c:pt idx="10">
                  <c:v>11.492734478203486</c:v>
                </c:pt>
                <c:pt idx="11">
                  <c:v>10.84258654474205</c:v>
                </c:pt>
                <c:pt idx="12">
                  <c:v>11.103896103896084</c:v>
                </c:pt>
                <c:pt idx="13">
                  <c:v>12.282958199356898</c:v>
                </c:pt>
                <c:pt idx="14">
                  <c:v>11.775818639798485</c:v>
                </c:pt>
                <c:pt idx="15">
                  <c:v>11.485642946317126</c:v>
                </c:pt>
                <c:pt idx="16">
                  <c:v>10.994441012970979</c:v>
                </c:pt>
                <c:pt idx="17">
                  <c:v>10.59399877526026</c:v>
                </c:pt>
                <c:pt idx="18">
                  <c:v>10.833840535605628</c:v>
                </c:pt>
                <c:pt idx="19">
                  <c:v>10.848484848484871</c:v>
                </c:pt>
                <c:pt idx="20">
                  <c:v>10.50090525045262</c:v>
                </c:pt>
                <c:pt idx="21">
                  <c:v>9.7546379413524953</c:v>
                </c:pt>
                <c:pt idx="22">
                  <c:v>9.004739336492884</c:v>
                </c:pt>
                <c:pt idx="23">
                  <c:v>8.5444902769593547</c:v>
                </c:pt>
                <c:pt idx="24">
                  <c:v>8.5330216247807904</c:v>
                </c:pt>
                <c:pt idx="25">
                  <c:v>8.0183276059564257</c:v>
                </c:pt>
                <c:pt idx="26">
                  <c:v>7.9436619718309904</c:v>
                </c:pt>
                <c:pt idx="27">
                  <c:v>7.7827547592385296</c:v>
                </c:pt>
                <c:pt idx="28">
                  <c:v>7.5681691708402887</c:v>
                </c:pt>
                <c:pt idx="29">
                  <c:v>7.2535991140642437</c:v>
                </c:pt>
                <c:pt idx="30">
                  <c:v>6.5348709500274333</c:v>
                </c:pt>
                <c:pt idx="31">
                  <c:v>6.1782394751230321</c:v>
                </c:pt>
                <c:pt idx="32">
                  <c:v>6.2261059530311469</c:v>
                </c:pt>
                <c:pt idx="33">
                  <c:v>6.1613958560523265</c:v>
                </c:pt>
                <c:pt idx="34">
                  <c:v>6.0869565217391175</c:v>
                </c:pt>
                <c:pt idx="35">
                  <c:v>6.1346362649294255</c:v>
                </c:pt>
                <c:pt idx="36">
                  <c:v>6.3543349488422107</c:v>
                </c:pt>
                <c:pt idx="37">
                  <c:v>6.9459172852598172</c:v>
                </c:pt>
                <c:pt idx="38">
                  <c:v>7.2025052192066754</c:v>
                </c:pt>
                <c:pt idx="39">
                  <c:v>8.831168831168835</c:v>
                </c:pt>
                <c:pt idx="40">
                  <c:v>11.639937920331088</c:v>
                </c:pt>
                <c:pt idx="41">
                  <c:v>12.338668043366031</c:v>
                </c:pt>
                <c:pt idx="42">
                  <c:v>12.886597938144385</c:v>
                </c:pt>
                <c:pt idx="43">
                  <c:v>16.065911431513889</c:v>
                </c:pt>
                <c:pt idx="44">
                  <c:v>15.886889460154254</c:v>
                </c:pt>
                <c:pt idx="45">
                  <c:v>16.230097586029789</c:v>
                </c:pt>
                <c:pt idx="46">
                  <c:v>16.137295081967217</c:v>
                </c:pt>
                <c:pt idx="47">
                  <c:v>15.907928388746818</c:v>
                </c:pt>
                <c:pt idx="48">
                  <c:v>15.139240506329109</c:v>
                </c:pt>
                <c:pt idx="49">
                  <c:v>12.840852751611308</c:v>
                </c:pt>
                <c:pt idx="50">
                  <c:v>11.197663096397271</c:v>
                </c:pt>
                <c:pt idx="51">
                  <c:v>9.2601431980906987</c:v>
                </c:pt>
                <c:pt idx="52">
                  <c:v>5.5607043558850675</c:v>
                </c:pt>
                <c:pt idx="53">
                  <c:v>5.1470588235293988</c:v>
                </c:pt>
                <c:pt idx="54">
                  <c:v>7.0776255707762665</c:v>
                </c:pt>
                <c:pt idx="55">
                  <c:v>4.3478260869565055</c:v>
                </c:pt>
                <c:pt idx="56">
                  <c:v>4.4365572315882895</c:v>
                </c:pt>
                <c:pt idx="57">
                  <c:v>4.8166151126822774</c:v>
                </c:pt>
                <c:pt idx="58">
                  <c:v>4.9404499338332846</c:v>
                </c:pt>
                <c:pt idx="59">
                  <c:v>5.2074139452780166</c:v>
                </c:pt>
                <c:pt idx="60">
                  <c:v>5.4969217238346681</c:v>
                </c:pt>
                <c:pt idx="61">
                  <c:v>6.7223198594024396</c:v>
                </c:pt>
                <c:pt idx="62">
                  <c:v>8.0560420315236776</c:v>
                </c:pt>
                <c:pt idx="63">
                  <c:v>8.8248143294014749</c:v>
                </c:pt>
                <c:pt idx="64">
                  <c:v>9.7892888498683028</c:v>
                </c:pt>
                <c:pt idx="65">
                  <c:v>10.008741258741274</c:v>
                </c:pt>
                <c:pt idx="66">
                  <c:v>7.6332622601279274</c:v>
                </c:pt>
                <c:pt idx="67">
                  <c:v>7.8656462585033875</c:v>
                </c:pt>
                <c:pt idx="68">
                  <c:v>9.1758708581138428</c:v>
                </c:pt>
                <c:pt idx="69">
                  <c:v>8.2630691399663068</c:v>
                </c:pt>
                <c:pt idx="70">
                  <c:v>8.070617906683486</c:v>
                </c:pt>
                <c:pt idx="71">
                  <c:v>7.8439597315436194</c:v>
                </c:pt>
                <c:pt idx="72">
                  <c:v>8.1283868278449347</c:v>
                </c:pt>
                <c:pt idx="73">
                  <c:v>7.3281185673116207</c:v>
                </c:pt>
                <c:pt idx="74">
                  <c:v>6.9692058346839474</c:v>
                </c:pt>
                <c:pt idx="75">
                  <c:v>6.7844239261340764</c:v>
                </c:pt>
                <c:pt idx="76">
                  <c:v>6.7972810875649881</c:v>
                </c:pt>
                <c:pt idx="77">
                  <c:v>6.4759634485498783</c:v>
                </c:pt>
                <c:pt idx="78">
                  <c:v>6.9334389857369114</c:v>
                </c:pt>
                <c:pt idx="79">
                  <c:v>7.6074103271580338</c:v>
                </c:pt>
                <c:pt idx="80">
                  <c:v>6.731517509727647</c:v>
                </c:pt>
                <c:pt idx="81">
                  <c:v>7.5545171339563755</c:v>
                </c:pt>
                <c:pt idx="82">
                  <c:v>8.0513418903150669</c:v>
                </c:pt>
                <c:pt idx="83">
                  <c:v>8.5958770906262227</c:v>
                </c:pt>
                <c:pt idx="84">
                  <c:v>8.249807247494223</c:v>
                </c:pt>
                <c:pt idx="85">
                  <c:v>8.0552359033371648</c:v>
                </c:pt>
                <c:pt idx="86">
                  <c:v>7.9166666666666572</c:v>
                </c:pt>
                <c:pt idx="87">
                  <c:v>7.6315789473683973</c:v>
                </c:pt>
                <c:pt idx="88">
                  <c:v>7.412953949831504</c:v>
                </c:pt>
                <c:pt idx="89">
                  <c:v>8.5820895522388323</c:v>
                </c:pt>
                <c:pt idx="90">
                  <c:v>10.892923304927777</c:v>
                </c:pt>
                <c:pt idx="91">
                  <c:v>12.380952380952408</c:v>
                </c:pt>
                <c:pt idx="92">
                  <c:v>12.942034269048531</c:v>
                </c:pt>
                <c:pt idx="93">
                  <c:v>13.178855901520663</c:v>
                </c:pt>
                <c:pt idx="94">
                  <c:v>13.966882649388085</c:v>
                </c:pt>
                <c:pt idx="95">
                  <c:v>15.078796561604626</c:v>
                </c:pt>
                <c:pt idx="96">
                  <c:v>17.628205128205138</c:v>
                </c:pt>
                <c:pt idx="97">
                  <c:v>18.991835285764989</c:v>
                </c:pt>
                <c:pt idx="98">
                  <c:v>18.49771849771853</c:v>
                </c:pt>
                <c:pt idx="99">
                  <c:v>19.280475026196299</c:v>
                </c:pt>
                <c:pt idx="100">
                  <c:v>19.031021261763684</c:v>
                </c:pt>
                <c:pt idx="101">
                  <c:v>16.632302405498265</c:v>
                </c:pt>
                <c:pt idx="102">
                  <c:v>13.130638155696616</c:v>
                </c:pt>
                <c:pt idx="103">
                  <c:v>10.365058670143426</c:v>
                </c:pt>
                <c:pt idx="104">
                  <c:v>9.0380890897353083</c:v>
                </c:pt>
                <c:pt idx="105">
                  <c:v>9.7568777991042595</c:v>
                </c:pt>
                <c:pt idx="106">
                  <c:v>9.2545799115603504</c:v>
                </c:pt>
                <c:pt idx="107">
                  <c:v>7.6563958916900106</c:v>
                </c:pt>
                <c:pt idx="108">
                  <c:v>4.7229791099000948</c:v>
                </c:pt>
                <c:pt idx="109">
                  <c:v>3.3114558472553877</c:v>
                </c:pt>
                <c:pt idx="110">
                  <c:v>3.3175355450236736</c:v>
                </c:pt>
                <c:pt idx="111">
                  <c:v>2.4890190336749778</c:v>
                </c:pt>
                <c:pt idx="112">
                  <c:v>2.430453879941453</c:v>
                </c:pt>
                <c:pt idx="113">
                  <c:v>3.4767236299351767</c:v>
                </c:pt>
                <c:pt idx="114">
                  <c:v>3.3963378617838198</c:v>
                </c:pt>
                <c:pt idx="115">
                  <c:v>3.573538098050804</c:v>
                </c:pt>
                <c:pt idx="116">
                  <c:v>3.7300177619893438</c:v>
                </c:pt>
                <c:pt idx="117">
                  <c:v>2.156805596036143</c:v>
                </c:pt>
                <c:pt idx="118">
                  <c:v>2.0237062734894242</c:v>
                </c:pt>
                <c:pt idx="119">
                  <c:v>3.1222896790979999</c:v>
                </c:pt>
                <c:pt idx="120">
                  <c:v>3.5270309337958987</c:v>
                </c:pt>
                <c:pt idx="121">
                  <c:v>4.0716142073346724</c:v>
                </c:pt>
                <c:pt idx="122">
                  <c:v>4.2717889908257014</c:v>
                </c:pt>
                <c:pt idx="123">
                  <c:v>5.1142857142856961</c:v>
                </c:pt>
                <c:pt idx="124">
                  <c:v>6.8610634648370592</c:v>
                </c:pt>
                <c:pt idx="125">
                  <c:v>6.8906605922551334</c:v>
                </c:pt>
                <c:pt idx="126">
                  <c:v>8.0548414738646148</c:v>
                </c:pt>
                <c:pt idx="127">
                  <c:v>8.2691759338465971</c:v>
                </c:pt>
                <c:pt idx="128">
                  <c:v>8.9897260273972748</c:v>
                </c:pt>
                <c:pt idx="129">
                  <c:v>10.756062767475028</c:v>
                </c:pt>
                <c:pt idx="130">
                  <c:v>11.107962595636181</c:v>
                </c:pt>
                <c:pt idx="131">
                  <c:v>10.34482758620689</c:v>
                </c:pt>
                <c:pt idx="132">
                  <c:v>10.527785534766856</c:v>
                </c:pt>
                <c:pt idx="133">
                  <c:v>10.432852386237528</c:v>
                </c:pt>
                <c:pt idx="134">
                  <c:v>10.365686004949181</c:v>
                </c:pt>
                <c:pt idx="135">
                  <c:v>9.8939929328622238</c:v>
                </c:pt>
                <c:pt idx="136">
                  <c:v>8.5339753879079456</c:v>
                </c:pt>
                <c:pt idx="137">
                  <c:v>8.7639850825785839</c:v>
                </c:pt>
                <c:pt idx="138">
                  <c:v>8.2738567274649757</c:v>
                </c:pt>
                <c:pt idx="139">
                  <c:v>8.3486963392151523</c:v>
                </c:pt>
                <c:pt idx="140">
                  <c:v>8.3791568473422817</c:v>
                </c:pt>
                <c:pt idx="141">
                  <c:v>8.3719732096857502</c:v>
                </c:pt>
                <c:pt idx="142">
                  <c:v>7.3195613363937753</c:v>
                </c:pt>
                <c:pt idx="143">
                  <c:v>6.961382113821152</c:v>
                </c:pt>
                <c:pt idx="144">
                  <c:v>6.4931783729156081</c:v>
                </c:pt>
                <c:pt idx="145">
                  <c:v>5.904522613065339</c:v>
                </c:pt>
                <c:pt idx="146">
                  <c:v>4.3099152964623775</c:v>
                </c:pt>
                <c:pt idx="147">
                  <c:v>3.5617116002968192</c:v>
                </c:pt>
                <c:pt idx="148">
                  <c:v>3.2782844466354613</c:v>
                </c:pt>
                <c:pt idx="149">
                  <c:v>3.0614744060739838</c:v>
                </c:pt>
                <c:pt idx="150">
                  <c:v>3.662109375</c:v>
                </c:pt>
                <c:pt idx="151">
                  <c:v>5.0802139037433331</c:v>
                </c:pt>
                <c:pt idx="152">
                  <c:v>5.7985020536361418</c:v>
                </c:pt>
                <c:pt idx="153">
                  <c:v>5.7285476586641284</c:v>
                </c:pt>
                <c:pt idx="154">
                  <c:v>7.2718631178707289</c:v>
                </c:pt>
                <c:pt idx="155">
                  <c:v>7.6959619952494052</c:v>
                </c:pt>
                <c:pt idx="156">
                  <c:v>8.5363226571767399</c:v>
                </c:pt>
                <c:pt idx="157">
                  <c:v>9.7195729537366446</c:v>
                </c:pt>
                <c:pt idx="158">
                  <c:v>11.103033197993796</c:v>
                </c:pt>
                <c:pt idx="159">
                  <c:v>11.861046095056141</c:v>
                </c:pt>
                <c:pt idx="160">
                  <c:v>12.646634844868744</c:v>
                </c:pt>
                <c:pt idx="161">
                  <c:v>13.134505703422018</c:v>
                </c:pt>
                <c:pt idx="162">
                  <c:v>12.762694300518136</c:v>
                </c:pt>
                <c:pt idx="163">
                  <c:v>11.593245431413369</c:v>
                </c:pt>
                <c:pt idx="164">
                  <c:v>10.269696277689031</c:v>
                </c:pt>
                <c:pt idx="165">
                  <c:v>9.476528776978423</c:v>
                </c:pt>
                <c:pt idx="166">
                  <c:v>7.9762959680992394</c:v>
                </c:pt>
                <c:pt idx="167">
                  <c:v>6.8999999999999915</c:v>
                </c:pt>
                <c:pt idx="168">
                  <c:v>5.1536174430128794</c:v>
                </c:pt>
                <c:pt idx="169">
                  <c:v>3.9215686274509949</c:v>
                </c:pt>
                <c:pt idx="170">
                  <c:v>3.5087719298245759</c:v>
                </c:pt>
                <c:pt idx="171">
                  <c:v>2.6137463697967149</c:v>
                </c:pt>
                <c:pt idx="172">
                  <c:v>1.7291066282420753</c:v>
                </c:pt>
                <c:pt idx="173">
                  <c:v>1.3333333333333428</c:v>
                </c:pt>
                <c:pt idx="174">
                  <c:v>1.1363636363636402</c:v>
                </c:pt>
                <c:pt idx="175">
                  <c:v>0.65789473684209865</c:v>
                </c:pt>
                <c:pt idx="176">
                  <c:v>0.84507042253521758</c:v>
                </c:pt>
                <c:pt idx="177">
                  <c:v>9.3109869646170657E-2</c:v>
                </c:pt>
                <c:pt idx="178">
                  <c:v>9.3023255813946534E-2</c:v>
                </c:pt>
                <c:pt idx="179">
                  <c:v>0.74836295603365954</c:v>
                </c:pt>
                <c:pt idx="180">
                  <c:v>2.0735155513666412</c:v>
                </c:pt>
                <c:pt idx="181">
                  <c:v>2.2641509433962312</c:v>
                </c:pt>
                <c:pt idx="182">
                  <c:v>2.7306967984934012</c:v>
                </c:pt>
                <c:pt idx="183">
                  <c:v>3.207547169811344</c:v>
                </c:pt>
                <c:pt idx="184">
                  <c:v>3.5882908404154894</c:v>
                </c:pt>
                <c:pt idx="185">
                  <c:v>3.8533834586466051</c:v>
                </c:pt>
                <c:pt idx="186">
                  <c:v>4.4943820224718962</c:v>
                </c:pt>
                <c:pt idx="187">
                  <c:v>5.1353874883286794</c:v>
                </c:pt>
                <c:pt idx="188">
                  <c:v>5.307262569832389</c:v>
                </c:pt>
                <c:pt idx="189">
                  <c:v>6.6046511627907005</c:v>
                </c:pt>
                <c:pt idx="190">
                  <c:v>7.5278810408921855</c:v>
                </c:pt>
                <c:pt idx="191">
                  <c:v>8.4493964716805809</c:v>
                </c:pt>
                <c:pt idx="192">
                  <c:v>8.5872576177285396</c:v>
                </c:pt>
                <c:pt idx="193">
                  <c:v>9.5940959409593916</c:v>
                </c:pt>
                <c:pt idx="194">
                  <c:v>10.540788267644373</c:v>
                </c:pt>
                <c:pt idx="195">
                  <c:v>10.329067641681888</c:v>
                </c:pt>
                <c:pt idx="196">
                  <c:v>10.300820419325436</c:v>
                </c:pt>
                <c:pt idx="197">
                  <c:v>9.5927601809954659</c:v>
                </c:pt>
                <c:pt idx="198">
                  <c:v>8.6021505376344294</c:v>
                </c:pt>
                <c:pt idx="199">
                  <c:v>8.1705150976909398</c:v>
                </c:pt>
                <c:pt idx="200">
                  <c:v>7.6038903625110486</c:v>
                </c:pt>
                <c:pt idx="201">
                  <c:v>6.0209424083769676</c:v>
                </c:pt>
                <c:pt idx="202">
                  <c:v>4.8401037165082075</c:v>
                </c:pt>
                <c:pt idx="203">
                  <c:v>4.1952054794520706</c:v>
                </c:pt>
                <c:pt idx="204">
                  <c:v>3.7414965986394804</c:v>
                </c:pt>
                <c:pt idx="205">
                  <c:v>4.1245791245791281</c:v>
                </c:pt>
                <c:pt idx="206">
                  <c:v>2.6533996683250614</c:v>
                </c:pt>
                <c:pt idx="207">
                  <c:v>2.8997514498757369</c:v>
                </c:pt>
                <c:pt idx="208">
                  <c:v>2.8</c:v>
                </c:pt>
                <c:pt idx="209">
                  <c:v>2.8</c:v>
                </c:pt>
                <c:pt idx="210">
                  <c:v>2.8</c:v>
                </c:pt>
                <c:pt idx="211">
                  <c:v>2.5</c:v>
                </c:pt>
                <c:pt idx="212">
                  <c:v>2.9</c:v>
                </c:pt>
                <c:pt idx="213">
                  <c:v>3.3</c:v>
                </c:pt>
                <c:pt idx="214">
                  <c:v>3.9571310799670361</c:v>
                </c:pt>
                <c:pt idx="215">
                  <c:v>3.8619556285948922</c:v>
                </c:pt>
                <c:pt idx="216">
                  <c:v>3.6065573770491848</c:v>
                </c:pt>
                <c:pt idx="217">
                  <c:v>1.9401778496362083</c:v>
                </c:pt>
                <c:pt idx="218">
                  <c:v>2.0193861066235708</c:v>
                </c:pt>
                <c:pt idx="219">
                  <c:v>1.6103059581320451</c:v>
                </c:pt>
                <c:pt idx="220">
                  <c:v>1.6881028938906741</c:v>
                </c:pt>
                <c:pt idx="221">
                  <c:v>2.0883534136545987</c:v>
                </c:pt>
                <c:pt idx="222">
                  <c:v>2.7287319422151199</c:v>
                </c:pt>
                <c:pt idx="223">
                  <c:v>2.7243589743589638</c:v>
                </c:pt>
                <c:pt idx="224">
                  <c:v>2.9552715654951953</c:v>
                </c:pt>
                <c:pt idx="225">
                  <c:v>3.505976095617541</c:v>
                </c:pt>
                <c:pt idx="226">
                  <c:v>3.6478984932593037</c:v>
                </c:pt>
                <c:pt idx="227">
                  <c:v>3.48101265822784</c:v>
                </c:pt>
                <c:pt idx="228">
                  <c:v>4.4000000000000004</c:v>
                </c:pt>
                <c:pt idx="229">
                  <c:v>5.2</c:v>
                </c:pt>
                <c:pt idx="230">
                  <c:v>5.1464766429136972</c:v>
                </c:pt>
                <c:pt idx="231">
                  <c:v>5.7052297939778356</c:v>
                </c:pt>
              </c:numCache>
            </c:numRef>
          </c:val>
        </c:ser>
        <c:ser>
          <c:idx val="1"/>
          <c:order val="1"/>
          <c:tx>
            <c:strRef>
              <c:f>Hoja1!$C$1</c:f>
              <c:strCache>
                <c:ptCount val="1"/>
                <c:pt idx="0">
                  <c:v>Total</c:v>
                </c:pt>
              </c:strCache>
            </c:strRef>
          </c:tx>
          <c:spPr>
            <a:ln>
              <a:solidFill>
                <a:srgbClr val="FF0000"/>
              </a:solidFill>
            </a:ln>
          </c:spPr>
          <c:marker>
            <c:symbol val="none"/>
          </c:marker>
          <c:cat>
            <c:numRef>
              <c:f>Hoja1!$A$2:$A$235</c:f>
              <c:numCache>
                <c:formatCode>mmm\-yy</c:formatCode>
                <c:ptCount val="234"/>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numCache>
            </c:numRef>
          </c:cat>
          <c:val>
            <c:numRef>
              <c:f>Hoja1!$C$2:$C$235</c:f>
              <c:numCache>
                <c:formatCode>0.0</c:formatCode>
                <c:ptCount val="234"/>
                <c:pt idx="0">
                  <c:v>16.860073956374929</c:v>
                </c:pt>
                <c:pt idx="1">
                  <c:v>14.57612292690327</c:v>
                </c:pt>
                <c:pt idx="2">
                  <c:v>14.345118130263003</c:v>
                </c:pt>
                <c:pt idx="3">
                  <c:v>13.965202564124969</c:v>
                </c:pt>
                <c:pt idx="4">
                  <c:v>14.266696513267968</c:v>
                </c:pt>
                <c:pt idx="5">
                  <c:v>14.951884485312334</c:v>
                </c:pt>
                <c:pt idx="6">
                  <c:v>14.511719889097989</c:v>
                </c:pt>
                <c:pt idx="7">
                  <c:v>12.440678383720718</c:v>
                </c:pt>
                <c:pt idx="8">
                  <c:v>12.266476433923305</c:v>
                </c:pt>
                <c:pt idx="9">
                  <c:v>12.166386779091027</c:v>
                </c:pt>
                <c:pt idx="10">
                  <c:v>10.608550039601402</c:v>
                </c:pt>
                <c:pt idx="11">
                  <c:v>10.533159947984402</c:v>
                </c:pt>
                <c:pt idx="12">
                  <c:v>10.280970625798219</c:v>
                </c:pt>
                <c:pt idx="13">
                  <c:v>11.202531645569596</c:v>
                </c:pt>
                <c:pt idx="14">
                  <c:v>11.083437110834376</c:v>
                </c:pt>
                <c:pt idx="15">
                  <c:v>10.870907967881402</c:v>
                </c:pt>
                <c:pt idx="16">
                  <c:v>10.484365419987739</c:v>
                </c:pt>
                <c:pt idx="17">
                  <c:v>9.6422073984232757</c:v>
                </c:pt>
                <c:pt idx="18">
                  <c:v>8.9435774309724039</c:v>
                </c:pt>
                <c:pt idx="19">
                  <c:v>9.6871239470517398</c:v>
                </c:pt>
                <c:pt idx="20">
                  <c:v>9.7897897897898147</c:v>
                </c:pt>
                <c:pt idx="21">
                  <c:v>8.8743299583085467</c:v>
                </c:pt>
                <c:pt idx="22">
                  <c:v>8.7781731909845213</c:v>
                </c:pt>
                <c:pt idx="23">
                  <c:v>8.1764705882353006</c:v>
                </c:pt>
                <c:pt idx="24">
                  <c:v>7.4116965836711399</c:v>
                </c:pt>
                <c:pt idx="25">
                  <c:v>7.5697211155378819</c:v>
                </c:pt>
                <c:pt idx="26">
                  <c:v>8.5762331838564929</c:v>
                </c:pt>
                <c:pt idx="27">
                  <c:v>8.1337047353760461</c:v>
                </c:pt>
                <c:pt idx="28">
                  <c:v>7.3806881243063334</c:v>
                </c:pt>
                <c:pt idx="29">
                  <c:v>7.8539823008849652</c:v>
                </c:pt>
                <c:pt idx="30">
                  <c:v>6.9421487603305714</c:v>
                </c:pt>
                <c:pt idx="31">
                  <c:v>6.2534284147010419</c:v>
                </c:pt>
                <c:pt idx="32">
                  <c:v>5.8533916849015482</c:v>
                </c:pt>
                <c:pt idx="33">
                  <c:v>5.7986870897155374</c:v>
                </c:pt>
                <c:pt idx="34">
                  <c:v>5.5616139585605175</c:v>
                </c:pt>
                <c:pt idx="35">
                  <c:v>6.1990212071778075</c:v>
                </c:pt>
                <c:pt idx="36">
                  <c:v>6.7924528301886777</c:v>
                </c:pt>
                <c:pt idx="37">
                  <c:v>6.9841269841269815</c:v>
                </c:pt>
                <c:pt idx="38">
                  <c:v>6.6081569437274101</c:v>
                </c:pt>
                <c:pt idx="39">
                  <c:v>8.4492529623904939</c:v>
                </c:pt>
                <c:pt idx="40">
                  <c:v>11.679586563307536</c:v>
                </c:pt>
                <c:pt idx="41">
                  <c:v>10.820512820512819</c:v>
                </c:pt>
                <c:pt idx="42">
                  <c:v>11.798042246264817</c:v>
                </c:pt>
                <c:pt idx="43">
                  <c:v>13.57769747031492</c:v>
                </c:pt>
                <c:pt idx="44">
                  <c:v>14.987080103359162</c:v>
                </c:pt>
                <c:pt idx="45">
                  <c:v>16.028955532574926</c:v>
                </c:pt>
                <c:pt idx="46">
                  <c:v>15.960743801652889</c:v>
                </c:pt>
                <c:pt idx="47">
                  <c:v>14.644137224782373</c:v>
                </c:pt>
                <c:pt idx="48">
                  <c:v>13.377082281675941</c:v>
                </c:pt>
                <c:pt idx="49">
                  <c:v>11.473788328387776</c:v>
                </c:pt>
                <c:pt idx="50">
                  <c:v>9.3462469733656448</c:v>
                </c:pt>
                <c:pt idx="51">
                  <c:v>7.6484560570071247</c:v>
                </c:pt>
                <c:pt idx="52">
                  <c:v>4.3961129106894745</c:v>
                </c:pt>
                <c:pt idx="53">
                  <c:v>4.4423877834335936</c:v>
                </c:pt>
                <c:pt idx="54">
                  <c:v>6.6820276497695685</c:v>
                </c:pt>
                <c:pt idx="55">
                  <c:v>5.9090909090909083</c:v>
                </c:pt>
                <c:pt idx="56">
                  <c:v>4.6741573033707855</c:v>
                </c:pt>
                <c:pt idx="57">
                  <c:v>4.3226381461675407</c:v>
                </c:pt>
                <c:pt idx="58">
                  <c:v>4.6325167037861865</c:v>
                </c:pt>
                <c:pt idx="59">
                  <c:v>5.4041983028137563</c:v>
                </c:pt>
                <c:pt idx="60">
                  <c:v>6.4113980409617497</c:v>
                </c:pt>
                <c:pt idx="61">
                  <c:v>7.5421472937001104</c:v>
                </c:pt>
                <c:pt idx="62">
                  <c:v>9.5659875996457622</c:v>
                </c:pt>
                <c:pt idx="63">
                  <c:v>10.105913503971742</c:v>
                </c:pt>
                <c:pt idx="64">
                  <c:v>11.037234042553212</c:v>
                </c:pt>
                <c:pt idx="65">
                  <c:v>10.32343819229067</c:v>
                </c:pt>
                <c:pt idx="66">
                  <c:v>7.8185745140388665</c:v>
                </c:pt>
                <c:pt idx="67">
                  <c:v>7.8111587982832704</c:v>
                </c:pt>
                <c:pt idx="68">
                  <c:v>9.4461142121082275</c:v>
                </c:pt>
                <c:pt idx="69">
                  <c:v>9.5258436565570204</c:v>
                </c:pt>
                <c:pt idx="70">
                  <c:v>9.578544061302674</c:v>
                </c:pt>
                <c:pt idx="71">
                  <c:v>8.6440677966101092</c:v>
                </c:pt>
                <c:pt idx="72">
                  <c:v>8.8702928870293114</c:v>
                </c:pt>
                <c:pt idx="73">
                  <c:v>8.0445544554455406</c:v>
                </c:pt>
                <c:pt idx="74">
                  <c:v>7.801131770412284</c:v>
                </c:pt>
                <c:pt idx="75">
                  <c:v>7.8156312625250326</c:v>
                </c:pt>
                <c:pt idx="76">
                  <c:v>6.6666666666666652</c:v>
                </c:pt>
                <c:pt idx="77">
                  <c:v>6.6666666666666865</c:v>
                </c:pt>
                <c:pt idx="78">
                  <c:v>6.8509615384615365</c:v>
                </c:pt>
                <c:pt idx="79">
                  <c:v>7.2054140127388644</c:v>
                </c:pt>
                <c:pt idx="80">
                  <c:v>6.3946645743428565</c:v>
                </c:pt>
                <c:pt idx="81">
                  <c:v>6.2402496099844358</c:v>
                </c:pt>
                <c:pt idx="82">
                  <c:v>6.4102564102564097</c:v>
                </c:pt>
                <c:pt idx="83">
                  <c:v>8.3853354134165503</c:v>
                </c:pt>
                <c:pt idx="84">
                  <c:v>7.7248270561106898</c:v>
                </c:pt>
                <c:pt idx="85">
                  <c:v>7.063764795723559</c:v>
                </c:pt>
                <c:pt idx="86">
                  <c:v>6.4866891638545319</c:v>
                </c:pt>
                <c:pt idx="87">
                  <c:v>6.0966542750929449</c:v>
                </c:pt>
                <c:pt idx="88">
                  <c:v>6.773952095808399</c:v>
                </c:pt>
                <c:pt idx="89">
                  <c:v>9.3750000000000018</c:v>
                </c:pt>
                <c:pt idx="90">
                  <c:v>11.848518935133118</c:v>
                </c:pt>
                <c:pt idx="91">
                  <c:v>13.330857779428129</c:v>
                </c:pt>
                <c:pt idx="92">
                  <c:v>13.827433628318573</c:v>
                </c:pt>
                <c:pt idx="93">
                  <c:v>13.803230543318676</c:v>
                </c:pt>
                <c:pt idx="94">
                  <c:v>14.603870025556768</c:v>
                </c:pt>
                <c:pt idx="95">
                  <c:v>14.64555595537967</c:v>
                </c:pt>
                <c:pt idx="96">
                  <c:v>18.159115233678193</c:v>
                </c:pt>
                <c:pt idx="97">
                  <c:v>20.22111269614831</c:v>
                </c:pt>
                <c:pt idx="98">
                  <c:v>20.176056338028193</c:v>
                </c:pt>
                <c:pt idx="99">
                  <c:v>20.988086895585035</c:v>
                </c:pt>
                <c:pt idx="100">
                  <c:v>19.593410445145466</c:v>
                </c:pt>
                <c:pt idx="101">
                  <c:v>15.731497418244402</c:v>
                </c:pt>
                <c:pt idx="102">
                  <c:v>11.9678176332551</c:v>
                </c:pt>
                <c:pt idx="103">
                  <c:v>9.1743119266054656</c:v>
                </c:pt>
                <c:pt idx="104">
                  <c:v>8.0984774862325359</c:v>
                </c:pt>
                <c:pt idx="105">
                  <c:v>9.8709677419354982</c:v>
                </c:pt>
                <c:pt idx="106">
                  <c:v>9.9394711691621609</c:v>
                </c:pt>
                <c:pt idx="107">
                  <c:v>9.3220338983051221</c:v>
                </c:pt>
                <c:pt idx="108">
                  <c:v>5.4951690821255994</c:v>
                </c:pt>
                <c:pt idx="109">
                  <c:v>3.7970928507861212</c:v>
                </c:pt>
                <c:pt idx="110">
                  <c:v>2.9885731028420692</c:v>
                </c:pt>
                <c:pt idx="111">
                  <c:v>1.6217781639154225</c:v>
                </c:pt>
                <c:pt idx="112">
                  <c:v>3.0773739742086677</c:v>
                </c:pt>
                <c:pt idx="113">
                  <c:v>5.5324211778703187</c:v>
                </c:pt>
                <c:pt idx="114">
                  <c:v>6.4071856287425248</c:v>
                </c:pt>
                <c:pt idx="115">
                  <c:v>8.2533013205282373</c:v>
                </c:pt>
                <c:pt idx="116">
                  <c:v>6.6526820497452457</c:v>
                </c:pt>
                <c:pt idx="117">
                  <c:v>3.5819142689371541</c:v>
                </c:pt>
                <c:pt idx="118">
                  <c:v>2.0863517820921453</c:v>
                </c:pt>
                <c:pt idx="119">
                  <c:v>2.8136663795578372</c:v>
                </c:pt>
                <c:pt idx="120">
                  <c:v>3.2054951345163119</c:v>
                </c:pt>
                <c:pt idx="121">
                  <c:v>3.6296084595599027</c:v>
                </c:pt>
                <c:pt idx="122">
                  <c:v>4.3812233285917523</c:v>
                </c:pt>
                <c:pt idx="123">
                  <c:v>5.8706184098033862</c:v>
                </c:pt>
                <c:pt idx="124">
                  <c:v>7.1651976116007745</c:v>
                </c:pt>
                <c:pt idx="125">
                  <c:v>6.0879368658398887</c:v>
                </c:pt>
                <c:pt idx="126">
                  <c:v>6.4153066966798074</c:v>
                </c:pt>
                <c:pt idx="127">
                  <c:v>4.7130579428888097</c:v>
                </c:pt>
                <c:pt idx="128">
                  <c:v>7.5583028940713834</c:v>
                </c:pt>
                <c:pt idx="129">
                  <c:v>10.260770975056687</c:v>
                </c:pt>
                <c:pt idx="130">
                  <c:v>12.319046267385778</c:v>
                </c:pt>
                <c:pt idx="131">
                  <c:v>9.8575816810946577</c:v>
                </c:pt>
                <c:pt idx="132">
                  <c:v>10.62118691070437</c:v>
                </c:pt>
                <c:pt idx="133">
                  <c:v>11.22448979591835</c:v>
                </c:pt>
                <c:pt idx="134">
                  <c:v>11.556282365767284</c:v>
                </c:pt>
                <c:pt idx="135">
                  <c:v>10.632570659488579</c:v>
                </c:pt>
                <c:pt idx="136">
                  <c:v>8.7291058636243211</c:v>
                </c:pt>
                <c:pt idx="137">
                  <c:v>8.3953241232731219</c:v>
                </c:pt>
                <c:pt idx="138">
                  <c:v>7.6679005817028045</c:v>
                </c:pt>
                <c:pt idx="139">
                  <c:v>8.0222398729150548</c:v>
                </c:pt>
                <c:pt idx="140">
                  <c:v>8.3333333333333428</c:v>
                </c:pt>
                <c:pt idx="141">
                  <c:v>8.7146529562981812</c:v>
                </c:pt>
                <c:pt idx="142">
                  <c:v>8.895628001010861</c:v>
                </c:pt>
                <c:pt idx="143">
                  <c:v>12.480935434672105</c:v>
                </c:pt>
                <c:pt idx="144">
                  <c:v>9.7768864377037268</c:v>
                </c:pt>
                <c:pt idx="145">
                  <c:v>8.2568807339449748</c:v>
                </c:pt>
                <c:pt idx="146">
                  <c:v>5.6437820669435546</c:v>
                </c:pt>
                <c:pt idx="147">
                  <c:v>6.2043795620438118</c:v>
                </c:pt>
                <c:pt idx="148">
                  <c:v>7.101024890190331</c:v>
                </c:pt>
                <c:pt idx="149">
                  <c:v>6.8382352941176521</c:v>
                </c:pt>
                <c:pt idx="150">
                  <c:v>7.4901768172887699</c:v>
                </c:pt>
                <c:pt idx="151">
                  <c:v>10.906862745098023</c:v>
                </c:pt>
                <c:pt idx="152">
                  <c:v>10.103689414034276</c:v>
                </c:pt>
                <c:pt idx="153">
                  <c:v>11.965003546937822</c:v>
                </c:pt>
                <c:pt idx="154">
                  <c:v>7.4263170109073968</c:v>
                </c:pt>
                <c:pt idx="155">
                  <c:v>5.9661016949152526</c:v>
                </c:pt>
                <c:pt idx="156">
                  <c:v>8.792509705412181</c:v>
                </c:pt>
                <c:pt idx="157">
                  <c:v>10.512620247366018</c:v>
                </c:pt>
                <c:pt idx="158">
                  <c:v>12.345143385753914</c:v>
                </c:pt>
                <c:pt idx="159">
                  <c:v>12.149278350515406</c:v>
                </c:pt>
                <c:pt idx="160">
                  <c:v>11.32235133287765</c:v>
                </c:pt>
                <c:pt idx="161">
                  <c:v>13.37935306262905</c:v>
                </c:pt>
                <c:pt idx="162">
                  <c:v>13.448732008224809</c:v>
                </c:pt>
                <c:pt idx="163">
                  <c:v>10.359889502762476</c:v>
                </c:pt>
                <c:pt idx="164">
                  <c:v>9.0608409986859559</c:v>
                </c:pt>
                <c:pt idx="165">
                  <c:v>5.4653643083421173</c:v>
                </c:pt>
                <c:pt idx="166">
                  <c:v>8.285612443292294</c:v>
                </c:pt>
                <c:pt idx="167">
                  <c:v>7.5</c:v>
                </c:pt>
                <c:pt idx="168">
                  <c:v>5.9055118110236151</c:v>
                </c:pt>
                <c:pt idx="169">
                  <c:v>4.2759961127307964</c:v>
                </c:pt>
                <c:pt idx="170">
                  <c:v>3.3783783783783718</c:v>
                </c:pt>
                <c:pt idx="171">
                  <c:v>2.0114942528735482</c:v>
                </c:pt>
                <c:pt idx="172">
                  <c:v>2.2072936660268785</c:v>
                </c:pt>
                <c:pt idx="173">
                  <c:v>1.8975332068311275</c:v>
                </c:pt>
                <c:pt idx="174">
                  <c:v>1.1331444759206732</c:v>
                </c:pt>
                <c:pt idx="175">
                  <c:v>1.5962441314554081</c:v>
                </c:pt>
                <c:pt idx="176">
                  <c:v>2.2598870056497162</c:v>
                </c:pt>
                <c:pt idx="177">
                  <c:v>2.8169014084507027</c:v>
                </c:pt>
                <c:pt idx="178">
                  <c:v>1.9644527595883872</c:v>
                </c:pt>
                <c:pt idx="179">
                  <c:v>1.8604651162790589</c:v>
                </c:pt>
                <c:pt idx="180">
                  <c:v>2.7881040892193254</c:v>
                </c:pt>
                <c:pt idx="181">
                  <c:v>2.9822926374650507</c:v>
                </c:pt>
                <c:pt idx="182">
                  <c:v>4.1083099906629474</c:v>
                </c:pt>
                <c:pt idx="183">
                  <c:v>5.5399061032863894</c:v>
                </c:pt>
                <c:pt idx="184">
                  <c:v>4.5070422535211234</c:v>
                </c:pt>
                <c:pt idx="185">
                  <c:v>4.283054003724402</c:v>
                </c:pt>
                <c:pt idx="186">
                  <c:v>4.6685340802987767</c:v>
                </c:pt>
                <c:pt idx="187">
                  <c:v>4.5286506469500845</c:v>
                </c:pt>
                <c:pt idx="188">
                  <c:v>3.7753222836095972</c:v>
                </c:pt>
                <c:pt idx="189">
                  <c:v>5.2054794520548171</c:v>
                </c:pt>
                <c:pt idx="190">
                  <c:v>6.1467889908256836</c:v>
                </c:pt>
                <c:pt idx="191">
                  <c:v>7.2146118721461061</c:v>
                </c:pt>
                <c:pt idx="192">
                  <c:v>7.7757685352622161</c:v>
                </c:pt>
                <c:pt idx="193">
                  <c:v>9.5022624434389229</c:v>
                </c:pt>
                <c:pt idx="194">
                  <c:v>10.313901345291468</c:v>
                </c:pt>
                <c:pt idx="195">
                  <c:v>9.0747330960854047</c:v>
                </c:pt>
                <c:pt idx="196">
                  <c:v>10.152740341419573</c:v>
                </c:pt>
                <c:pt idx="197">
                  <c:v>8.8392857142857224</c:v>
                </c:pt>
                <c:pt idx="198">
                  <c:v>8.7421944692239038</c:v>
                </c:pt>
                <c:pt idx="199">
                  <c:v>8.8417329796640267</c:v>
                </c:pt>
                <c:pt idx="200">
                  <c:v>9.4055013309671747</c:v>
                </c:pt>
                <c:pt idx="201">
                  <c:v>6.1631944444444375</c:v>
                </c:pt>
                <c:pt idx="202">
                  <c:v>5.6179775280898614</c:v>
                </c:pt>
                <c:pt idx="203">
                  <c:v>4.9403747870528134</c:v>
                </c:pt>
                <c:pt idx="204">
                  <c:v>4.4463087248322299</c:v>
                </c:pt>
                <c:pt idx="205">
                  <c:v>4.4628099173553695</c:v>
                </c:pt>
                <c:pt idx="206">
                  <c:v>3.2520325203251987</c:v>
                </c:pt>
                <c:pt idx="207">
                  <c:v>3.3442088091353948</c:v>
                </c:pt>
                <c:pt idx="208">
                  <c:v>3.7520391517128941</c:v>
                </c:pt>
                <c:pt idx="209">
                  <c:v>3.9376538146021427</c:v>
                </c:pt>
                <c:pt idx="210">
                  <c:v>4.0196882690730007</c:v>
                </c:pt>
                <c:pt idx="211">
                  <c:v>2.7619821283509585</c:v>
                </c:pt>
                <c:pt idx="212">
                  <c:v>2.757502027575029</c:v>
                </c:pt>
                <c:pt idx="213">
                  <c:v>3.3524121013900179</c:v>
                </c:pt>
                <c:pt idx="214">
                  <c:v>4.0916530278232424</c:v>
                </c:pt>
                <c:pt idx="215">
                  <c:v>3.9772727272727342</c:v>
                </c:pt>
                <c:pt idx="216">
                  <c:v>4.0963855421686617</c:v>
                </c:pt>
                <c:pt idx="217">
                  <c:v>1.7405063291139129</c:v>
                </c:pt>
                <c:pt idx="218">
                  <c:v>1.1811023622047261</c:v>
                </c:pt>
                <c:pt idx="219">
                  <c:v>1.5785319652722904</c:v>
                </c:pt>
                <c:pt idx="220">
                  <c:v>0.86477987421385583</c:v>
                </c:pt>
                <c:pt idx="221">
                  <c:v>1.7363851617995227</c:v>
                </c:pt>
                <c:pt idx="222">
                  <c:v>2.2082018927444902</c:v>
                </c:pt>
                <c:pt idx="223">
                  <c:v>3.0830039525691784</c:v>
                </c:pt>
                <c:pt idx="224">
                  <c:v>3.2359905288082018</c:v>
                </c:pt>
                <c:pt idx="225">
                  <c:v>4.3512658227847973</c:v>
                </c:pt>
                <c:pt idx="226">
                  <c:v>4.4025157232704375</c:v>
                </c:pt>
                <c:pt idx="227">
                  <c:v>3.7470725995316201</c:v>
                </c:pt>
                <c:pt idx="228">
                  <c:v>3.9</c:v>
                </c:pt>
                <c:pt idx="229">
                  <c:v>5.4</c:v>
                </c:pt>
                <c:pt idx="230">
                  <c:v>6.0700389105058425</c:v>
                </c:pt>
                <c:pt idx="231">
                  <c:v>6.4</c:v>
                </c:pt>
              </c:numCache>
            </c:numRef>
          </c:val>
        </c:ser>
        <c:ser>
          <c:idx val="2"/>
          <c:order val="2"/>
          <c:tx>
            <c:strRef>
              <c:f>Hoja1!$D$1</c:f>
              <c:strCache>
                <c:ptCount val="1"/>
                <c:pt idx="0">
                  <c:v>Piso</c:v>
                </c:pt>
              </c:strCache>
            </c:strRef>
          </c:tx>
          <c:spPr>
            <a:ln>
              <a:solidFill>
                <a:schemeClr val="tx1"/>
              </a:solidFill>
              <a:prstDash val="sysDash"/>
            </a:ln>
          </c:spPr>
          <c:marker>
            <c:symbol val="none"/>
          </c:marker>
          <c:cat>
            <c:numRef>
              <c:f>Hoja1!$A$2:$A$235</c:f>
              <c:numCache>
                <c:formatCode>mmm\-yy</c:formatCode>
                <c:ptCount val="234"/>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numCache>
            </c:numRef>
          </c:cat>
          <c:val>
            <c:numRef>
              <c:f>Hoja1!$D$2:$D$235</c:f>
              <c:numCache>
                <c:formatCode>General</c:formatCode>
                <c:ptCount val="234"/>
                <c:pt idx="108" formatCode="0.0">
                  <c:v>2.5</c:v>
                </c:pt>
                <c:pt idx="109" formatCode="0.0">
                  <c:v>2.5</c:v>
                </c:pt>
                <c:pt idx="110" formatCode="0.0">
                  <c:v>2.5</c:v>
                </c:pt>
                <c:pt idx="111" formatCode="0.0">
                  <c:v>2.5</c:v>
                </c:pt>
                <c:pt idx="112" formatCode="0.0">
                  <c:v>2.5</c:v>
                </c:pt>
                <c:pt idx="113" formatCode="0.0">
                  <c:v>2.5</c:v>
                </c:pt>
                <c:pt idx="114" formatCode="0.0">
                  <c:v>2.5</c:v>
                </c:pt>
                <c:pt idx="115" formatCode="0.0">
                  <c:v>2.5</c:v>
                </c:pt>
                <c:pt idx="116" formatCode="0.0">
                  <c:v>2.5</c:v>
                </c:pt>
                <c:pt idx="117" formatCode="0.0">
                  <c:v>2.5</c:v>
                </c:pt>
                <c:pt idx="118" formatCode="0.0">
                  <c:v>2.5</c:v>
                </c:pt>
                <c:pt idx="119" formatCode="0.0">
                  <c:v>2.5</c:v>
                </c:pt>
                <c:pt idx="120" formatCode="0.0">
                  <c:v>2.5</c:v>
                </c:pt>
                <c:pt idx="121" formatCode="0.0">
                  <c:v>2.5</c:v>
                </c:pt>
                <c:pt idx="122" formatCode="0.0">
                  <c:v>2.5</c:v>
                </c:pt>
                <c:pt idx="123" formatCode="0.0">
                  <c:v>2.5</c:v>
                </c:pt>
                <c:pt idx="124" formatCode="0.0">
                  <c:v>2.5</c:v>
                </c:pt>
                <c:pt idx="125" formatCode="0.0">
                  <c:v>2.5</c:v>
                </c:pt>
                <c:pt idx="126" formatCode="0.0">
                  <c:v>2.5</c:v>
                </c:pt>
                <c:pt idx="127" formatCode="0.0">
                  <c:v>2.5</c:v>
                </c:pt>
                <c:pt idx="128" formatCode="0.0">
                  <c:v>2.5</c:v>
                </c:pt>
                <c:pt idx="129" formatCode="0.0">
                  <c:v>2.5</c:v>
                </c:pt>
                <c:pt idx="130" formatCode="0.0">
                  <c:v>2.5</c:v>
                </c:pt>
                <c:pt idx="131" formatCode="0.0">
                  <c:v>2.5</c:v>
                </c:pt>
                <c:pt idx="132" formatCode="0.0">
                  <c:v>2.5</c:v>
                </c:pt>
                <c:pt idx="133" formatCode="0.0">
                  <c:v>2.5</c:v>
                </c:pt>
                <c:pt idx="134" formatCode="0.0">
                  <c:v>2.5</c:v>
                </c:pt>
                <c:pt idx="135" formatCode="0.0">
                  <c:v>2.5</c:v>
                </c:pt>
                <c:pt idx="136" formatCode="0.0">
                  <c:v>2.5</c:v>
                </c:pt>
                <c:pt idx="137" formatCode="0.0">
                  <c:v>2.5</c:v>
                </c:pt>
                <c:pt idx="138" formatCode="0.0">
                  <c:v>2.5</c:v>
                </c:pt>
                <c:pt idx="139" formatCode="0.0">
                  <c:v>2.5</c:v>
                </c:pt>
                <c:pt idx="140" formatCode="0.0">
                  <c:v>2.5</c:v>
                </c:pt>
                <c:pt idx="141" formatCode="0.0">
                  <c:v>2.5</c:v>
                </c:pt>
                <c:pt idx="142" formatCode="0.0">
                  <c:v>2.5</c:v>
                </c:pt>
                <c:pt idx="143" formatCode="0.0">
                  <c:v>2.5</c:v>
                </c:pt>
                <c:pt idx="144" formatCode="0.0">
                  <c:v>2.5</c:v>
                </c:pt>
                <c:pt idx="145" formatCode="0.0">
                  <c:v>2.5</c:v>
                </c:pt>
                <c:pt idx="146" formatCode="0.0">
                  <c:v>2.5</c:v>
                </c:pt>
                <c:pt idx="147" formatCode="0.0">
                  <c:v>2.5</c:v>
                </c:pt>
                <c:pt idx="148" formatCode="0.0">
                  <c:v>2.5</c:v>
                </c:pt>
                <c:pt idx="149" formatCode="0.0">
                  <c:v>2.5</c:v>
                </c:pt>
                <c:pt idx="150" formatCode="0.0">
                  <c:v>2.5</c:v>
                </c:pt>
                <c:pt idx="151" formatCode="0.0">
                  <c:v>2.5</c:v>
                </c:pt>
                <c:pt idx="152" formatCode="0.0">
                  <c:v>2.5</c:v>
                </c:pt>
                <c:pt idx="153" formatCode="0.0">
                  <c:v>2.5</c:v>
                </c:pt>
                <c:pt idx="154" formatCode="0.0">
                  <c:v>2.5</c:v>
                </c:pt>
                <c:pt idx="155" formatCode="0.0">
                  <c:v>2.5</c:v>
                </c:pt>
                <c:pt idx="156" formatCode="0.0">
                  <c:v>2.5</c:v>
                </c:pt>
                <c:pt idx="157" formatCode="0.0">
                  <c:v>2.5</c:v>
                </c:pt>
                <c:pt idx="158" formatCode="0.0">
                  <c:v>2.5</c:v>
                </c:pt>
                <c:pt idx="159" formatCode="0.0">
                  <c:v>2.5</c:v>
                </c:pt>
                <c:pt idx="160" formatCode="0.0">
                  <c:v>2.5</c:v>
                </c:pt>
                <c:pt idx="161" formatCode="0.0">
                  <c:v>2.5</c:v>
                </c:pt>
                <c:pt idx="162" formatCode="0.0">
                  <c:v>2.5</c:v>
                </c:pt>
                <c:pt idx="163" formatCode="0.0">
                  <c:v>2.5</c:v>
                </c:pt>
                <c:pt idx="164" formatCode="0.0">
                  <c:v>2.5</c:v>
                </c:pt>
                <c:pt idx="165" formatCode="0.0">
                  <c:v>2.5</c:v>
                </c:pt>
                <c:pt idx="166" formatCode="0.0">
                  <c:v>2.5</c:v>
                </c:pt>
                <c:pt idx="167" formatCode="0.0">
                  <c:v>2.5</c:v>
                </c:pt>
                <c:pt idx="168" formatCode="0.0">
                  <c:v>2.5</c:v>
                </c:pt>
                <c:pt idx="169" formatCode="0.0">
                  <c:v>2.5</c:v>
                </c:pt>
                <c:pt idx="170" formatCode="0.0">
                  <c:v>2.5</c:v>
                </c:pt>
                <c:pt idx="171" formatCode="0.0">
                  <c:v>2.5</c:v>
                </c:pt>
                <c:pt idx="172" formatCode="0.0">
                  <c:v>2.5</c:v>
                </c:pt>
                <c:pt idx="173" formatCode="0.0">
                  <c:v>2.5</c:v>
                </c:pt>
                <c:pt idx="174" formatCode="0.0">
                  <c:v>2.5</c:v>
                </c:pt>
                <c:pt idx="175" formatCode="0.0">
                  <c:v>2.5</c:v>
                </c:pt>
                <c:pt idx="176" formatCode="0.0">
                  <c:v>2.5</c:v>
                </c:pt>
                <c:pt idx="177" formatCode="0.0">
                  <c:v>2.5</c:v>
                </c:pt>
                <c:pt idx="178" formatCode="0.0">
                  <c:v>2.5</c:v>
                </c:pt>
                <c:pt idx="179" formatCode="0.0">
                  <c:v>2.5</c:v>
                </c:pt>
                <c:pt idx="180" formatCode="0.0">
                  <c:v>2.5</c:v>
                </c:pt>
                <c:pt idx="181" formatCode="0.0">
                  <c:v>2.5</c:v>
                </c:pt>
                <c:pt idx="182" formatCode="0.0">
                  <c:v>2.5</c:v>
                </c:pt>
                <c:pt idx="183" formatCode="0.0">
                  <c:v>2.5</c:v>
                </c:pt>
                <c:pt idx="184" formatCode="0.0">
                  <c:v>2.5</c:v>
                </c:pt>
                <c:pt idx="185" formatCode="0.0">
                  <c:v>2.5</c:v>
                </c:pt>
                <c:pt idx="186" formatCode="0.0">
                  <c:v>2.5</c:v>
                </c:pt>
                <c:pt idx="187" formatCode="0.0">
                  <c:v>2.5</c:v>
                </c:pt>
                <c:pt idx="188" formatCode="0.0">
                  <c:v>2.5</c:v>
                </c:pt>
                <c:pt idx="189" formatCode="0.0">
                  <c:v>2.5</c:v>
                </c:pt>
                <c:pt idx="190" formatCode="0.0">
                  <c:v>2.5</c:v>
                </c:pt>
                <c:pt idx="191" formatCode="0.0">
                  <c:v>2.5</c:v>
                </c:pt>
                <c:pt idx="192" formatCode="0.0">
                  <c:v>2.5</c:v>
                </c:pt>
                <c:pt idx="193" formatCode="0.0">
                  <c:v>2.5</c:v>
                </c:pt>
                <c:pt idx="194" formatCode="0.0">
                  <c:v>2.5</c:v>
                </c:pt>
                <c:pt idx="195" formatCode="0.0">
                  <c:v>2.5</c:v>
                </c:pt>
                <c:pt idx="196" formatCode="0.0">
                  <c:v>2.5</c:v>
                </c:pt>
                <c:pt idx="197" formatCode="0.0">
                  <c:v>2.5</c:v>
                </c:pt>
                <c:pt idx="198" formatCode="0.0">
                  <c:v>2.5</c:v>
                </c:pt>
                <c:pt idx="199" formatCode="0.0">
                  <c:v>2.5</c:v>
                </c:pt>
                <c:pt idx="200" formatCode="0.0">
                  <c:v>2.5</c:v>
                </c:pt>
                <c:pt idx="201" formatCode="0.0">
                  <c:v>2.5</c:v>
                </c:pt>
                <c:pt idx="202" formatCode="0.0">
                  <c:v>2.5</c:v>
                </c:pt>
                <c:pt idx="203" formatCode="0.0">
                  <c:v>2.5</c:v>
                </c:pt>
                <c:pt idx="204" formatCode="0.0">
                  <c:v>2.5</c:v>
                </c:pt>
                <c:pt idx="205" formatCode="0.0">
                  <c:v>2.5</c:v>
                </c:pt>
                <c:pt idx="206" formatCode="0.0">
                  <c:v>2.5</c:v>
                </c:pt>
                <c:pt idx="207" formatCode="0.0">
                  <c:v>2.5</c:v>
                </c:pt>
                <c:pt idx="208" formatCode="0.0">
                  <c:v>2.5</c:v>
                </c:pt>
                <c:pt idx="209" formatCode="0.0">
                  <c:v>2.5</c:v>
                </c:pt>
                <c:pt idx="210" formatCode="0.0">
                  <c:v>2.5</c:v>
                </c:pt>
                <c:pt idx="211" formatCode="0.0">
                  <c:v>2.5</c:v>
                </c:pt>
                <c:pt idx="212" formatCode="0.0">
                  <c:v>2.5</c:v>
                </c:pt>
                <c:pt idx="213" formatCode="0.0">
                  <c:v>2.5</c:v>
                </c:pt>
                <c:pt idx="214" formatCode="0.0">
                  <c:v>2.5</c:v>
                </c:pt>
                <c:pt idx="215" formatCode="0.0">
                  <c:v>2.5</c:v>
                </c:pt>
                <c:pt idx="216" formatCode="0.0">
                  <c:v>2.5</c:v>
                </c:pt>
                <c:pt idx="217" formatCode="0.0">
                  <c:v>2.5</c:v>
                </c:pt>
                <c:pt idx="218" formatCode="0.0">
                  <c:v>2.5</c:v>
                </c:pt>
                <c:pt idx="219" formatCode="0.0">
                  <c:v>2.5</c:v>
                </c:pt>
                <c:pt idx="220" formatCode="0.0">
                  <c:v>2.5</c:v>
                </c:pt>
                <c:pt idx="221" formatCode="0.0">
                  <c:v>2.5</c:v>
                </c:pt>
                <c:pt idx="222" formatCode="0.0">
                  <c:v>2.5</c:v>
                </c:pt>
                <c:pt idx="223" formatCode="0.0">
                  <c:v>2.5</c:v>
                </c:pt>
                <c:pt idx="224" formatCode="0.0">
                  <c:v>2.5</c:v>
                </c:pt>
                <c:pt idx="225" formatCode="0.0">
                  <c:v>2.5</c:v>
                </c:pt>
                <c:pt idx="226" formatCode="0.0">
                  <c:v>2.5</c:v>
                </c:pt>
                <c:pt idx="227" formatCode="0.0">
                  <c:v>2.5</c:v>
                </c:pt>
                <c:pt idx="228" formatCode="0.0">
                  <c:v>3</c:v>
                </c:pt>
                <c:pt idx="229" formatCode="0.0">
                  <c:v>3</c:v>
                </c:pt>
                <c:pt idx="230" formatCode="0.0">
                  <c:v>3</c:v>
                </c:pt>
                <c:pt idx="231" formatCode="0.0">
                  <c:v>3</c:v>
                </c:pt>
                <c:pt idx="232" formatCode="0.0">
                  <c:v>3</c:v>
                </c:pt>
                <c:pt idx="233" formatCode="0.0">
                  <c:v>3</c:v>
                </c:pt>
              </c:numCache>
            </c:numRef>
          </c:val>
        </c:ser>
        <c:ser>
          <c:idx val="3"/>
          <c:order val="3"/>
          <c:tx>
            <c:strRef>
              <c:f>Hoja1!$E$1</c:f>
              <c:strCache>
                <c:ptCount val="1"/>
                <c:pt idx="0">
                  <c:v>Techo</c:v>
                </c:pt>
              </c:strCache>
            </c:strRef>
          </c:tx>
          <c:spPr>
            <a:ln>
              <a:solidFill>
                <a:schemeClr val="tx1"/>
              </a:solidFill>
              <a:prstDash val="sysDash"/>
            </a:ln>
          </c:spPr>
          <c:marker>
            <c:symbol val="none"/>
          </c:marker>
          <c:cat>
            <c:numRef>
              <c:f>Hoja1!$A$2:$A$235</c:f>
              <c:numCache>
                <c:formatCode>mmm\-yy</c:formatCode>
                <c:ptCount val="234"/>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numCache>
            </c:numRef>
          </c:cat>
          <c:val>
            <c:numRef>
              <c:f>Hoja1!$E$2:$E$235</c:f>
              <c:numCache>
                <c:formatCode>General</c:formatCode>
                <c:ptCount val="234"/>
                <c:pt idx="108" formatCode="0.0">
                  <c:v>7.5</c:v>
                </c:pt>
                <c:pt idx="109" formatCode="0.0">
                  <c:v>7.5</c:v>
                </c:pt>
                <c:pt idx="110" formatCode="0.0">
                  <c:v>7.5</c:v>
                </c:pt>
                <c:pt idx="111" formatCode="0.0">
                  <c:v>7.5</c:v>
                </c:pt>
                <c:pt idx="112" formatCode="0.0">
                  <c:v>7.5</c:v>
                </c:pt>
                <c:pt idx="113" formatCode="0.0">
                  <c:v>7.5</c:v>
                </c:pt>
                <c:pt idx="114" formatCode="0.0">
                  <c:v>7.5</c:v>
                </c:pt>
                <c:pt idx="115" formatCode="0.0">
                  <c:v>7.5</c:v>
                </c:pt>
                <c:pt idx="116" formatCode="0.0">
                  <c:v>7.5</c:v>
                </c:pt>
                <c:pt idx="117" formatCode="0.0">
                  <c:v>7.5</c:v>
                </c:pt>
                <c:pt idx="118" formatCode="0.0">
                  <c:v>7.5</c:v>
                </c:pt>
                <c:pt idx="119" formatCode="0.0">
                  <c:v>7.5</c:v>
                </c:pt>
                <c:pt idx="120" formatCode="0.0">
                  <c:v>7.5</c:v>
                </c:pt>
                <c:pt idx="121" formatCode="0.0">
                  <c:v>7.5</c:v>
                </c:pt>
                <c:pt idx="122" formatCode="0.0">
                  <c:v>7.5</c:v>
                </c:pt>
                <c:pt idx="123" formatCode="0.0">
                  <c:v>7.5</c:v>
                </c:pt>
                <c:pt idx="124" formatCode="0.0">
                  <c:v>7.5</c:v>
                </c:pt>
                <c:pt idx="125" formatCode="0.0">
                  <c:v>7.5</c:v>
                </c:pt>
                <c:pt idx="126" formatCode="0.0">
                  <c:v>7.5</c:v>
                </c:pt>
                <c:pt idx="127" formatCode="0.0">
                  <c:v>7.5</c:v>
                </c:pt>
                <c:pt idx="128" formatCode="0.0">
                  <c:v>7.5</c:v>
                </c:pt>
                <c:pt idx="129" formatCode="0.0">
                  <c:v>7.5</c:v>
                </c:pt>
                <c:pt idx="130" formatCode="0.0">
                  <c:v>7.5</c:v>
                </c:pt>
                <c:pt idx="131" formatCode="0.0">
                  <c:v>7.5</c:v>
                </c:pt>
                <c:pt idx="132" formatCode="0.0">
                  <c:v>7.5</c:v>
                </c:pt>
                <c:pt idx="133" formatCode="0.0">
                  <c:v>7.5</c:v>
                </c:pt>
                <c:pt idx="134" formatCode="0.0">
                  <c:v>7.5</c:v>
                </c:pt>
                <c:pt idx="135" formatCode="0.0">
                  <c:v>7.5</c:v>
                </c:pt>
                <c:pt idx="136" formatCode="0.0">
                  <c:v>7.5</c:v>
                </c:pt>
                <c:pt idx="137" formatCode="0.0">
                  <c:v>7.5</c:v>
                </c:pt>
                <c:pt idx="138" formatCode="0.0">
                  <c:v>7.5</c:v>
                </c:pt>
                <c:pt idx="139" formatCode="0.0">
                  <c:v>7.5</c:v>
                </c:pt>
                <c:pt idx="140" formatCode="0.0">
                  <c:v>7.5</c:v>
                </c:pt>
                <c:pt idx="141" formatCode="0.0">
                  <c:v>7.5</c:v>
                </c:pt>
                <c:pt idx="142" formatCode="0.0">
                  <c:v>7.5</c:v>
                </c:pt>
                <c:pt idx="143" formatCode="0.0">
                  <c:v>7.5</c:v>
                </c:pt>
                <c:pt idx="144" formatCode="0.0">
                  <c:v>7.5</c:v>
                </c:pt>
                <c:pt idx="145" formatCode="0.0">
                  <c:v>7.5</c:v>
                </c:pt>
                <c:pt idx="146" formatCode="0.0">
                  <c:v>7.5</c:v>
                </c:pt>
                <c:pt idx="147" formatCode="0.0">
                  <c:v>7.5</c:v>
                </c:pt>
                <c:pt idx="148" formatCode="0.0">
                  <c:v>7.5</c:v>
                </c:pt>
                <c:pt idx="149" formatCode="0.0">
                  <c:v>7.5</c:v>
                </c:pt>
                <c:pt idx="150" formatCode="0.0">
                  <c:v>7.5</c:v>
                </c:pt>
                <c:pt idx="151" formatCode="0.0">
                  <c:v>7.5</c:v>
                </c:pt>
                <c:pt idx="152" formatCode="0.0">
                  <c:v>7.5</c:v>
                </c:pt>
                <c:pt idx="153" formatCode="0.0">
                  <c:v>7.5</c:v>
                </c:pt>
                <c:pt idx="154" formatCode="0.0">
                  <c:v>7.5</c:v>
                </c:pt>
                <c:pt idx="155" formatCode="0.0">
                  <c:v>7.5</c:v>
                </c:pt>
                <c:pt idx="156" formatCode="0.0">
                  <c:v>7.5</c:v>
                </c:pt>
                <c:pt idx="157" formatCode="0.0">
                  <c:v>7.5</c:v>
                </c:pt>
                <c:pt idx="158" formatCode="0.0">
                  <c:v>7.5</c:v>
                </c:pt>
                <c:pt idx="159" formatCode="0.0">
                  <c:v>7.5</c:v>
                </c:pt>
                <c:pt idx="160" formatCode="0.0">
                  <c:v>7.5</c:v>
                </c:pt>
                <c:pt idx="161" formatCode="0.0">
                  <c:v>7.5</c:v>
                </c:pt>
                <c:pt idx="162" formatCode="0.0">
                  <c:v>7.5</c:v>
                </c:pt>
                <c:pt idx="163" formatCode="0.0">
                  <c:v>7.5</c:v>
                </c:pt>
                <c:pt idx="164" formatCode="0.0">
                  <c:v>7.5</c:v>
                </c:pt>
                <c:pt idx="165" formatCode="0.0">
                  <c:v>7.5</c:v>
                </c:pt>
                <c:pt idx="166" formatCode="0.0">
                  <c:v>7.5</c:v>
                </c:pt>
                <c:pt idx="167" formatCode="0.0">
                  <c:v>7.5</c:v>
                </c:pt>
                <c:pt idx="168" formatCode="0.0">
                  <c:v>7.5</c:v>
                </c:pt>
                <c:pt idx="169" formatCode="0.0">
                  <c:v>7.5</c:v>
                </c:pt>
                <c:pt idx="170" formatCode="0.0">
                  <c:v>7.5</c:v>
                </c:pt>
                <c:pt idx="171" formatCode="0.0">
                  <c:v>7.5</c:v>
                </c:pt>
                <c:pt idx="172" formatCode="0.0">
                  <c:v>7.5</c:v>
                </c:pt>
                <c:pt idx="173" formatCode="0.0">
                  <c:v>7.5</c:v>
                </c:pt>
                <c:pt idx="174" formatCode="0.0">
                  <c:v>7.5</c:v>
                </c:pt>
                <c:pt idx="175" formatCode="0.0">
                  <c:v>7.5</c:v>
                </c:pt>
                <c:pt idx="176" formatCode="0.0">
                  <c:v>7.5</c:v>
                </c:pt>
                <c:pt idx="177" formatCode="0.0">
                  <c:v>7.5</c:v>
                </c:pt>
                <c:pt idx="178" formatCode="0.0">
                  <c:v>7.5</c:v>
                </c:pt>
                <c:pt idx="179" formatCode="0.0">
                  <c:v>7.5</c:v>
                </c:pt>
                <c:pt idx="180" formatCode="0.0">
                  <c:v>7.5</c:v>
                </c:pt>
                <c:pt idx="181" formatCode="0.0">
                  <c:v>7.5</c:v>
                </c:pt>
                <c:pt idx="182" formatCode="0.0">
                  <c:v>7.5</c:v>
                </c:pt>
                <c:pt idx="183" formatCode="0.0">
                  <c:v>7.5</c:v>
                </c:pt>
                <c:pt idx="184" formatCode="0.0">
                  <c:v>7.5</c:v>
                </c:pt>
                <c:pt idx="185" formatCode="0.0">
                  <c:v>7.5</c:v>
                </c:pt>
                <c:pt idx="186" formatCode="0.0">
                  <c:v>7.5</c:v>
                </c:pt>
                <c:pt idx="187" formatCode="0.0">
                  <c:v>7.5</c:v>
                </c:pt>
                <c:pt idx="188" formatCode="0.0">
                  <c:v>7.5</c:v>
                </c:pt>
                <c:pt idx="189" formatCode="0.0">
                  <c:v>7.5</c:v>
                </c:pt>
                <c:pt idx="190" formatCode="0.0">
                  <c:v>7.5</c:v>
                </c:pt>
                <c:pt idx="191" formatCode="0.0">
                  <c:v>7.5</c:v>
                </c:pt>
                <c:pt idx="192" formatCode="0.0">
                  <c:v>7.5</c:v>
                </c:pt>
                <c:pt idx="193" formatCode="0.0">
                  <c:v>7.5</c:v>
                </c:pt>
                <c:pt idx="194" formatCode="0.0">
                  <c:v>7.5</c:v>
                </c:pt>
                <c:pt idx="195" formatCode="0.0">
                  <c:v>7.5</c:v>
                </c:pt>
                <c:pt idx="196" formatCode="0.0">
                  <c:v>7.5</c:v>
                </c:pt>
                <c:pt idx="197" formatCode="0.0">
                  <c:v>7.5</c:v>
                </c:pt>
                <c:pt idx="198" formatCode="0.0">
                  <c:v>7.5</c:v>
                </c:pt>
                <c:pt idx="199" formatCode="0.0">
                  <c:v>7.5</c:v>
                </c:pt>
                <c:pt idx="200" formatCode="0.0">
                  <c:v>7.5</c:v>
                </c:pt>
                <c:pt idx="201" formatCode="0.0">
                  <c:v>7.5</c:v>
                </c:pt>
                <c:pt idx="202" formatCode="0.0">
                  <c:v>7.5</c:v>
                </c:pt>
                <c:pt idx="203" formatCode="0.0">
                  <c:v>7.5</c:v>
                </c:pt>
                <c:pt idx="204" formatCode="0.0">
                  <c:v>7.5</c:v>
                </c:pt>
                <c:pt idx="205" formatCode="0.0">
                  <c:v>7.5</c:v>
                </c:pt>
                <c:pt idx="206" formatCode="0.0">
                  <c:v>7.5</c:v>
                </c:pt>
                <c:pt idx="207" formatCode="0.0">
                  <c:v>7.5</c:v>
                </c:pt>
                <c:pt idx="208" formatCode="0.0">
                  <c:v>7.5</c:v>
                </c:pt>
                <c:pt idx="209" formatCode="0.0">
                  <c:v>7.5</c:v>
                </c:pt>
                <c:pt idx="210" formatCode="0.0">
                  <c:v>7.5</c:v>
                </c:pt>
                <c:pt idx="211" formatCode="0.0">
                  <c:v>7.5</c:v>
                </c:pt>
                <c:pt idx="212" formatCode="0.0">
                  <c:v>7.5</c:v>
                </c:pt>
                <c:pt idx="213" formatCode="0.0">
                  <c:v>7.5</c:v>
                </c:pt>
                <c:pt idx="214" formatCode="0.0">
                  <c:v>7.5</c:v>
                </c:pt>
                <c:pt idx="215" formatCode="0.0">
                  <c:v>7.5</c:v>
                </c:pt>
                <c:pt idx="216" formatCode="0.0">
                  <c:v>7.5</c:v>
                </c:pt>
                <c:pt idx="217" formatCode="0.0">
                  <c:v>7.5</c:v>
                </c:pt>
                <c:pt idx="218" formatCode="0.0">
                  <c:v>7.5</c:v>
                </c:pt>
                <c:pt idx="219" formatCode="0.0">
                  <c:v>7.5</c:v>
                </c:pt>
                <c:pt idx="220" formatCode="0.0">
                  <c:v>7.5</c:v>
                </c:pt>
                <c:pt idx="221" formatCode="0.0">
                  <c:v>7.5</c:v>
                </c:pt>
                <c:pt idx="222" formatCode="0.0">
                  <c:v>7.5</c:v>
                </c:pt>
                <c:pt idx="223" formatCode="0.0">
                  <c:v>7.5</c:v>
                </c:pt>
                <c:pt idx="224" formatCode="0.0">
                  <c:v>7.5</c:v>
                </c:pt>
                <c:pt idx="225" formatCode="0.0">
                  <c:v>7.5</c:v>
                </c:pt>
                <c:pt idx="226" formatCode="0.0">
                  <c:v>7.5</c:v>
                </c:pt>
                <c:pt idx="227" formatCode="0.0">
                  <c:v>7.5</c:v>
                </c:pt>
                <c:pt idx="228" formatCode="0.0">
                  <c:v>7</c:v>
                </c:pt>
                <c:pt idx="229" formatCode="0.0">
                  <c:v>7</c:v>
                </c:pt>
                <c:pt idx="230" formatCode="0.0">
                  <c:v>7</c:v>
                </c:pt>
                <c:pt idx="231" formatCode="0.0">
                  <c:v>7</c:v>
                </c:pt>
                <c:pt idx="232" formatCode="0.0">
                  <c:v>7</c:v>
                </c:pt>
                <c:pt idx="233" formatCode="0.0">
                  <c:v>7</c:v>
                </c:pt>
              </c:numCache>
            </c:numRef>
          </c:val>
        </c:ser>
        <c:dLbls/>
        <c:marker val="1"/>
        <c:axId val="81384192"/>
        <c:axId val="81385728"/>
      </c:lineChart>
      <c:dateAx>
        <c:axId val="81384192"/>
        <c:scaling>
          <c:orientation val="minMax"/>
          <c:max val="41791"/>
          <c:min val="35096"/>
        </c:scaling>
        <c:axPos val="b"/>
        <c:numFmt formatCode="mmm\-yy" sourceLinked="1"/>
        <c:tickLblPos val="nextTo"/>
        <c:txPr>
          <a:bodyPr/>
          <a:lstStyle/>
          <a:p>
            <a:pPr>
              <a:defRPr sz="1100"/>
            </a:pPr>
            <a:endParaRPr lang="en-US"/>
          </a:p>
        </c:txPr>
        <c:crossAx val="81385728"/>
        <c:crosses val="autoZero"/>
        <c:auto val="1"/>
        <c:lblOffset val="100"/>
        <c:baseTimeUnit val="months"/>
        <c:majorUnit val="12"/>
        <c:majorTimeUnit val="months"/>
      </c:dateAx>
      <c:valAx>
        <c:axId val="81385728"/>
        <c:scaling>
          <c:orientation val="minMax"/>
        </c:scaling>
        <c:axPos val="l"/>
        <c:title>
          <c:tx>
            <c:rich>
              <a:bodyPr rot="-5400000" vert="horz"/>
              <a:lstStyle/>
              <a:p>
                <a:pPr>
                  <a:defRPr sz="1100"/>
                </a:pPr>
                <a:r>
                  <a:rPr lang="es-ES" sz="1100"/>
                  <a:t>%</a:t>
                </a:r>
              </a:p>
            </c:rich>
          </c:tx>
          <c:layout>
            <c:manualLayout>
              <c:xMode val="edge"/>
              <c:yMode val="edge"/>
              <c:x val="0"/>
              <c:y val="0.33326109335211662"/>
            </c:manualLayout>
          </c:layout>
        </c:title>
        <c:numFmt formatCode="0" sourceLinked="0"/>
        <c:tickLblPos val="nextTo"/>
        <c:txPr>
          <a:bodyPr/>
          <a:lstStyle/>
          <a:p>
            <a:pPr>
              <a:defRPr sz="1100"/>
            </a:pPr>
            <a:endParaRPr lang="en-US"/>
          </a:p>
        </c:txPr>
        <c:crossAx val="81384192"/>
        <c:crosses val="autoZero"/>
        <c:crossBetween val="between"/>
      </c:valAx>
    </c:plotArea>
    <c:legend>
      <c:legendPos val="b"/>
      <c:layout>
        <c:manualLayout>
          <c:xMode val="edge"/>
          <c:yMode val="edge"/>
          <c:x val="4.059259259259259E-2"/>
          <c:y val="0.94072570723028914"/>
          <c:w val="0.89999995626033014"/>
          <c:h val="4.0215280091972373E-2"/>
        </c:manualLayout>
      </c:layout>
      <c:txPr>
        <a:bodyPr/>
        <a:lstStyle/>
        <a:p>
          <a:pPr>
            <a:defRPr sz="1200"/>
          </a:pPr>
          <a:endParaRPr lang="en-US"/>
        </a:p>
      </c:txPr>
    </c:legend>
    <c:plotVisOnly val="1"/>
    <c:dispBlanksAs val="gap"/>
  </c:chart>
  <c:txPr>
    <a:bodyPr/>
    <a:lstStyle/>
    <a:p>
      <a:pPr>
        <a:defRPr sz="1800">
          <a:latin typeface="Humanst521 BT" panose="020B0602020204020204" pitchFamily="34" charset="0"/>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8.4484707298489198E-2"/>
          <c:y val="4.3442068528333454E-2"/>
          <c:w val="0.80834248950466558"/>
          <c:h val="0.83009465451551512"/>
        </c:manualLayout>
      </c:layout>
      <c:lineChart>
        <c:grouping val="standard"/>
        <c:ser>
          <c:idx val="0"/>
          <c:order val="0"/>
          <c:tx>
            <c:strRef>
              <c:f>'951_excel'!$D$7</c:f>
              <c:strCache>
                <c:ptCount val="1"/>
                <c:pt idx="0">
                  <c:v>Guaraní (Paraguay) </c:v>
                </c:pt>
              </c:strCache>
            </c:strRef>
          </c:tx>
          <c:spPr>
            <a:ln w="57150">
              <a:solidFill>
                <a:srgbClr val="FF0000"/>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'951_excel'!$D$176:$D$252</c:f>
              <c:numCache>
                <c:formatCode>0.00</c:formatCode>
                <c:ptCount val="77"/>
                <c:pt idx="0">
                  <c:v>100</c:v>
                </c:pt>
                <c:pt idx="1">
                  <c:v>99.692780216450117</c:v>
                </c:pt>
                <c:pt idx="2">
                  <c:v>96.201904765650625</c:v>
                </c:pt>
                <c:pt idx="3">
                  <c:v>90.414885116264458</c:v>
                </c:pt>
                <c:pt idx="4">
                  <c:v>86.230081951924149</c:v>
                </c:pt>
                <c:pt idx="5">
                  <c:v>83.986637714677954</c:v>
                </c:pt>
                <c:pt idx="6">
                  <c:v>84.385931730998166</c:v>
                </c:pt>
                <c:pt idx="7">
                  <c:v>84.632238960871419</c:v>
                </c:pt>
                <c:pt idx="8">
                  <c:v>84.936844480904966</c:v>
                </c:pt>
                <c:pt idx="9">
                  <c:v>91.585698956803739</c:v>
                </c:pt>
                <c:pt idx="10">
                  <c:v>102.55586903441845</c:v>
                </c:pt>
                <c:pt idx="11">
                  <c:v>103.60475516364068</c:v>
                </c:pt>
                <c:pt idx="12">
                  <c:v>105.99355929262944</c:v>
                </c:pt>
                <c:pt idx="13">
                  <c:v>108.08793279474517</c:v>
                </c:pt>
                <c:pt idx="14">
                  <c:v>109.26253443164606</c:v>
                </c:pt>
                <c:pt idx="15">
                  <c:v>107.30257426079508</c:v>
                </c:pt>
                <c:pt idx="16">
                  <c:v>107.01525964638662</c:v>
                </c:pt>
                <c:pt idx="17">
                  <c:v>106.84655735268751</c:v>
                </c:pt>
                <c:pt idx="18">
                  <c:v>106.91313663782799</c:v>
                </c:pt>
                <c:pt idx="19">
                  <c:v>105.35737409777425</c:v>
                </c:pt>
                <c:pt idx="20">
                  <c:v>104.91960786987838</c:v>
                </c:pt>
                <c:pt idx="21">
                  <c:v>103.79490382353249</c:v>
                </c:pt>
                <c:pt idx="22">
                  <c:v>102.88897494321405</c:v>
                </c:pt>
                <c:pt idx="23">
                  <c:v>99.373542943542688</c:v>
                </c:pt>
                <c:pt idx="24">
                  <c:v>98.86319509857438</c:v>
                </c:pt>
                <c:pt idx="25">
                  <c:v>99.835795180084304</c:v>
                </c:pt>
                <c:pt idx="26">
                  <c:v>99.899458802562577</c:v>
                </c:pt>
                <c:pt idx="27">
                  <c:v>99.840376019589044</c:v>
                </c:pt>
                <c:pt idx="28">
                  <c:v>100.40225456821753</c:v>
                </c:pt>
                <c:pt idx="29">
                  <c:v>101.03436766822551</c:v>
                </c:pt>
                <c:pt idx="30">
                  <c:v>101.36314924742771</c:v>
                </c:pt>
                <c:pt idx="31">
                  <c:v>101.02506918392945</c:v>
                </c:pt>
                <c:pt idx="32">
                  <c:v>101.79168325608894</c:v>
                </c:pt>
                <c:pt idx="33">
                  <c:v>104.42625380655358</c:v>
                </c:pt>
                <c:pt idx="34">
                  <c:v>102.45636965402329</c:v>
                </c:pt>
                <c:pt idx="35">
                  <c:v>98.578185653238151</c:v>
                </c:pt>
                <c:pt idx="36">
                  <c:v>97.763866295234607</c:v>
                </c:pt>
                <c:pt idx="37">
                  <c:v>97.388263106833449</c:v>
                </c:pt>
                <c:pt idx="38">
                  <c:v>92.148397593641434</c:v>
                </c:pt>
                <c:pt idx="39">
                  <c:v>86.064419300677926</c:v>
                </c:pt>
                <c:pt idx="40">
                  <c:v>84.964050077590613</c:v>
                </c:pt>
                <c:pt idx="41">
                  <c:v>85.111413726304306</c:v>
                </c:pt>
                <c:pt idx="42">
                  <c:v>83.66091124995441</c:v>
                </c:pt>
                <c:pt idx="43">
                  <c:v>82.165760132785223</c:v>
                </c:pt>
                <c:pt idx="44">
                  <c:v>84.897655466631733</c:v>
                </c:pt>
                <c:pt idx="45">
                  <c:v>88.647800373168451</c:v>
                </c:pt>
                <c:pt idx="46">
                  <c:v>91.417282386645823</c:v>
                </c:pt>
                <c:pt idx="47">
                  <c:v>94.241945103747796</c:v>
                </c:pt>
                <c:pt idx="48">
                  <c:v>97.69238281263965</c:v>
                </c:pt>
                <c:pt idx="49">
                  <c:v>95.357559639944114</c:v>
                </c:pt>
                <c:pt idx="50">
                  <c:v>90.691800391340067</c:v>
                </c:pt>
                <c:pt idx="51">
                  <c:v>91.563350530755258</c:v>
                </c:pt>
                <c:pt idx="52">
                  <c:v>92.735458321293308</c:v>
                </c:pt>
                <c:pt idx="53">
                  <c:v>96.135232546561724</c:v>
                </c:pt>
                <c:pt idx="54">
                  <c:v>94.411679340892917</c:v>
                </c:pt>
                <c:pt idx="55">
                  <c:v>93.805869000411349</c:v>
                </c:pt>
                <c:pt idx="56">
                  <c:v>94.12907834758964</c:v>
                </c:pt>
                <c:pt idx="57">
                  <c:v>94.762923026672894</c:v>
                </c:pt>
                <c:pt idx="58">
                  <c:v>94.935387077090198</c:v>
                </c:pt>
                <c:pt idx="59">
                  <c:v>91.061018620524749</c:v>
                </c:pt>
                <c:pt idx="60">
                  <c:v>89.166343137062796</c:v>
                </c:pt>
                <c:pt idx="61">
                  <c:v>85.412456608676464</c:v>
                </c:pt>
                <c:pt idx="62">
                  <c:v>84.831034142367017</c:v>
                </c:pt>
                <c:pt idx="63">
                  <c:v>86.750874802762496</c:v>
                </c:pt>
                <c:pt idx="64">
                  <c:v>88.531545881065796</c:v>
                </c:pt>
                <c:pt idx="65">
                  <c:v>92.867275914758153</c:v>
                </c:pt>
                <c:pt idx="66">
                  <c:v>95.151574407895808</c:v>
                </c:pt>
                <c:pt idx="67">
                  <c:v>94.423130676232162</c:v>
                </c:pt>
                <c:pt idx="68">
                  <c:v>94.783974976488764</c:v>
                </c:pt>
                <c:pt idx="69">
                  <c:v>94.845997259409188</c:v>
                </c:pt>
                <c:pt idx="70">
                  <c:v>94.559172540066442</c:v>
                </c:pt>
                <c:pt idx="71">
                  <c:v>96.322036907586053</c:v>
                </c:pt>
                <c:pt idx="72">
                  <c:v>98.914399918050421</c:v>
                </c:pt>
                <c:pt idx="73">
                  <c:v>96.6314519884627</c:v>
                </c:pt>
                <c:pt idx="74">
                  <c:v>94.49692817064313</c:v>
                </c:pt>
                <c:pt idx="75">
                  <c:v>94.691957135182278</c:v>
                </c:pt>
                <c:pt idx="76">
                  <c:v>94.471959170120314</c:v>
                </c:pt>
              </c:numCache>
            </c:numRef>
          </c:val>
        </c:ser>
        <c:ser>
          <c:idx val="1"/>
          <c:order val="1"/>
          <c:tx>
            <c:strRef>
              <c:f>'951_excel'!$F$7</c:f>
              <c:strCache>
                <c:ptCount val="1"/>
                <c:pt idx="0">
                  <c:v>Peso (Argentina)</c:v>
                </c:pt>
              </c:strCache>
            </c:strRef>
          </c:tx>
          <c:spPr>
            <a:ln w="38100">
              <a:solidFill>
                <a:srgbClr val="C00000"/>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'951_excel'!$F$176:$F$252</c:f>
              <c:numCache>
                <c:formatCode>0.00</c:formatCode>
                <c:ptCount val="77"/>
                <c:pt idx="0">
                  <c:v>100</c:v>
                </c:pt>
                <c:pt idx="1">
                  <c:v>100.45165394402075</c:v>
                </c:pt>
                <c:pt idx="2">
                  <c:v>100.34351145038167</c:v>
                </c:pt>
                <c:pt idx="3">
                  <c:v>100.70292620865141</c:v>
                </c:pt>
                <c:pt idx="4">
                  <c:v>100.29580152671755</c:v>
                </c:pt>
                <c:pt idx="5">
                  <c:v>96.917938931297726</c:v>
                </c:pt>
                <c:pt idx="6">
                  <c:v>96.078244274809151</c:v>
                </c:pt>
                <c:pt idx="7">
                  <c:v>96.459923664122599</c:v>
                </c:pt>
                <c:pt idx="8">
                  <c:v>97.763994910941477</c:v>
                </c:pt>
                <c:pt idx="9">
                  <c:v>102.48091603053435</c:v>
                </c:pt>
                <c:pt idx="10">
                  <c:v>105.75699745547074</c:v>
                </c:pt>
                <c:pt idx="11">
                  <c:v>108.69274809160274</c:v>
                </c:pt>
                <c:pt idx="12">
                  <c:v>110.07951653944018</c:v>
                </c:pt>
                <c:pt idx="13">
                  <c:v>111.57760814249326</c:v>
                </c:pt>
                <c:pt idx="14">
                  <c:v>116.05916030534362</c:v>
                </c:pt>
                <c:pt idx="15">
                  <c:v>117.38231552162827</c:v>
                </c:pt>
                <c:pt idx="16">
                  <c:v>118.4033078880407</c:v>
                </c:pt>
                <c:pt idx="17">
                  <c:v>119.66921119592875</c:v>
                </c:pt>
                <c:pt idx="18">
                  <c:v>121.04007633587786</c:v>
                </c:pt>
                <c:pt idx="19">
                  <c:v>122.03244274809137</c:v>
                </c:pt>
                <c:pt idx="20">
                  <c:v>122.15648854961825</c:v>
                </c:pt>
                <c:pt idx="21">
                  <c:v>121.67302798982188</c:v>
                </c:pt>
                <c:pt idx="22">
                  <c:v>121.14503816793857</c:v>
                </c:pt>
                <c:pt idx="23">
                  <c:v>120.97328244274807</c:v>
                </c:pt>
                <c:pt idx="24">
                  <c:v>120.85241730279851</c:v>
                </c:pt>
                <c:pt idx="25">
                  <c:v>122.32824427480915</c:v>
                </c:pt>
                <c:pt idx="26">
                  <c:v>122.75445292620863</c:v>
                </c:pt>
                <c:pt idx="27">
                  <c:v>123.18702290076335</c:v>
                </c:pt>
                <c:pt idx="28">
                  <c:v>123.93447837150104</c:v>
                </c:pt>
                <c:pt idx="29">
                  <c:v>124.72964376590359</c:v>
                </c:pt>
                <c:pt idx="30">
                  <c:v>125.05725190839696</c:v>
                </c:pt>
                <c:pt idx="31">
                  <c:v>125.162213740458</c:v>
                </c:pt>
                <c:pt idx="32">
                  <c:v>125.64567430025421</c:v>
                </c:pt>
                <c:pt idx="33">
                  <c:v>125.82061068702292</c:v>
                </c:pt>
                <c:pt idx="34">
                  <c:v>126.13670786380654</c:v>
                </c:pt>
                <c:pt idx="35">
                  <c:v>126.43765903307911</c:v>
                </c:pt>
                <c:pt idx="36">
                  <c:v>126.52671755725146</c:v>
                </c:pt>
                <c:pt idx="37">
                  <c:v>127.81488549618321</c:v>
                </c:pt>
                <c:pt idx="38">
                  <c:v>128.28589998893716</c:v>
                </c:pt>
                <c:pt idx="39">
                  <c:v>129.21930661577611</c:v>
                </c:pt>
                <c:pt idx="40">
                  <c:v>129.79296784640297</c:v>
                </c:pt>
                <c:pt idx="41">
                  <c:v>130.14040348964028</c:v>
                </c:pt>
                <c:pt idx="42">
                  <c:v>131.11398885253845</c:v>
                </c:pt>
                <c:pt idx="43">
                  <c:v>132.44043488318289</c:v>
                </c:pt>
                <c:pt idx="44">
                  <c:v>133.64231188658684</c:v>
                </c:pt>
                <c:pt idx="45">
                  <c:v>134.17503682871327</c:v>
                </c:pt>
                <c:pt idx="46">
                  <c:v>135.44317217981265</c:v>
                </c:pt>
                <c:pt idx="47">
                  <c:v>136.31694535320531</c:v>
                </c:pt>
                <c:pt idx="48">
                  <c:v>137.29325699745542</c:v>
                </c:pt>
                <c:pt idx="49">
                  <c:v>138.18656852053815</c:v>
                </c:pt>
                <c:pt idx="50">
                  <c:v>138.47010178117003</c:v>
                </c:pt>
                <c:pt idx="51">
                  <c:v>139.76208651399537</c:v>
                </c:pt>
                <c:pt idx="52">
                  <c:v>141.39176663031614</c:v>
                </c:pt>
                <c:pt idx="53">
                  <c:v>142.90106627892874</c:v>
                </c:pt>
                <c:pt idx="54">
                  <c:v>144.66777989821878</c:v>
                </c:pt>
                <c:pt idx="55">
                  <c:v>146.52454892435759</c:v>
                </c:pt>
                <c:pt idx="56">
                  <c:v>148.38422391857554</c:v>
                </c:pt>
                <c:pt idx="57">
                  <c:v>150.22770645385145</c:v>
                </c:pt>
                <c:pt idx="58">
                  <c:v>152.52942111959285</c:v>
                </c:pt>
                <c:pt idx="59">
                  <c:v>155.78880407124672</c:v>
                </c:pt>
                <c:pt idx="60">
                  <c:v>157.3198588942858</c:v>
                </c:pt>
                <c:pt idx="61">
                  <c:v>159.23107506361322</c:v>
                </c:pt>
                <c:pt idx="62">
                  <c:v>161.61959287531738</c:v>
                </c:pt>
                <c:pt idx="63">
                  <c:v>163.77110802683333</c:v>
                </c:pt>
                <c:pt idx="64">
                  <c:v>166.50354416575718</c:v>
                </c:pt>
                <c:pt idx="65">
                  <c:v>169.35830152671761</c:v>
                </c:pt>
                <c:pt idx="66">
                  <c:v>172.80057251908397</c:v>
                </c:pt>
                <c:pt idx="67">
                  <c:v>177.24600145401678</c:v>
                </c:pt>
                <c:pt idx="68">
                  <c:v>182.08050607859764</c:v>
                </c:pt>
                <c:pt idx="69">
                  <c:v>185.65145732130469</c:v>
                </c:pt>
                <c:pt idx="70">
                  <c:v>191.09414758269796</c:v>
                </c:pt>
                <c:pt idx="71">
                  <c:v>200.6016221374046</c:v>
                </c:pt>
                <c:pt idx="72">
                  <c:v>224.15394402035574</c:v>
                </c:pt>
                <c:pt idx="73">
                  <c:v>249.80661577608132</c:v>
                </c:pt>
                <c:pt idx="74">
                  <c:v>251.85538592027137</c:v>
                </c:pt>
                <c:pt idx="75">
                  <c:v>254.39870350175698</c:v>
                </c:pt>
                <c:pt idx="76">
                  <c:v>255.53291984732874</c:v>
                </c:pt>
              </c:numCache>
            </c:numRef>
          </c:val>
        </c:ser>
        <c:ser>
          <c:idx val="2"/>
          <c:order val="2"/>
          <c:tx>
            <c:strRef>
              <c:f>'951_excel'!$J$7</c:f>
              <c:strCache>
                <c:ptCount val="1"/>
                <c:pt idx="0">
                  <c:v>Real (Brasil) </c:v>
                </c:pt>
              </c:strCache>
            </c:strRef>
          </c:tx>
          <c:spPr>
            <a:ln w="38100">
              <a:solidFill>
                <a:srgbClr val="9BBB59">
                  <a:lumMod val="75000"/>
                </a:srgbClr>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'951_excel'!$J$176:$J$252</c:f>
              <c:numCache>
                <c:formatCode>0.00</c:formatCode>
                <c:ptCount val="77"/>
                <c:pt idx="0">
                  <c:v>100</c:v>
                </c:pt>
                <c:pt idx="1">
                  <c:v>97.682025830466017</c:v>
                </c:pt>
                <c:pt idx="2">
                  <c:v>96.215667475043986</c:v>
                </c:pt>
                <c:pt idx="3">
                  <c:v>95.307653262647619</c:v>
                </c:pt>
                <c:pt idx="4">
                  <c:v>93.643900513225418</c:v>
                </c:pt>
                <c:pt idx="5">
                  <c:v>91.337206023349026</c:v>
                </c:pt>
                <c:pt idx="6">
                  <c:v>89.752411031526307</c:v>
                </c:pt>
                <c:pt idx="7">
                  <c:v>90.643505724437432</c:v>
                </c:pt>
                <c:pt idx="8">
                  <c:v>100.27071231177011</c:v>
                </c:pt>
                <c:pt idx="9">
                  <c:v>122.45220235745266</c:v>
                </c:pt>
                <c:pt idx="10">
                  <c:v>127.52241836331848</c:v>
                </c:pt>
                <c:pt idx="11">
                  <c:v>134.97264677683157</c:v>
                </c:pt>
                <c:pt idx="12">
                  <c:v>130.36489763690713</c:v>
                </c:pt>
                <c:pt idx="13">
                  <c:v>130.67508882747731</c:v>
                </c:pt>
                <c:pt idx="14">
                  <c:v>130.67508882747731</c:v>
                </c:pt>
                <c:pt idx="15">
                  <c:v>124.7194179685297</c:v>
                </c:pt>
                <c:pt idx="16">
                  <c:v>116.94771868478936</c:v>
                </c:pt>
                <c:pt idx="17">
                  <c:v>110.35474592521579</c:v>
                </c:pt>
                <c:pt idx="18">
                  <c:v>109.18729908070632</c:v>
                </c:pt>
                <c:pt idx="19">
                  <c:v>103.9817269189555</c:v>
                </c:pt>
                <c:pt idx="20">
                  <c:v>102.92707687101688</c:v>
                </c:pt>
                <c:pt idx="21">
                  <c:v>98.020416220179357</c:v>
                </c:pt>
                <c:pt idx="22">
                  <c:v>97.512830635609959</c:v>
                </c:pt>
                <c:pt idx="23">
                  <c:v>98.759235237719253</c:v>
                </c:pt>
                <c:pt idx="24">
                  <c:v>100.09587727708499</c:v>
                </c:pt>
                <c:pt idx="25">
                  <c:v>104.08888387569785</c:v>
                </c:pt>
                <c:pt idx="26">
                  <c:v>100.750098697197</c:v>
                </c:pt>
                <c:pt idx="27">
                  <c:v>99.131464666403474</c:v>
                </c:pt>
                <c:pt idx="28">
                  <c:v>102.04726185776326</c:v>
                </c:pt>
                <c:pt idx="29">
                  <c:v>102.09802041622018</c:v>
                </c:pt>
                <c:pt idx="30">
                  <c:v>99.859004004286248</c:v>
                </c:pt>
                <c:pt idx="31">
                  <c:v>99.170943545203315</c:v>
                </c:pt>
                <c:pt idx="32">
                  <c:v>97.067283289154886</c:v>
                </c:pt>
                <c:pt idx="33">
                  <c:v>94.929783994134581</c:v>
                </c:pt>
                <c:pt idx="34">
                  <c:v>96.601593657597434</c:v>
                </c:pt>
                <c:pt idx="35">
                  <c:v>95.679882691331358</c:v>
                </c:pt>
                <c:pt idx="36">
                  <c:v>94.427838249393716</c:v>
                </c:pt>
                <c:pt idx="37">
                  <c:v>94.038689301223854</c:v>
                </c:pt>
                <c:pt idx="38">
                  <c:v>93.597800952887582</c:v>
                </c:pt>
                <c:pt idx="39">
                  <c:v>89.515537758727618</c:v>
                </c:pt>
                <c:pt idx="40">
                  <c:v>90.845770889197453</c:v>
                </c:pt>
                <c:pt idx="41">
                  <c:v>89.516074886330173</c:v>
                </c:pt>
                <c:pt idx="42">
                  <c:v>88.158216306656229</c:v>
                </c:pt>
                <c:pt idx="43">
                  <c:v>89.854184504796649</c:v>
                </c:pt>
                <c:pt idx="44">
                  <c:v>97.66671769378857</c:v>
                </c:pt>
                <c:pt idx="45">
                  <c:v>100.67143777327225</c:v>
                </c:pt>
                <c:pt idx="46">
                  <c:v>100.63327344360556</c:v>
                </c:pt>
                <c:pt idx="47">
                  <c:v>103.64065089122892</c:v>
                </c:pt>
                <c:pt idx="48">
                  <c:v>101.11591921698457</c:v>
                </c:pt>
                <c:pt idx="49">
                  <c:v>96.861831981114435</c:v>
                </c:pt>
                <c:pt idx="50">
                  <c:v>100.88545485308182</c:v>
                </c:pt>
                <c:pt idx="51">
                  <c:v>104.40386893012239</c:v>
                </c:pt>
                <c:pt idx="52">
                  <c:v>111.48056538051436</c:v>
                </c:pt>
                <c:pt idx="53">
                  <c:v>115.54098149326829</c:v>
                </c:pt>
                <c:pt idx="54">
                  <c:v>114.43545203316228</c:v>
                </c:pt>
                <c:pt idx="55">
                  <c:v>114.37108095221025</c:v>
                </c:pt>
                <c:pt idx="56">
                  <c:v>114.3168992824133</c:v>
                </c:pt>
                <c:pt idx="57">
                  <c:v>114.41671238355028</c:v>
                </c:pt>
                <c:pt idx="58">
                  <c:v>116.51175906604274</c:v>
                </c:pt>
                <c:pt idx="59">
                  <c:v>116.19761998759263</c:v>
                </c:pt>
                <c:pt idx="60">
                  <c:v>114.51515322419382</c:v>
                </c:pt>
                <c:pt idx="61">
                  <c:v>111.29180531272887</c:v>
                </c:pt>
                <c:pt idx="62">
                  <c:v>111.71789521177602</c:v>
                </c:pt>
                <c:pt idx="63">
                  <c:v>112.90344081500818</c:v>
                </c:pt>
                <c:pt idx="64">
                  <c:v>114.70306243302667</c:v>
                </c:pt>
                <c:pt idx="65">
                  <c:v>122.27821329874254</c:v>
                </c:pt>
                <c:pt idx="66">
                  <c:v>126.78821376018389</c:v>
                </c:pt>
                <c:pt idx="67">
                  <c:v>131.91746497256614</c:v>
                </c:pt>
                <c:pt idx="68">
                  <c:v>128.96841063047196</c:v>
                </c:pt>
                <c:pt idx="69">
                  <c:v>123.43097092406236</c:v>
                </c:pt>
                <c:pt idx="70">
                  <c:v>129.27415261406489</c:v>
                </c:pt>
                <c:pt idx="71">
                  <c:v>132.30331058597989</c:v>
                </c:pt>
                <c:pt idx="72">
                  <c:v>134.27151214360038</c:v>
                </c:pt>
                <c:pt idx="73">
                  <c:v>134.43629800913661</c:v>
                </c:pt>
                <c:pt idx="74">
                  <c:v>131.35133247930111</c:v>
                </c:pt>
                <c:pt idx="75">
                  <c:v>126.00046730101461</c:v>
                </c:pt>
                <c:pt idx="76">
                  <c:v>125.25463876825897</c:v>
                </c:pt>
              </c:numCache>
            </c:numRef>
          </c:val>
        </c:ser>
        <c:ser>
          <c:idx val="3"/>
          <c:order val="3"/>
          <c:tx>
            <c:strRef>
              <c:f>'951_excel'!$L$7</c:f>
              <c:strCache>
                <c:ptCount val="1"/>
                <c:pt idx="0">
                  <c:v>Peso (Chile)</c:v>
                </c:pt>
              </c:strCache>
            </c:strRef>
          </c:tx>
          <c:spPr>
            <a:ln w="38100">
              <a:solidFill>
                <a:srgbClr val="7030A0"/>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'951_excel'!$L$176:$L$252</c:f>
              <c:numCache>
                <c:formatCode>0.00</c:formatCode>
                <c:ptCount val="77"/>
                <c:pt idx="0">
                  <c:v>100</c:v>
                </c:pt>
                <c:pt idx="1">
                  <c:v>97.155333749220219</c:v>
                </c:pt>
                <c:pt idx="2">
                  <c:v>92.106467040964858</c:v>
                </c:pt>
                <c:pt idx="3">
                  <c:v>92.832189644416729</c:v>
                </c:pt>
                <c:pt idx="4">
                  <c:v>97.754210854647567</c:v>
                </c:pt>
                <c:pt idx="5">
                  <c:v>102.64296111457647</c:v>
                </c:pt>
                <c:pt idx="6">
                  <c:v>104.43751299646495</c:v>
                </c:pt>
                <c:pt idx="7">
                  <c:v>107.44437512996466</c:v>
                </c:pt>
                <c:pt idx="8">
                  <c:v>110.24537325847371</c:v>
                </c:pt>
                <c:pt idx="9">
                  <c:v>128.59014348097384</c:v>
                </c:pt>
                <c:pt idx="10">
                  <c:v>135.47723019338738</c:v>
                </c:pt>
                <c:pt idx="11">
                  <c:v>135.02183406113539</c:v>
                </c:pt>
                <c:pt idx="12">
                  <c:v>129.55084217092997</c:v>
                </c:pt>
                <c:pt idx="13">
                  <c:v>126.01372426699939</c:v>
                </c:pt>
                <c:pt idx="14">
                  <c:v>123.29590351424413</c:v>
                </c:pt>
                <c:pt idx="15">
                  <c:v>121.26845498024576</c:v>
                </c:pt>
                <c:pt idx="16">
                  <c:v>117.63776252859221</c:v>
                </c:pt>
                <c:pt idx="17">
                  <c:v>115.00935745477233</c:v>
                </c:pt>
                <c:pt idx="18">
                  <c:v>112.37679351216424</c:v>
                </c:pt>
                <c:pt idx="19">
                  <c:v>113.72010813058803</c:v>
                </c:pt>
                <c:pt idx="20">
                  <c:v>114.17550426284051</c:v>
                </c:pt>
                <c:pt idx="21">
                  <c:v>113.50176751923478</c:v>
                </c:pt>
                <c:pt idx="22">
                  <c:v>105.58951965065502</c:v>
                </c:pt>
                <c:pt idx="23">
                  <c:v>104.27323767935121</c:v>
                </c:pt>
                <c:pt idx="24">
                  <c:v>104.10896236223748</c:v>
                </c:pt>
                <c:pt idx="25">
                  <c:v>110.74235807860261</c:v>
                </c:pt>
                <c:pt idx="26">
                  <c:v>108.78768974838867</c:v>
                </c:pt>
                <c:pt idx="27">
                  <c:v>108.25951341235185</c:v>
                </c:pt>
                <c:pt idx="28">
                  <c:v>110.87752131420254</c:v>
                </c:pt>
                <c:pt idx="29">
                  <c:v>111.59700561447286</c:v>
                </c:pt>
                <c:pt idx="30">
                  <c:v>110.56768558951988</c:v>
                </c:pt>
                <c:pt idx="31">
                  <c:v>105.90975254730716</c:v>
                </c:pt>
                <c:pt idx="32">
                  <c:v>102.70950301517989</c:v>
                </c:pt>
                <c:pt idx="33">
                  <c:v>100.65294239966707</c:v>
                </c:pt>
                <c:pt idx="34">
                  <c:v>100.2945865391281</c:v>
                </c:pt>
                <c:pt idx="35">
                  <c:v>98.726991058432048</c:v>
                </c:pt>
                <c:pt idx="36">
                  <c:v>101.77604491578288</c:v>
                </c:pt>
                <c:pt idx="37">
                  <c:v>98.916822624246549</c:v>
                </c:pt>
                <c:pt idx="38">
                  <c:v>99.740522751724683</c:v>
                </c:pt>
                <c:pt idx="39">
                  <c:v>98.007901850696356</c:v>
                </c:pt>
                <c:pt idx="40">
                  <c:v>97.261101344070696</c:v>
                </c:pt>
                <c:pt idx="41">
                  <c:v>97.611125964214381</c:v>
                </c:pt>
                <c:pt idx="42">
                  <c:v>96.264741704542132</c:v>
                </c:pt>
                <c:pt idx="43">
                  <c:v>97.066012590030155</c:v>
                </c:pt>
                <c:pt idx="44">
                  <c:v>100.58095436136622</c:v>
                </c:pt>
                <c:pt idx="45">
                  <c:v>106.41385122194158</c:v>
                </c:pt>
                <c:pt idx="46">
                  <c:v>105.72626721722168</c:v>
                </c:pt>
                <c:pt idx="47">
                  <c:v>107.54250462921765</c:v>
                </c:pt>
                <c:pt idx="48">
                  <c:v>104.25026938127407</c:v>
                </c:pt>
                <c:pt idx="49">
                  <c:v>100.12238956718009</c:v>
                </c:pt>
                <c:pt idx="50">
                  <c:v>100.93480973175299</c:v>
                </c:pt>
                <c:pt idx="51">
                  <c:v>101.06071948430065</c:v>
                </c:pt>
                <c:pt idx="52">
                  <c:v>103.36620820089313</c:v>
                </c:pt>
                <c:pt idx="53">
                  <c:v>105.1420451732364</c:v>
                </c:pt>
                <c:pt idx="54">
                  <c:v>102.29455188188822</c:v>
                </c:pt>
                <c:pt idx="55">
                  <c:v>100.01956558725122</c:v>
                </c:pt>
                <c:pt idx="56">
                  <c:v>98.767262363460603</c:v>
                </c:pt>
                <c:pt idx="57">
                  <c:v>98.848560464280936</c:v>
                </c:pt>
                <c:pt idx="58">
                  <c:v>99.931482636722819</c:v>
                </c:pt>
                <c:pt idx="59">
                  <c:v>98.777292576418986</c:v>
                </c:pt>
                <c:pt idx="60">
                  <c:v>98.288341934629599</c:v>
                </c:pt>
                <c:pt idx="61">
                  <c:v>98.220939904346025</c:v>
                </c:pt>
                <c:pt idx="62">
                  <c:v>98.249948014140173</c:v>
                </c:pt>
                <c:pt idx="63">
                  <c:v>98.177848352520172</c:v>
                </c:pt>
                <c:pt idx="64">
                  <c:v>99.726108784124918</c:v>
                </c:pt>
                <c:pt idx="65">
                  <c:v>104.57184445830742</c:v>
                </c:pt>
                <c:pt idx="66">
                  <c:v>105.0035917503167</c:v>
                </c:pt>
                <c:pt idx="67">
                  <c:v>106.58943053203774</c:v>
                </c:pt>
                <c:pt idx="68">
                  <c:v>104.92202121023081</c:v>
                </c:pt>
                <c:pt idx="69">
                  <c:v>104.13939772018352</c:v>
                </c:pt>
                <c:pt idx="70">
                  <c:v>107.97463090039533</c:v>
                </c:pt>
                <c:pt idx="71">
                  <c:v>110.09575795383634</c:v>
                </c:pt>
                <c:pt idx="72">
                  <c:v>111.67177073290556</c:v>
                </c:pt>
                <c:pt idx="73">
                  <c:v>115.28561031399435</c:v>
                </c:pt>
                <c:pt idx="74">
                  <c:v>117.24752200734773</c:v>
                </c:pt>
                <c:pt idx="75">
                  <c:v>115.33394726158285</c:v>
                </c:pt>
                <c:pt idx="76">
                  <c:v>115.4922021210231</c:v>
                </c:pt>
              </c:numCache>
            </c:numRef>
          </c:val>
        </c:ser>
        <c:ser>
          <c:idx val="4"/>
          <c:order val="4"/>
          <c:tx>
            <c:strRef>
              <c:f>'951_excel'!$N$7</c:f>
              <c:strCache>
                <c:ptCount val="1"/>
                <c:pt idx="0">
                  <c:v>Nuevo sol  (Perú) </c:v>
                </c:pt>
              </c:strCache>
            </c:strRef>
          </c:tx>
          <c:spPr>
            <a:ln w="38100">
              <a:solidFill>
                <a:srgbClr val="4F81BD"/>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'951_excel'!$N$176:$N$252</c:f>
              <c:numCache>
                <c:formatCode>0.00</c:formatCode>
                <c:ptCount val="77"/>
                <c:pt idx="0">
                  <c:v>100</c:v>
                </c:pt>
                <c:pt idx="1">
                  <c:v>98.501948822233459</c:v>
                </c:pt>
                <c:pt idx="2">
                  <c:v>95.410947297068304</c:v>
                </c:pt>
                <c:pt idx="3">
                  <c:v>92.960515166920871</c:v>
                </c:pt>
                <c:pt idx="4">
                  <c:v>94.773767158108498</c:v>
                </c:pt>
                <c:pt idx="5">
                  <c:v>97.786815793933243</c:v>
                </c:pt>
                <c:pt idx="6">
                  <c:v>96.671750550753629</c:v>
                </c:pt>
                <c:pt idx="7">
                  <c:v>97.725809184883758</c:v>
                </c:pt>
                <c:pt idx="8">
                  <c:v>100.48466361633658</c:v>
                </c:pt>
                <c:pt idx="9">
                  <c:v>103.73496017624133</c:v>
                </c:pt>
                <c:pt idx="10">
                  <c:v>104.79918657854601</c:v>
                </c:pt>
                <c:pt idx="11">
                  <c:v>105.39569564480612</c:v>
                </c:pt>
                <c:pt idx="12">
                  <c:v>106.71072699542448</c:v>
                </c:pt>
                <c:pt idx="13">
                  <c:v>109.48652770716826</c:v>
                </c:pt>
                <c:pt idx="14">
                  <c:v>107.65294017963016</c:v>
                </c:pt>
                <c:pt idx="15">
                  <c:v>104.68395187256348</c:v>
                </c:pt>
                <c:pt idx="16">
                  <c:v>101.57261481104898</c:v>
                </c:pt>
                <c:pt idx="17">
                  <c:v>101.26080325368581</c:v>
                </c:pt>
                <c:pt idx="18">
                  <c:v>101.95221148957835</c:v>
                </c:pt>
                <c:pt idx="19">
                  <c:v>100.00338925605807</c:v>
                </c:pt>
                <c:pt idx="20">
                  <c:v>98.674800881206579</c:v>
                </c:pt>
                <c:pt idx="21">
                  <c:v>97.247924080664561</c:v>
                </c:pt>
                <c:pt idx="22">
                  <c:v>97.763091001525169</c:v>
                </c:pt>
                <c:pt idx="23">
                  <c:v>97.502118285036431</c:v>
                </c:pt>
                <c:pt idx="24">
                  <c:v>96.827656329435698</c:v>
                </c:pt>
                <c:pt idx="25">
                  <c:v>96.698864599220471</c:v>
                </c:pt>
                <c:pt idx="26">
                  <c:v>96.217590238942847</c:v>
                </c:pt>
                <c:pt idx="27">
                  <c:v>96.220979495000847</c:v>
                </c:pt>
                <c:pt idx="28">
                  <c:v>96.400610066090493</c:v>
                </c:pt>
                <c:pt idx="29">
                  <c:v>96.143026605660097</c:v>
                </c:pt>
                <c:pt idx="30">
                  <c:v>95.671920013556615</c:v>
                </c:pt>
                <c:pt idx="31">
                  <c:v>94.963565497373708</c:v>
                </c:pt>
                <c:pt idx="32">
                  <c:v>94.573801050669005</c:v>
                </c:pt>
                <c:pt idx="33">
                  <c:v>94.580579562785758</c:v>
                </c:pt>
                <c:pt idx="34">
                  <c:v>95.025863251587879</c:v>
                </c:pt>
                <c:pt idx="35">
                  <c:v>95.373665480427064</c:v>
                </c:pt>
                <c:pt idx="36">
                  <c:v>94.441620064396389</c:v>
                </c:pt>
                <c:pt idx="37">
                  <c:v>93.889171326893347</c:v>
                </c:pt>
                <c:pt idx="38">
                  <c:v>94.134081916845219</c:v>
                </c:pt>
                <c:pt idx="39">
                  <c:v>95.389256058295217</c:v>
                </c:pt>
                <c:pt idx="40">
                  <c:v>94.143365531265886</c:v>
                </c:pt>
                <c:pt idx="41">
                  <c:v>93.651923402813097</c:v>
                </c:pt>
                <c:pt idx="42">
                  <c:v>92.914195334124045</c:v>
                </c:pt>
                <c:pt idx="43">
                  <c:v>92.808152701390952</c:v>
                </c:pt>
                <c:pt idx="44">
                  <c:v>92.9127427958136</c:v>
                </c:pt>
                <c:pt idx="45">
                  <c:v>92.645849499192693</c:v>
                </c:pt>
                <c:pt idx="46">
                  <c:v>91.662430096593255</c:v>
                </c:pt>
                <c:pt idx="47">
                  <c:v>91.273472615618019</c:v>
                </c:pt>
                <c:pt idx="48">
                  <c:v>91.070850857327358</c:v>
                </c:pt>
                <c:pt idx="49">
                  <c:v>90.724413134174213</c:v>
                </c:pt>
                <c:pt idx="50">
                  <c:v>90.269445856634078</c:v>
                </c:pt>
                <c:pt idx="51">
                  <c:v>89.910693102863931</c:v>
                </c:pt>
                <c:pt idx="52">
                  <c:v>90.363699453684049</c:v>
                </c:pt>
                <c:pt idx="53">
                  <c:v>90.524285633589159</c:v>
                </c:pt>
                <c:pt idx="54">
                  <c:v>89.260803253685808</c:v>
                </c:pt>
                <c:pt idx="55">
                  <c:v>88.628275638951308</c:v>
                </c:pt>
                <c:pt idx="56">
                  <c:v>88.2006040850506</c:v>
                </c:pt>
                <c:pt idx="57">
                  <c:v>87.727503812913071</c:v>
                </c:pt>
                <c:pt idx="58">
                  <c:v>88.057278427385185</c:v>
                </c:pt>
                <c:pt idx="59">
                  <c:v>86.798847652940182</c:v>
                </c:pt>
                <c:pt idx="60">
                  <c:v>86.428494400024718</c:v>
                </c:pt>
                <c:pt idx="61">
                  <c:v>87.354685646500599</c:v>
                </c:pt>
                <c:pt idx="62">
                  <c:v>87.889849178105408</c:v>
                </c:pt>
                <c:pt idx="63">
                  <c:v>87.95489208300593</c:v>
                </c:pt>
                <c:pt idx="64">
                  <c:v>89.546727350489007</c:v>
                </c:pt>
                <c:pt idx="65">
                  <c:v>93.093035078800213</c:v>
                </c:pt>
                <c:pt idx="66">
                  <c:v>94.105159372063099</c:v>
                </c:pt>
                <c:pt idx="67">
                  <c:v>94.910144366168794</c:v>
                </c:pt>
                <c:pt idx="68">
                  <c:v>94.322054642339268</c:v>
                </c:pt>
                <c:pt idx="69">
                  <c:v>93.837562200551389</c:v>
                </c:pt>
                <c:pt idx="70">
                  <c:v>94.727334350110155</c:v>
                </c:pt>
                <c:pt idx="71">
                  <c:v>94.369767835960019</c:v>
                </c:pt>
                <c:pt idx="72">
                  <c:v>95.149974580579553</c:v>
                </c:pt>
                <c:pt idx="73">
                  <c:v>95.339603457041193</c:v>
                </c:pt>
                <c:pt idx="74">
                  <c:v>95.098974346559174</c:v>
                </c:pt>
                <c:pt idx="75">
                  <c:v>94.654820409777571</c:v>
                </c:pt>
                <c:pt idx="76">
                  <c:v>94.489916963226577</c:v>
                </c:pt>
              </c:numCache>
            </c:numRef>
          </c:val>
        </c:ser>
        <c:ser>
          <c:idx val="5"/>
          <c:order val="5"/>
          <c:tx>
            <c:strRef>
              <c:f>'951_excel'!$P$7</c:f>
              <c:strCache>
                <c:ptCount val="1"/>
                <c:pt idx="0">
                  <c:v>Peso (Colombia) </c:v>
                </c:pt>
              </c:strCache>
            </c:strRef>
          </c:tx>
          <c:spPr>
            <a:ln w="38100">
              <a:solidFill>
                <a:srgbClr val="F79646"/>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'951_excel'!$P$176:$P$252</c:f>
              <c:numCache>
                <c:formatCode>0.00</c:formatCode>
                <c:ptCount val="77"/>
                <c:pt idx="0">
                  <c:v>100</c:v>
                </c:pt>
                <c:pt idx="1">
                  <c:v>96.038734568782118</c:v>
                </c:pt>
                <c:pt idx="2">
                  <c:v>93.120609288208428</c:v>
                </c:pt>
                <c:pt idx="3">
                  <c:v>90.678346455280504</c:v>
                </c:pt>
                <c:pt idx="4">
                  <c:v>89.66595419983058</c:v>
                </c:pt>
                <c:pt idx="5">
                  <c:v>87.091374894633958</c:v>
                </c:pt>
                <c:pt idx="6">
                  <c:v>89.915700657243207</c:v>
                </c:pt>
                <c:pt idx="7">
                  <c:v>93.050773630075682</c:v>
                </c:pt>
                <c:pt idx="8">
                  <c:v>104.1204200121059</c:v>
                </c:pt>
                <c:pt idx="9">
                  <c:v>115.46930799858963</c:v>
                </c:pt>
                <c:pt idx="10">
                  <c:v>117.59857574658319</c:v>
                </c:pt>
                <c:pt idx="11">
                  <c:v>113.82608632839055</c:v>
                </c:pt>
                <c:pt idx="12">
                  <c:v>113.80825992422812</c:v>
                </c:pt>
                <c:pt idx="13">
                  <c:v>126.99065091228101</c:v>
                </c:pt>
                <c:pt idx="14">
                  <c:v>124.88305873817851</c:v>
                </c:pt>
                <c:pt idx="15">
                  <c:v>120.13371369057232</c:v>
                </c:pt>
                <c:pt idx="16">
                  <c:v>112.63262650218005</c:v>
                </c:pt>
                <c:pt idx="17">
                  <c:v>105.2950077935582</c:v>
                </c:pt>
                <c:pt idx="18">
                  <c:v>103.57321153657772</c:v>
                </c:pt>
                <c:pt idx="19">
                  <c:v>101.89596866149465</c:v>
                </c:pt>
                <c:pt idx="20">
                  <c:v>100.08177212541362</c:v>
                </c:pt>
                <c:pt idx="21">
                  <c:v>96.127664533441958</c:v>
                </c:pt>
                <c:pt idx="22">
                  <c:v>99.658676642313679</c:v>
                </c:pt>
                <c:pt idx="23">
                  <c:v>101.82938105603291</c:v>
                </c:pt>
                <c:pt idx="24">
                  <c:v>99.821296486238424</c:v>
                </c:pt>
                <c:pt idx="25">
                  <c:v>98.607822998001112</c:v>
                </c:pt>
                <c:pt idx="26">
                  <c:v>96.412346499834285</c:v>
                </c:pt>
                <c:pt idx="27">
                  <c:v>97.947993473788557</c:v>
                </c:pt>
                <c:pt idx="28">
                  <c:v>100.14607649633821</c:v>
                </c:pt>
                <c:pt idx="29">
                  <c:v>97.409609800774163</c:v>
                </c:pt>
                <c:pt idx="30">
                  <c:v>94.653781074278669</c:v>
                </c:pt>
                <c:pt idx="31">
                  <c:v>91.887516147443748</c:v>
                </c:pt>
                <c:pt idx="32">
                  <c:v>91.164756234152151</c:v>
                </c:pt>
                <c:pt idx="33">
                  <c:v>91.379264098354469</c:v>
                </c:pt>
                <c:pt idx="34">
                  <c:v>94.191603120186983</c:v>
                </c:pt>
                <c:pt idx="35">
                  <c:v>97.143304841563449</c:v>
                </c:pt>
                <c:pt idx="36">
                  <c:v>99.343554916362137</c:v>
                </c:pt>
                <c:pt idx="37">
                  <c:v>95.176530652398171</c:v>
                </c:pt>
                <c:pt idx="38">
                  <c:v>95.122853995907946</c:v>
                </c:pt>
                <c:pt idx="39">
                  <c:v>91.397979549593586</c:v>
                </c:pt>
                <c:pt idx="40">
                  <c:v>90.943637919193392</c:v>
                </c:pt>
                <c:pt idx="41">
                  <c:v>89.993742200647617</c:v>
                </c:pt>
                <c:pt idx="42">
                  <c:v>88.960176865717344</c:v>
                </c:pt>
                <c:pt idx="43">
                  <c:v>90.147835165547392</c:v>
                </c:pt>
                <c:pt idx="44">
                  <c:v>92.751544101701029</c:v>
                </c:pt>
                <c:pt idx="45">
                  <c:v>96.468041683429249</c:v>
                </c:pt>
                <c:pt idx="46">
                  <c:v>96.908488650110314</c:v>
                </c:pt>
                <c:pt idx="47">
                  <c:v>97.632114277803069</c:v>
                </c:pt>
                <c:pt idx="48">
                  <c:v>93.455218870968309</c:v>
                </c:pt>
                <c:pt idx="49">
                  <c:v>90.049668457483108</c:v>
                </c:pt>
                <c:pt idx="50">
                  <c:v>89.171699590790809</c:v>
                </c:pt>
                <c:pt idx="51">
                  <c:v>89.60324102111727</c:v>
                </c:pt>
                <c:pt idx="52">
                  <c:v>90.483175124447143</c:v>
                </c:pt>
                <c:pt idx="53">
                  <c:v>90.431698913854689</c:v>
                </c:pt>
                <c:pt idx="54">
                  <c:v>90.074006602285849</c:v>
                </c:pt>
                <c:pt idx="55">
                  <c:v>91.145028206051109</c:v>
                </c:pt>
                <c:pt idx="56">
                  <c:v>91.041867464303266</c:v>
                </c:pt>
                <c:pt idx="57">
                  <c:v>91.174303387415819</c:v>
                </c:pt>
                <c:pt idx="58">
                  <c:v>91.877206232199498</c:v>
                </c:pt>
                <c:pt idx="59">
                  <c:v>90.301925943691913</c:v>
                </c:pt>
                <c:pt idx="60">
                  <c:v>89.390193471844228</c:v>
                </c:pt>
                <c:pt idx="61">
                  <c:v>90.449578478029181</c:v>
                </c:pt>
                <c:pt idx="62">
                  <c:v>91.489056360886849</c:v>
                </c:pt>
                <c:pt idx="63">
                  <c:v>92.347009750545524</c:v>
                </c:pt>
                <c:pt idx="64">
                  <c:v>93.441397486556809</c:v>
                </c:pt>
                <c:pt idx="65">
                  <c:v>96.31155583895054</c:v>
                </c:pt>
                <c:pt idx="66">
                  <c:v>96.023605155053048</c:v>
                </c:pt>
                <c:pt idx="67">
                  <c:v>96.113686336835357</c:v>
                </c:pt>
                <c:pt idx="68">
                  <c:v>97.162490073360019</c:v>
                </c:pt>
                <c:pt idx="69">
                  <c:v>95.214829477900878</c:v>
                </c:pt>
                <c:pt idx="70">
                  <c:v>97.048884000926009</c:v>
                </c:pt>
                <c:pt idx="71">
                  <c:v>97.677606980272543</c:v>
                </c:pt>
                <c:pt idx="72">
                  <c:v>99.027169880231227</c:v>
                </c:pt>
                <c:pt idx="73">
                  <c:v>103.00474170227361</c:v>
                </c:pt>
                <c:pt idx="74">
                  <c:v>101.9973690989854</c:v>
                </c:pt>
                <c:pt idx="75">
                  <c:v>97.870492430594624</c:v>
                </c:pt>
                <c:pt idx="76">
                  <c:v>96.764666763687558</c:v>
                </c:pt>
              </c:numCache>
            </c:numRef>
          </c:val>
        </c:ser>
        <c:ser>
          <c:idx val="6"/>
          <c:order val="6"/>
          <c:tx>
            <c:strRef>
              <c:f>'951_excel'!$R$7</c:f>
              <c:strCache>
                <c:ptCount val="1"/>
                <c:pt idx="0">
                  <c:v>Peso (Uruguay)</c:v>
                </c:pt>
              </c:strCache>
            </c:strRef>
          </c:tx>
          <c:spPr>
            <a:ln w="38100">
              <a:solidFill>
                <a:srgbClr val="4F81BD">
                  <a:lumMod val="75000"/>
                </a:srgbClr>
              </a:solidFill>
            </a:ln>
          </c:spPr>
          <c:marker>
            <c:symbol val="none"/>
          </c:marker>
          <c:cat>
            <c:numRef>
              <c:f>'951_excel'!$B$176:$B$252</c:f>
              <c:numCache>
                <c:formatCode>mmm\-yy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'951_excel'!$R$176:$R$252</c:f>
              <c:numCache>
                <c:formatCode>0.00</c:formatCode>
                <c:ptCount val="77"/>
                <c:pt idx="0">
                  <c:v>100</c:v>
                </c:pt>
                <c:pt idx="1">
                  <c:v>98.391908401284198</c:v>
                </c:pt>
                <c:pt idx="2">
                  <c:v>97.096343438361217</c:v>
                </c:pt>
                <c:pt idx="3">
                  <c:v>93.648132890113658</c:v>
                </c:pt>
                <c:pt idx="4">
                  <c:v>93.466772736312748</c:v>
                </c:pt>
                <c:pt idx="5">
                  <c:v>91.698156092848748</c:v>
                </c:pt>
                <c:pt idx="6">
                  <c:v>90.602418766750574</c:v>
                </c:pt>
                <c:pt idx="7">
                  <c:v>90.641721358827908</c:v>
                </c:pt>
                <c:pt idx="8">
                  <c:v>94.867460294911496</c:v>
                </c:pt>
                <c:pt idx="9">
                  <c:v>103.90658294741029</c:v>
                </c:pt>
                <c:pt idx="10">
                  <c:v>110.83473023268985</c:v>
                </c:pt>
                <c:pt idx="11">
                  <c:v>113.87050032673216</c:v>
                </c:pt>
                <c:pt idx="12">
                  <c:v>110.32853178774704</c:v>
                </c:pt>
                <c:pt idx="13">
                  <c:v>108.93447358202877</c:v>
                </c:pt>
                <c:pt idx="14">
                  <c:v>112.84200357985054</c:v>
                </c:pt>
                <c:pt idx="15">
                  <c:v>113.38655756645886</c:v>
                </c:pt>
                <c:pt idx="16">
                  <c:v>112.11088066217762</c:v>
                </c:pt>
                <c:pt idx="17">
                  <c:v>109.85453305679428</c:v>
                </c:pt>
                <c:pt idx="18">
                  <c:v>109.54200642100179</c:v>
                </c:pt>
                <c:pt idx="19">
                  <c:v>108.46663067875102</c:v>
                </c:pt>
                <c:pt idx="20">
                  <c:v>103.94209733784128</c:v>
                </c:pt>
                <c:pt idx="21">
                  <c:v>97.883342330312189</c:v>
                </c:pt>
                <c:pt idx="22">
                  <c:v>96.575939237245578</c:v>
                </c:pt>
                <c:pt idx="23">
                  <c:v>92.768323057836369</c:v>
                </c:pt>
                <c:pt idx="24">
                  <c:v>92.068926328948493</c:v>
                </c:pt>
                <c:pt idx="25">
                  <c:v>92.678353268744488</c:v>
                </c:pt>
                <c:pt idx="26">
                  <c:v>92.518775274407759</c:v>
                </c:pt>
                <c:pt idx="27">
                  <c:v>91.271509882471008</c:v>
                </c:pt>
                <c:pt idx="28">
                  <c:v>90.45562595296947</c:v>
                </c:pt>
                <c:pt idx="29">
                  <c:v>94.641588771770316</c:v>
                </c:pt>
                <c:pt idx="30">
                  <c:v>99.097460957846792</c:v>
                </c:pt>
                <c:pt idx="31">
                  <c:v>98.116790256745318</c:v>
                </c:pt>
                <c:pt idx="32">
                  <c:v>97.037152787642896</c:v>
                </c:pt>
                <c:pt idx="33">
                  <c:v>94.918127491926427</c:v>
                </c:pt>
                <c:pt idx="34">
                  <c:v>93.915832473095719</c:v>
                </c:pt>
                <c:pt idx="35">
                  <c:v>93.645291738879251</c:v>
                </c:pt>
                <c:pt idx="36">
                  <c:v>93.604568571185041</c:v>
                </c:pt>
                <c:pt idx="37">
                  <c:v>92.124328778020526</c:v>
                </c:pt>
                <c:pt idx="38">
                  <c:v>91.01977976548568</c:v>
                </c:pt>
                <c:pt idx="39">
                  <c:v>89.43707323540832</c:v>
                </c:pt>
                <c:pt idx="40">
                  <c:v>88.581499284116347</c:v>
                </c:pt>
                <c:pt idx="41">
                  <c:v>87.107216479038229</c:v>
                </c:pt>
                <c:pt idx="42">
                  <c:v>86.812954386895186</c:v>
                </c:pt>
                <c:pt idx="43">
                  <c:v>87.957414586814693</c:v>
                </c:pt>
                <c:pt idx="44">
                  <c:v>91.116667140191851</c:v>
                </c:pt>
                <c:pt idx="45">
                  <c:v>94.097807378918191</c:v>
                </c:pt>
                <c:pt idx="46">
                  <c:v>93.510179213506348</c:v>
                </c:pt>
                <c:pt idx="47">
                  <c:v>93.987830853188441</c:v>
                </c:pt>
                <c:pt idx="48">
                  <c:v>92.414470585905818</c:v>
                </c:pt>
                <c:pt idx="49">
                  <c:v>91.913925744934517</c:v>
                </c:pt>
                <c:pt idx="50">
                  <c:v>92.064664602096826</c:v>
                </c:pt>
                <c:pt idx="51">
                  <c:v>92.696252521521558</c:v>
                </c:pt>
                <c:pt idx="52">
                  <c:v>94.813433323817847</c:v>
                </c:pt>
                <c:pt idx="53">
                  <c:v>100.16120150932802</c:v>
                </c:pt>
                <c:pt idx="54">
                  <c:v>102.32169408377609</c:v>
                </c:pt>
                <c:pt idx="55">
                  <c:v>100.40286233072538</c:v>
                </c:pt>
                <c:pt idx="56">
                  <c:v>100.50447147066365</c:v>
                </c:pt>
                <c:pt idx="57">
                  <c:v>95.317481431354949</c:v>
                </c:pt>
                <c:pt idx="58">
                  <c:v>92.864046178178057</c:v>
                </c:pt>
                <c:pt idx="59">
                  <c:v>90.680076900493006</c:v>
                </c:pt>
                <c:pt idx="60">
                  <c:v>90.99040810124157</c:v>
                </c:pt>
                <c:pt idx="61">
                  <c:v>89.971114962449462</c:v>
                </c:pt>
                <c:pt idx="62">
                  <c:v>89.610999043479083</c:v>
                </c:pt>
                <c:pt idx="63">
                  <c:v>89.470219999810979</c:v>
                </c:pt>
                <c:pt idx="64">
                  <c:v>90.298753816950864</c:v>
                </c:pt>
                <c:pt idx="65">
                  <c:v>97.355503783466318</c:v>
                </c:pt>
                <c:pt idx="66">
                  <c:v>99.132652490182849</c:v>
                </c:pt>
                <c:pt idx="67">
                  <c:v>102.63999321731491</c:v>
                </c:pt>
                <c:pt idx="68">
                  <c:v>104.65980370801819</c:v>
                </c:pt>
                <c:pt idx="69">
                  <c:v>101.86495749896062</c:v>
                </c:pt>
                <c:pt idx="70">
                  <c:v>100.56373175744106</c:v>
                </c:pt>
                <c:pt idx="71">
                  <c:v>100.47899442187322</c:v>
                </c:pt>
                <c:pt idx="72">
                  <c:v>102.02787169361025</c:v>
                </c:pt>
                <c:pt idx="73">
                  <c:v>105.50773740186185</c:v>
                </c:pt>
                <c:pt idx="74">
                  <c:v>106.6755554112429</c:v>
                </c:pt>
                <c:pt idx="75">
                  <c:v>107.77424663267227</c:v>
                </c:pt>
                <c:pt idx="76">
                  <c:v>108.75749353638091</c:v>
                </c:pt>
              </c:numCache>
            </c:numRef>
          </c:val>
        </c:ser>
        <c:dLbls/>
        <c:marker val="1"/>
        <c:axId val="81630336"/>
        <c:axId val="81631872"/>
      </c:lineChart>
      <c:dateAx>
        <c:axId val="81630336"/>
        <c:scaling>
          <c:orientation val="minMax"/>
          <c:max val="41791"/>
          <c:min val="39479"/>
        </c:scaling>
        <c:axPos val="b"/>
        <c:numFmt formatCode="mmm\-yy" sourceLinked="1"/>
        <c:tickLblPos val="low"/>
        <c:txPr>
          <a:bodyPr rot="-5400000" vert="horz"/>
          <a:lstStyle/>
          <a:p>
            <a:pPr>
              <a:defRPr/>
            </a:pPr>
            <a:endParaRPr lang="en-US"/>
          </a:p>
        </c:txPr>
        <c:crossAx val="81631872"/>
        <c:crossesAt val="100"/>
        <c:auto val="1"/>
        <c:lblOffset val="100"/>
        <c:baseTimeUnit val="months"/>
        <c:majorUnit val="3"/>
        <c:minorUnit val="4"/>
      </c:dateAx>
      <c:valAx>
        <c:axId val="81631872"/>
        <c:scaling>
          <c:orientation val="minMax"/>
          <c:max val="285"/>
          <c:min val="80"/>
        </c:scaling>
        <c:axPos val="l"/>
        <c:title>
          <c:tx>
            <c:rich>
              <a:bodyPr rot="-5400000" vert="horz"/>
              <a:lstStyle/>
              <a:p>
                <a:pPr>
                  <a:defRPr/>
                </a:pPr>
                <a:r>
                  <a:rPr lang="es-ES" dirty="0" smtClean="0"/>
                  <a:t>Tipo de Cambio USD</a:t>
                </a:r>
                <a:endParaRPr lang="es-ES" dirty="0"/>
              </a:p>
              <a:p>
                <a:pPr>
                  <a:defRPr/>
                </a:pPr>
                <a:r>
                  <a:rPr lang="es-ES" b="0" dirty="0" smtClean="0"/>
                  <a:t>(Índice Enero 2008 = </a:t>
                </a:r>
                <a:r>
                  <a:rPr lang="es-ES" b="0" dirty="0"/>
                  <a:t>100)</a:t>
                </a:r>
                <a:endParaRPr lang="es-PY" b="0" dirty="0"/>
              </a:p>
            </c:rich>
          </c:tx>
          <c:layout/>
        </c:title>
        <c:numFmt formatCode="0" sourceLinked="0"/>
        <c:tickLblPos val="nextTo"/>
        <c:spPr>
          <a:noFill/>
        </c:spPr>
        <c:crossAx val="81630336"/>
        <c:crosses val="autoZero"/>
        <c:crossBetween val="between"/>
      </c:valAx>
      <c:spPr>
        <a:effectLst>
          <a:outerShdw blurRad="50800" dist="50800" dir="5400000" algn="ctr" rotWithShape="0">
            <a:srgbClr val="FFFFFF"/>
          </a:outerShdw>
        </a:effectLst>
      </c:spPr>
    </c:plotArea>
    <c:legend>
      <c:legendPos val="t"/>
      <c:layout>
        <c:manualLayout>
          <c:xMode val="edge"/>
          <c:yMode val="edge"/>
          <c:x val="0.14571095337613482"/>
          <c:y val="0.23277233902115471"/>
          <c:w val="0.50130103224436462"/>
          <c:h val="0.20102750021239471"/>
        </c:manualLayout>
      </c:layout>
      <c:spPr>
        <a:noFill/>
      </c:spPr>
    </c:legend>
    <c:plotVisOnly val="1"/>
    <c:dispBlanksAs val="gap"/>
  </c:chart>
  <c:txPr>
    <a:bodyPr/>
    <a:lstStyle/>
    <a:p>
      <a:pPr>
        <a:defRPr sz="1200">
          <a:latin typeface="Humanst521 BT" panose="020B0602020204020204" pitchFamily="34" charset="0"/>
        </a:defRPr>
      </a:pPr>
      <a:endParaRPr lang="en-US"/>
    </a:p>
  </c:txPr>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4"/>
          <c:order val="0"/>
          <c:tx>
            <c:strRef>
              <c:f>Hoja1!$B$2</c:f>
              <c:strCache>
                <c:ptCount val="1"/>
                <c:pt idx="0">
                  <c:v>Brazil</c:v>
                </c:pt>
              </c:strCache>
            </c:strRef>
          </c:tx>
          <c:cat>
            <c:strRef>
              <c:f>Hoja1!$A$3:$A$16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Hoja1!$B$3:$B$16</c:f>
            </c:numRef>
          </c:val>
        </c:ser>
        <c:ser>
          <c:idx val="5"/>
          <c:order val="1"/>
          <c:tx>
            <c:strRef>
              <c:f>Hoja1!$C$2</c:f>
              <c:strCache>
                <c:ptCount val="1"/>
                <c:pt idx="0">
                  <c:v>Chile</c:v>
                </c:pt>
              </c:strCache>
            </c:strRef>
          </c:tx>
          <c:cat>
            <c:strRef>
              <c:f>Hoja1!$A$3:$A$16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Hoja1!$C$3:$C$16</c:f>
            </c:numRef>
          </c:val>
        </c:ser>
        <c:ser>
          <c:idx val="3"/>
          <c:order val="2"/>
          <c:tx>
            <c:strRef>
              <c:f>Hoja1!$D$2</c:f>
              <c:strCache>
                <c:ptCount val="1"/>
                <c:pt idx="0">
                  <c:v>Colombia</c:v>
                </c:pt>
              </c:strCache>
            </c:strRef>
          </c:tx>
          <c:cat>
            <c:strRef>
              <c:f>Hoja1!$A$3:$A$16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Hoja1!$D$3:$D$16</c:f>
            </c:numRef>
          </c:val>
        </c:ser>
        <c:ser>
          <c:idx val="0"/>
          <c:order val="3"/>
          <c:tx>
            <c:strRef>
              <c:f>Hoja1!$E$2</c:f>
              <c:strCache>
                <c:ptCount val="1"/>
                <c:pt idx="0">
                  <c:v>Reservas Monetarias Internacionales (USD)</c:v>
                </c:pt>
              </c:strCache>
            </c:strRef>
          </c:tx>
          <c:spPr>
            <a:solidFill>
              <a:schemeClr val="accent3">
                <a:lumMod val="75000"/>
              </a:schemeClr>
            </a:solidFill>
            <a:ln w="25400">
              <a:solidFill>
                <a:schemeClr val="accent3">
                  <a:lumMod val="75000"/>
                  <a:alpha val="99000"/>
                </a:schemeClr>
              </a:solidFill>
            </a:ln>
          </c:spPr>
          <c:dLbls>
            <c:dLbl>
              <c:idx val="11"/>
              <c:layout>
                <c:manualLayout>
                  <c:x val="-8.8194444444444995E-3"/>
                  <c:y val="-5.8796296296296938E-3"/>
                </c:manualLayout>
              </c:layout>
              <c:showVal val="1"/>
              <c:extLst>
                <c:ext xmlns:c15="http://schemas.microsoft.com/office/drawing/2012/chart" uri="{CE6537A1-D6FC-4f65-9D91-7224C49458BB}"/>
              </c:extLst>
            </c:dLbl>
            <c:numFmt formatCode="#,##0" sourceLinked="0"/>
            <c:spPr>
              <a:noFill/>
              <a:ln>
                <a:noFill/>
              </a:ln>
              <a:effectLst/>
            </c:spPr>
            <c:txPr>
              <a:bodyPr/>
              <a:lstStyle/>
              <a:p>
                <a:pPr>
                  <a:defRPr sz="800" b="1"/>
                </a:pPr>
                <a:endParaRPr lang="en-US"/>
              </a:p>
            </c:txPr>
            <c:showVal val="1"/>
            <c:extLst>
              <c:ext xmlns:c15="http://schemas.microsoft.com/office/drawing/2012/chart" uri="{CE6537A1-D6FC-4f65-9D91-7224C49458BB}">
                <c15:showLeaderLines val="0"/>
              </c:ext>
            </c:extLst>
          </c:dLbls>
          <c:cat>
            <c:strRef>
              <c:f>Hoja1!$A$3:$A$16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Hoja1!$E$3:$E$16</c:f>
              <c:numCache>
                <c:formatCode>0.0</c:formatCode>
                <c:ptCount val="14"/>
                <c:pt idx="0">
                  <c:v>771.87931299999991</c:v>
                </c:pt>
                <c:pt idx="1">
                  <c:v>723.13683700000001</c:v>
                </c:pt>
                <c:pt idx="2">
                  <c:v>641.31871999999998</c:v>
                </c:pt>
                <c:pt idx="3">
                  <c:v>983.37247200000002</c:v>
                </c:pt>
                <c:pt idx="4">
                  <c:v>1168.0470749999999</c:v>
                </c:pt>
                <c:pt idx="5">
                  <c:v>1292.9581760000001</c:v>
                </c:pt>
                <c:pt idx="6">
                  <c:v>1703.1192643459999</c:v>
                </c:pt>
                <c:pt idx="7">
                  <c:v>2461.7888698809488</c:v>
                </c:pt>
                <c:pt idx="8">
                  <c:v>2864.1061557570993</c:v>
                </c:pt>
                <c:pt idx="9">
                  <c:v>3860.6602632712102</c:v>
                </c:pt>
                <c:pt idx="10">
                  <c:v>4168.2296803111603</c:v>
                </c:pt>
                <c:pt idx="11">
                  <c:v>4983.9365205540744</c:v>
                </c:pt>
                <c:pt idx="12">
                  <c:v>4994.3</c:v>
                </c:pt>
                <c:pt idx="13">
                  <c:v>5871.2253652000009</c:v>
                </c:pt>
              </c:numCache>
            </c:numRef>
          </c:val>
        </c:ser>
        <c:dLbls/>
        <c:gapWidth val="50"/>
        <c:axId val="81718272"/>
        <c:axId val="81801984"/>
      </c:barChart>
      <c:catAx>
        <c:axId val="81718272"/>
        <c:scaling>
          <c:orientation val="minMax"/>
        </c:scaling>
        <c:axPos val="b"/>
        <c:numFmt formatCode="General" sourceLinked="0"/>
        <c:tickLblPos val="nextTo"/>
        <c:txPr>
          <a:bodyPr rot="-5400000" vert="horz"/>
          <a:lstStyle/>
          <a:p>
            <a:pPr>
              <a:defRPr sz="1100"/>
            </a:pPr>
            <a:endParaRPr lang="en-US"/>
          </a:p>
        </c:txPr>
        <c:crossAx val="81801984"/>
        <c:crosses val="autoZero"/>
        <c:auto val="1"/>
        <c:lblAlgn val="ctr"/>
        <c:lblOffset val="100"/>
      </c:catAx>
      <c:valAx>
        <c:axId val="81801984"/>
        <c:scaling>
          <c:orientation val="minMax"/>
          <c:max val="6000"/>
        </c:scaling>
        <c:axPos val="l"/>
        <c:title>
          <c:tx>
            <c:rich>
              <a:bodyPr rot="-5400000" vert="horz"/>
              <a:lstStyle/>
              <a:p>
                <a:pPr>
                  <a:defRPr sz="1100"/>
                </a:pPr>
                <a:r>
                  <a:rPr lang="en-US" sz="1100" noProof="0" dirty="0" smtClean="0"/>
                  <a:t>En </a:t>
                </a:r>
                <a:r>
                  <a:rPr lang="en-US" sz="1100" noProof="0" dirty="0" err="1" smtClean="0"/>
                  <a:t>Millones</a:t>
                </a:r>
                <a:r>
                  <a:rPr lang="en-US" sz="1100" noProof="0" dirty="0" smtClean="0"/>
                  <a:t> de </a:t>
                </a:r>
                <a:r>
                  <a:rPr lang="en-US" sz="1100" noProof="0" dirty="0" err="1" smtClean="0"/>
                  <a:t>Dólares</a:t>
                </a:r>
                <a:r>
                  <a:rPr lang="en-US" sz="1100" noProof="0" dirty="0" smtClean="0"/>
                  <a:t> Americanos</a:t>
                </a:r>
                <a:endParaRPr lang="en-US" sz="1100" noProof="0" dirty="0"/>
              </a:p>
            </c:rich>
          </c:tx>
          <c:layout>
            <c:manualLayout>
              <c:xMode val="edge"/>
              <c:yMode val="edge"/>
              <c:x val="9.5592592592593298E-3"/>
              <c:y val="0.22383495370370368"/>
            </c:manualLayout>
          </c:layout>
        </c:title>
        <c:numFmt formatCode="#,##0" sourceLinked="0"/>
        <c:tickLblPos val="nextTo"/>
        <c:txPr>
          <a:bodyPr/>
          <a:lstStyle/>
          <a:p>
            <a:pPr>
              <a:defRPr sz="1100"/>
            </a:pPr>
            <a:endParaRPr lang="en-US"/>
          </a:p>
        </c:txPr>
        <c:crossAx val="81718272"/>
        <c:crosses val="autoZero"/>
        <c:crossBetween val="between"/>
      </c:valAx>
    </c:plotArea>
    <c:plotVisOnly val="1"/>
    <c:dispBlanksAs val="gap"/>
  </c:chart>
  <c:txPr>
    <a:bodyPr/>
    <a:lstStyle/>
    <a:p>
      <a:pPr>
        <a:defRPr sz="1200">
          <a:latin typeface="Humanst521 BT" panose="020B0602020204020204" pitchFamily="34"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5"/>
  <c:chart>
    <c:plotArea>
      <c:layout>
        <c:manualLayout>
          <c:layoutTarget val="inner"/>
          <c:xMode val="edge"/>
          <c:yMode val="edge"/>
          <c:x val="9.1210740740740731E-2"/>
          <c:y val="5.1719841269841312E-2"/>
          <c:w val="0.88762259259259468"/>
          <c:h val="0.81359444444444462"/>
        </c:manualLayout>
      </c:layout>
      <c:barChart>
        <c:barDir val="col"/>
        <c:grouping val="clustered"/>
        <c:ser>
          <c:idx val="4"/>
          <c:order val="0"/>
          <c:tx>
            <c:strRef>
              <c:f>Hoja1!$S$28</c:f>
              <c:strCache>
                <c:ptCount val="1"/>
                <c:pt idx="0">
                  <c:v>Peru</c:v>
                </c:pt>
              </c:strCache>
            </c:strRef>
          </c:tx>
          <c:spPr>
            <a:solidFill>
              <a:schemeClr val="tx2">
                <a:lumMod val="75000"/>
              </a:schemeClr>
            </a:solidFill>
            <a:ln>
              <a:solidFill>
                <a:schemeClr val="tx2">
                  <a:lumMod val="75000"/>
                </a:schemeClr>
              </a:solidFill>
            </a:ln>
          </c:spPr>
          <c:dLbls>
            <c:dLbl>
              <c:idx val="0"/>
              <c:layout/>
              <c:tx>
                <c:rich>
                  <a:bodyPr/>
                  <a:lstStyle/>
                  <a:p>
                    <a:pPr>
                      <a:defRPr/>
                    </a:pPr>
                    <a:r>
                      <a:rPr lang="en-US"/>
                      <a:t>Peru </a:t>
                    </a:r>
                  </a:p>
                  <a:p>
                    <a:pPr>
                      <a:defRPr/>
                    </a:pPr>
                    <a:r>
                      <a:rPr lang="en-US"/>
                      <a:t>31%</a:t>
                    </a:r>
                  </a:p>
                </c:rich>
              </c:tx>
              <c:spPr/>
              <c:showVal val="1"/>
              <c:showSerName val="1"/>
              <c:extLst>
                <c:ext xmlns:c15="http://schemas.microsoft.com/office/drawing/2012/chart" uri="{CE6537A1-D6FC-4f65-9D91-7224C49458BB}"/>
              </c:extLst>
            </c:dLbl>
            <c:spPr>
              <a:noFill/>
              <a:ln>
                <a:noFill/>
              </a:ln>
              <a:effectLst/>
            </c:spPr>
            <c:showVal val="1"/>
            <c:showSerName val="1"/>
            <c:extLst>
              <c:ext xmlns:c15="http://schemas.microsoft.com/office/drawing/2012/chart" uri="{CE6537A1-D6FC-4f65-9D91-7224C49458BB}">
                <c15:showLeaderLines val="0"/>
              </c:ext>
            </c:extLst>
          </c:dLbls>
          <c:cat>
            <c:numLit>
              <c:formatCode>General</c:formatCode>
              <c:ptCount val="1"/>
              <c:pt idx="0">
                <c:v>2013</c:v>
              </c:pt>
            </c:numLit>
          </c:cat>
          <c:val>
            <c:numRef>
              <c:f>Hoja1!$T$28</c:f>
              <c:numCache>
                <c:formatCode>0%</c:formatCode>
                <c:ptCount val="1"/>
                <c:pt idx="0">
                  <c:v>0.31220444374231282</c:v>
                </c:pt>
              </c:numCache>
            </c:numRef>
          </c:val>
        </c:ser>
        <c:ser>
          <c:idx val="0"/>
          <c:order val="1"/>
          <c:tx>
            <c:strRef>
              <c:f>Hoja1!$S$29</c:f>
              <c:strCache>
                <c:ptCount val="1"/>
                <c:pt idx="0">
                  <c:v>Uruguay</c:v>
                </c:pt>
              </c:strCache>
            </c:strRef>
          </c:tx>
          <c:spPr>
            <a:solidFill>
              <a:schemeClr val="tx2">
                <a:lumMod val="75000"/>
              </a:schemeClr>
            </a:solidFill>
            <a:ln>
              <a:solidFill>
                <a:schemeClr val="tx2">
                  <a:lumMod val="75000"/>
                </a:schemeClr>
              </a:solidFill>
            </a:ln>
          </c:spPr>
          <c:dLbls>
            <c:dLbl>
              <c:idx val="0"/>
              <c:layout/>
              <c:tx>
                <c:rich>
                  <a:bodyPr/>
                  <a:lstStyle/>
                  <a:p>
                    <a:pPr>
                      <a:defRPr/>
                    </a:pPr>
                    <a:r>
                      <a:rPr lang="en-US" dirty="0"/>
                      <a:t>Uruguay</a:t>
                    </a:r>
                  </a:p>
                  <a:p>
                    <a:pPr>
                      <a:defRPr/>
                    </a:pPr>
                    <a:r>
                      <a:rPr lang="en-US" dirty="0" smtClean="0"/>
                      <a:t>29%</a:t>
                    </a:r>
                    <a:endParaRPr lang="en-US" dirty="0"/>
                  </a:p>
                </c:rich>
              </c:tx>
              <c:spPr/>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numLit>
              <c:formatCode>General</c:formatCode>
              <c:ptCount val="1"/>
              <c:pt idx="0">
                <c:v>2013</c:v>
              </c:pt>
            </c:numLit>
          </c:cat>
          <c:val>
            <c:numRef>
              <c:f>Hoja1!$T$29</c:f>
              <c:numCache>
                <c:formatCode>0%</c:formatCode>
                <c:ptCount val="1"/>
                <c:pt idx="0">
                  <c:v>0.28877557432610884</c:v>
                </c:pt>
              </c:numCache>
            </c:numRef>
          </c:val>
        </c:ser>
        <c:ser>
          <c:idx val="1"/>
          <c:order val="2"/>
          <c:tx>
            <c:strRef>
              <c:f>Hoja1!$S$30</c:f>
              <c:strCache>
                <c:ptCount val="1"/>
                <c:pt idx="0">
                  <c:v>Paraguay</c:v>
                </c:pt>
              </c:strCache>
            </c:strRef>
          </c:tx>
          <c:spPr>
            <a:solidFill>
              <a:srgbClr val="C00000"/>
            </a:solidFill>
            <a:ln>
              <a:solidFill>
                <a:srgbClr val="C00000"/>
              </a:solidFill>
            </a:ln>
          </c:spPr>
          <c:dLbls>
            <c:dLbl>
              <c:idx val="0"/>
              <c:layout/>
              <c:tx>
                <c:rich>
                  <a:bodyPr/>
                  <a:lstStyle/>
                  <a:p>
                    <a:r>
                      <a:rPr lang="en-US" b="1" dirty="0"/>
                      <a:t>Paraguay</a:t>
                    </a:r>
                  </a:p>
                  <a:p>
                    <a:r>
                      <a:rPr lang="en-US" b="1" dirty="0" smtClean="0"/>
                      <a:t>20%</a:t>
                    </a:r>
                    <a:endParaRPr lang="en-US" dirty="0"/>
                  </a:p>
                </c:rich>
              </c:tx>
              <c:showVal val="1"/>
              <c:extLst>
                <c:ext xmlns:c15="http://schemas.microsoft.com/office/drawing/2012/chart" uri="{CE6537A1-D6FC-4f65-9D91-7224C49458BB}"/>
              </c:extLst>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numLit>
              <c:formatCode>General</c:formatCode>
              <c:ptCount val="1"/>
              <c:pt idx="0">
                <c:v>2013</c:v>
              </c:pt>
            </c:numLit>
          </c:cat>
          <c:val>
            <c:numRef>
              <c:f>Hoja1!$T$30</c:f>
              <c:numCache>
                <c:formatCode>0%</c:formatCode>
                <c:ptCount val="1"/>
                <c:pt idx="0">
                  <c:v>0.19658273118624944</c:v>
                </c:pt>
              </c:numCache>
            </c:numRef>
          </c:val>
        </c:ser>
        <c:ser>
          <c:idx val="2"/>
          <c:order val="3"/>
          <c:tx>
            <c:strRef>
              <c:f>Hoja1!$S$31</c:f>
              <c:strCache>
                <c:ptCount val="1"/>
                <c:pt idx="0">
                  <c:v>Brazil</c:v>
                </c:pt>
              </c:strCache>
            </c:strRef>
          </c:tx>
          <c:spPr>
            <a:solidFill>
              <a:schemeClr val="tx2">
                <a:lumMod val="75000"/>
              </a:schemeClr>
            </a:solidFill>
            <a:ln>
              <a:solidFill>
                <a:schemeClr val="tx2">
                  <a:lumMod val="75000"/>
                </a:schemeClr>
              </a:solidFill>
            </a:ln>
          </c:spPr>
          <c:dLbls>
            <c:dLbl>
              <c:idx val="0"/>
              <c:layout>
                <c:manualLayout>
                  <c:x val="-2.8912998737845156E-3"/>
                  <c:y val="-1.0689048018233669E-2"/>
                </c:manualLayout>
              </c:layout>
              <c:tx>
                <c:rich>
                  <a:bodyPr/>
                  <a:lstStyle/>
                  <a:p>
                    <a:pPr>
                      <a:defRPr/>
                    </a:pPr>
                    <a:r>
                      <a:rPr lang="en-US"/>
                      <a:t>Brazil</a:t>
                    </a:r>
                  </a:p>
                  <a:p>
                    <a:pPr>
                      <a:defRPr/>
                    </a:pPr>
                    <a:r>
                      <a:rPr lang="en-US"/>
                      <a:t>16%</a:t>
                    </a:r>
                  </a:p>
                </c:rich>
              </c:tx>
              <c:spPr/>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numLit>
              <c:formatCode>General</c:formatCode>
              <c:ptCount val="1"/>
              <c:pt idx="0">
                <c:v>2013</c:v>
              </c:pt>
            </c:numLit>
          </c:cat>
          <c:val>
            <c:numRef>
              <c:f>Hoja1!$T$31</c:f>
              <c:numCache>
                <c:formatCode>0%</c:formatCode>
                <c:ptCount val="1"/>
                <c:pt idx="0">
                  <c:v>0.1588737391188304</c:v>
                </c:pt>
              </c:numCache>
            </c:numRef>
          </c:val>
        </c:ser>
        <c:ser>
          <c:idx val="3"/>
          <c:order val="4"/>
          <c:tx>
            <c:strRef>
              <c:f>Hoja1!$S$32</c:f>
              <c:strCache>
                <c:ptCount val="1"/>
                <c:pt idx="0">
                  <c:v>Chile</c:v>
                </c:pt>
              </c:strCache>
            </c:strRef>
          </c:tx>
          <c:spPr>
            <a:solidFill>
              <a:schemeClr val="tx2">
                <a:lumMod val="75000"/>
              </a:schemeClr>
            </a:solidFill>
            <a:ln>
              <a:solidFill>
                <a:schemeClr val="tx2">
                  <a:lumMod val="75000"/>
                </a:schemeClr>
              </a:solidFill>
            </a:ln>
          </c:spPr>
          <c:dLbls>
            <c:dLbl>
              <c:idx val="0"/>
              <c:layout/>
              <c:tx>
                <c:rich>
                  <a:bodyPr/>
                  <a:lstStyle/>
                  <a:p>
                    <a:r>
                      <a:rPr lang="en-US" b="0" smtClean="0"/>
                      <a:t>Chile </a:t>
                    </a:r>
                  </a:p>
                  <a:p>
                    <a:r>
                      <a:rPr lang="en-US" b="0" smtClean="0"/>
                      <a:t>15</a:t>
                    </a:r>
                    <a:r>
                      <a:rPr lang="en-US" b="0"/>
                      <a:t>%</a:t>
                    </a:r>
                    <a:endParaRPr lang="en-US" b="1"/>
                  </a:p>
                </c:rich>
              </c:tx>
              <c:showVal val="1"/>
              <c:extLst>
                <c:ext xmlns:c15="http://schemas.microsoft.com/office/drawing/2012/chart" uri="{CE6537A1-D6FC-4f65-9D91-7224C49458BB}"/>
              </c:extLst>
            </c:dLbl>
            <c:spPr>
              <a:noFill/>
              <a:ln>
                <a:noFill/>
              </a:ln>
              <a:effectLst/>
            </c:spPr>
            <c:txPr>
              <a:bodyPr/>
              <a:lstStyle/>
              <a:p>
                <a:pPr>
                  <a:defRPr b="0"/>
                </a:pPr>
                <a:endParaRPr lang="en-US"/>
              </a:p>
            </c:txPr>
            <c:showVal val="1"/>
            <c:extLst>
              <c:ext xmlns:c15="http://schemas.microsoft.com/office/drawing/2012/chart" uri="{CE6537A1-D6FC-4f65-9D91-7224C49458BB}">
                <c15:showLeaderLines val="0"/>
              </c:ext>
            </c:extLst>
          </c:dLbls>
          <c:cat>
            <c:numLit>
              <c:formatCode>General</c:formatCode>
              <c:ptCount val="1"/>
              <c:pt idx="0">
                <c:v>2013</c:v>
              </c:pt>
            </c:numLit>
          </c:cat>
          <c:val>
            <c:numRef>
              <c:f>Hoja1!$T$32</c:f>
              <c:numCache>
                <c:formatCode>0%</c:formatCode>
                <c:ptCount val="1"/>
                <c:pt idx="0">
                  <c:v>0.14833166807119774</c:v>
                </c:pt>
              </c:numCache>
            </c:numRef>
          </c:val>
        </c:ser>
        <c:ser>
          <c:idx val="5"/>
          <c:order val="5"/>
          <c:tx>
            <c:strRef>
              <c:f>Hoja1!$S$33</c:f>
              <c:strCache>
                <c:ptCount val="1"/>
                <c:pt idx="0">
                  <c:v>Colombia</c:v>
                </c:pt>
              </c:strCache>
            </c:strRef>
          </c:tx>
          <c:spPr>
            <a:solidFill>
              <a:schemeClr val="tx2">
                <a:lumMod val="75000"/>
              </a:schemeClr>
            </a:solidFill>
            <a:ln>
              <a:solidFill>
                <a:schemeClr val="tx2">
                  <a:lumMod val="75000"/>
                </a:schemeClr>
              </a:solidFill>
            </a:ln>
          </c:spPr>
          <c:dLbls>
            <c:dLbl>
              <c:idx val="0"/>
              <c:layout/>
              <c:tx>
                <c:rich>
                  <a:bodyPr/>
                  <a:lstStyle/>
                  <a:p>
                    <a:r>
                      <a:rPr lang="en-US" b="0" dirty="0" smtClean="0"/>
                      <a:t>Colombia</a:t>
                    </a:r>
                  </a:p>
                  <a:p>
                    <a:r>
                      <a:rPr lang="en-US" b="0" dirty="0" smtClean="0"/>
                      <a:t>11%</a:t>
                    </a:r>
                    <a:endParaRPr lang="en-US" dirty="0"/>
                  </a:p>
                </c:rich>
              </c:tx>
              <c:showVal val="1"/>
              <c:extLst>
                <c:ext xmlns:c15="http://schemas.microsoft.com/office/drawing/2012/chart" uri="{CE6537A1-D6FC-4f65-9D91-7224C49458BB}"/>
              </c:extLst>
            </c:dLbl>
            <c:spPr>
              <a:noFill/>
              <a:ln>
                <a:noFill/>
              </a:ln>
              <a:effectLst/>
            </c:spPr>
            <c:txPr>
              <a:bodyPr/>
              <a:lstStyle/>
              <a:p>
                <a:pPr>
                  <a:defRPr b="0"/>
                </a:pPr>
                <a:endParaRPr lang="en-US"/>
              </a:p>
            </c:txPr>
            <c:showVal val="1"/>
            <c:extLst>
              <c:ext xmlns:c15="http://schemas.microsoft.com/office/drawing/2012/chart" uri="{CE6537A1-D6FC-4f65-9D91-7224C49458BB}">
                <c15:showLeaderLines val="0"/>
              </c:ext>
            </c:extLst>
          </c:dLbls>
          <c:cat>
            <c:numLit>
              <c:formatCode>General</c:formatCode>
              <c:ptCount val="1"/>
              <c:pt idx="0">
                <c:v>2013</c:v>
              </c:pt>
            </c:numLit>
          </c:cat>
          <c:val>
            <c:numRef>
              <c:f>Hoja1!$T$33</c:f>
              <c:numCache>
                <c:formatCode>0%</c:formatCode>
                <c:ptCount val="1"/>
                <c:pt idx="0">
                  <c:v>0.11203093780620289</c:v>
                </c:pt>
              </c:numCache>
            </c:numRef>
          </c:val>
        </c:ser>
        <c:ser>
          <c:idx val="6"/>
          <c:order val="6"/>
          <c:tx>
            <c:strRef>
              <c:f>Hoja1!$S$34</c:f>
              <c:strCache>
                <c:ptCount val="1"/>
                <c:pt idx="0">
                  <c:v>Argentina </c:v>
                </c:pt>
              </c:strCache>
            </c:strRef>
          </c:tx>
          <c:spPr>
            <a:solidFill>
              <a:schemeClr val="tx2">
                <a:lumMod val="75000"/>
              </a:schemeClr>
            </a:solidFill>
            <a:ln>
              <a:solidFill>
                <a:schemeClr val="tx2">
                  <a:lumMod val="75000"/>
                </a:schemeClr>
              </a:solidFill>
            </a:ln>
          </c:spPr>
          <c:dLbls>
            <c:dLbl>
              <c:idx val="0"/>
              <c:layout/>
              <c:tx>
                <c:rich>
                  <a:bodyPr/>
                  <a:lstStyle/>
                  <a:p>
                    <a:pPr>
                      <a:defRPr/>
                    </a:pPr>
                    <a:endParaRPr lang="en-US"/>
                  </a:p>
                  <a:p>
                    <a:pPr>
                      <a:defRPr/>
                    </a:pPr>
                    <a:r>
                      <a:rPr lang="en-US"/>
                      <a:t>Argentina</a:t>
                    </a:r>
                  </a:p>
                  <a:p>
                    <a:pPr>
                      <a:defRPr/>
                    </a:pPr>
                    <a:r>
                      <a:rPr lang="en-US"/>
                      <a:t>6%</a:t>
                    </a:r>
                  </a:p>
                </c:rich>
              </c:tx>
              <c:spPr/>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numLit>
              <c:formatCode>General</c:formatCode>
              <c:ptCount val="1"/>
              <c:pt idx="0">
                <c:v>2013</c:v>
              </c:pt>
            </c:numLit>
          </c:cat>
          <c:val>
            <c:numRef>
              <c:f>Hoja1!$T$34</c:f>
              <c:numCache>
                <c:formatCode>0%</c:formatCode>
                <c:ptCount val="1"/>
                <c:pt idx="0">
                  <c:v>5.7864148506444515E-2</c:v>
                </c:pt>
              </c:numCache>
            </c:numRef>
          </c:val>
        </c:ser>
        <c:ser>
          <c:idx val="7"/>
          <c:order val="7"/>
          <c:tx>
            <c:strRef>
              <c:f>Hoja1!$S$35</c:f>
              <c:strCache>
                <c:ptCount val="1"/>
                <c:pt idx="0">
                  <c:v>Venezuela</c:v>
                </c:pt>
              </c:strCache>
            </c:strRef>
          </c:tx>
          <c:spPr>
            <a:solidFill>
              <a:schemeClr val="tx2">
                <a:lumMod val="75000"/>
              </a:schemeClr>
            </a:solidFill>
            <a:ln>
              <a:solidFill>
                <a:schemeClr val="tx2">
                  <a:lumMod val="75000"/>
                </a:schemeClr>
              </a:solidFill>
            </a:ln>
          </c:spPr>
          <c:dLbls>
            <c:dLbl>
              <c:idx val="0"/>
              <c:layout/>
              <c:tx>
                <c:rich>
                  <a:bodyPr/>
                  <a:lstStyle/>
                  <a:p>
                    <a:pPr>
                      <a:defRPr/>
                    </a:pPr>
                    <a:endParaRPr lang="en-US"/>
                  </a:p>
                  <a:p>
                    <a:pPr>
                      <a:defRPr/>
                    </a:pPr>
                    <a:r>
                      <a:rPr lang="en-US"/>
                      <a:t>Venezuela </a:t>
                    </a:r>
                  </a:p>
                  <a:p>
                    <a:pPr>
                      <a:defRPr/>
                    </a:pPr>
                    <a:r>
                      <a:rPr lang="en-US"/>
                      <a:t>2%</a:t>
                    </a:r>
                  </a:p>
                </c:rich>
              </c:tx>
              <c:spPr/>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numLit>
              <c:formatCode>General</c:formatCode>
              <c:ptCount val="1"/>
              <c:pt idx="0">
                <c:v>2013</c:v>
              </c:pt>
            </c:numLit>
          </c:cat>
          <c:val>
            <c:numRef>
              <c:f>Hoja1!$T$35</c:f>
              <c:numCache>
                <c:formatCode>0%</c:formatCode>
                <c:ptCount val="1"/>
                <c:pt idx="0">
                  <c:v>1.7848981906475783E-2</c:v>
                </c:pt>
              </c:numCache>
            </c:numRef>
          </c:val>
        </c:ser>
        <c:dLbls>
          <c:showVal val="1"/>
        </c:dLbls>
        <c:overlap val="-59"/>
        <c:axId val="81930880"/>
        <c:axId val="81953152"/>
      </c:barChart>
      <c:catAx>
        <c:axId val="81930880"/>
        <c:scaling>
          <c:orientation val="minMax"/>
        </c:scaling>
        <c:axPos val="b"/>
        <c:numFmt formatCode="General" sourceLinked="1"/>
        <c:tickLblPos val="nextTo"/>
        <c:crossAx val="81953152"/>
        <c:crosses val="autoZero"/>
        <c:auto val="1"/>
        <c:lblAlgn val="ctr"/>
        <c:lblOffset val="100"/>
      </c:catAx>
      <c:valAx>
        <c:axId val="81953152"/>
        <c:scaling>
          <c:orientation val="minMax"/>
        </c:scaling>
        <c:axPos val="l"/>
        <c:numFmt formatCode="0%" sourceLinked="0"/>
        <c:tickLblPos val="nextTo"/>
        <c:crossAx val="81930880"/>
        <c:crosses val="autoZero"/>
        <c:crossBetween val="between"/>
      </c:valAx>
    </c:plotArea>
    <c:plotVisOnly val="1"/>
    <c:dispBlanksAs val="gap"/>
  </c:chart>
  <c:txPr>
    <a:bodyPr/>
    <a:lstStyle/>
    <a:p>
      <a:pPr>
        <a:defRPr sz="1050">
          <a:latin typeface="Humanst521 BT" panose="020B0602020204020204" pitchFamily="34" charset="0"/>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20"/>
  <c:chart>
    <c:autoTitleDeleted val="1"/>
    <c:plotArea>
      <c:layout>
        <c:manualLayout>
          <c:layoutTarget val="inner"/>
          <c:xMode val="edge"/>
          <c:yMode val="edge"/>
          <c:x val="8.3015110350457263E-2"/>
          <c:y val="2.9777513305218706E-2"/>
          <c:w val="0.90161446707941495"/>
          <c:h val="0.77950147852674101"/>
        </c:manualLayout>
      </c:layout>
      <c:barChart>
        <c:barDir val="col"/>
        <c:grouping val="clustered"/>
        <c:dLbls/>
        <c:axId val="81965824"/>
        <c:axId val="82166144"/>
      </c:barChart>
      <c:catAx>
        <c:axId val="81965824"/>
        <c:scaling>
          <c:orientation val="minMax"/>
        </c:scaling>
        <c:axPos val="b"/>
        <c:numFmt formatCode="General" sourceLinked="1"/>
        <c:tickLblPos val="low"/>
        <c:txPr>
          <a:bodyPr rot="5400000" vert="horz"/>
          <a:lstStyle/>
          <a:p>
            <a:pPr>
              <a:defRPr/>
            </a:pPr>
            <a:endParaRPr lang="en-US"/>
          </a:p>
        </c:txPr>
        <c:crossAx val="82166144"/>
        <c:crosses val="autoZero"/>
        <c:auto val="1"/>
        <c:lblAlgn val="ctr"/>
        <c:lblOffset val="100"/>
      </c:catAx>
      <c:valAx>
        <c:axId val="82166144"/>
        <c:scaling>
          <c:orientation val="minMax"/>
        </c:scaling>
        <c:axPos val="l"/>
        <c:title>
          <c:tx>
            <c:rich>
              <a:bodyPr rot="-5400000" vert="horz"/>
              <a:lstStyle/>
              <a:p>
                <a:pPr>
                  <a:defRPr/>
                </a:pPr>
                <a:r>
                  <a:rPr lang="es-PY" dirty="0" smtClean="0"/>
                  <a:t>% del PIB</a:t>
                </a:r>
                <a:endParaRPr lang="es-PY" dirty="0"/>
              </a:p>
            </c:rich>
          </c:tx>
          <c:layout/>
        </c:title>
        <c:numFmt formatCode="0%" sourceLinked="0"/>
        <c:tickLblPos val="nextTo"/>
        <c:crossAx val="81965824"/>
        <c:crosses val="autoZero"/>
        <c:crossBetween val="between"/>
      </c:valAx>
    </c:plotArea>
    <c:legend>
      <c:legendPos val="b"/>
      <c:layout>
        <c:manualLayout>
          <c:xMode val="edge"/>
          <c:yMode val="edge"/>
          <c:x val="0.17241380893399399"/>
          <c:y val="0.93879104757005938"/>
          <c:w val="0.6416990169136445"/>
          <c:h val="6.1208952429943099E-2"/>
        </c:manualLayout>
      </c:layout>
      <c:txPr>
        <a:bodyPr/>
        <a:lstStyle/>
        <a:p>
          <a:pPr>
            <a:defRPr sz="1400"/>
          </a:pPr>
          <a:endParaRPr lang="en-US"/>
        </a:p>
      </c:txPr>
    </c:legend>
    <c:plotVisOnly val="1"/>
    <c:dispBlanksAs val="gap"/>
  </c:chart>
  <c:txPr>
    <a:bodyPr/>
    <a:lstStyle/>
    <a:p>
      <a:pPr>
        <a:defRPr sz="12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20"/>
  <c:chart>
    <c:autoTitleDeleted val="1"/>
    <c:plotArea>
      <c:layout>
        <c:manualLayout>
          <c:layoutTarget val="inner"/>
          <c:xMode val="edge"/>
          <c:yMode val="edge"/>
          <c:x val="9.9048682377807507E-2"/>
          <c:y val="1.8258282749728145E-2"/>
          <c:w val="0.88558089505206239"/>
          <c:h val="0.75318840835866763"/>
        </c:manualLayout>
      </c:layout>
      <c:barChart>
        <c:barDir val="col"/>
        <c:grouping val="clustered"/>
        <c:ser>
          <c:idx val="0"/>
          <c:order val="0"/>
          <c:tx>
            <c:strRef>
              <c:f>Hoja1!$B$1</c:f>
              <c:strCache>
                <c:ptCount val="1"/>
                <c:pt idx="0">
                  <c:v>Posición Acreedora Neta</c:v>
                </c:pt>
              </c:strCache>
            </c:strRef>
          </c:tx>
          <c:spPr>
            <a:solidFill>
              <a:schemeClr val="accent3">
                <a:lumMod val="75000"/>
              </a:schemeClr>
            </a:solidFill>
            <a:ln>
              <a:solidFill>
                <a:schemeClr val="accent3">
                  <a:lumMod val="75000"/>
                </a:schemeClr>
              </a:solidFill>
            </a:ln>
          </c:spPr>
          <c:dLbls>
            <c:numFmt formatCode="#,##0" sourceLinked="0"/>
            <c:spPr>
              <a:noFill/>
              <a:ln>
                <a:noFill/>
              </a:ln>
              <a:effectLst/>
            </c:spPr>
            <c:txPr>
              <a:bodyPr/>
              <a:lstStyle/>
              <a:p>
                <a:pPr>
                  <a:defRPr sz="1200"/>
                </a:pPr>
                <a:endParaRPr lang="en-US"/>
              </a:p>
            </c:txPr>
            <c:showVal val="1"/>
            <c:extLst>
              <c:ext xmlns:c15="http://schemas.microsoft.com/office/drawing/2012/chart" uri="{CE6537A1-D6FC-4f65-9D91-7224C49458BB}">
                <c15:showLeaderLines val="0"/>
              </c:ext>
            </c:extLst>
          </c:dLbls>
          <c:cat>
            <c:numRef>
              <c:f>Hoja1!$A$2:$A$15</c:f>
              <c:numCache>
                <c:formatCode>yyyy</c:formatCode>
                <c:ptCount val="14"/>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numCache>
            </c:numRef>
          </c:cat>
          <c:val>
            <c:numRef>
              <c:f>Hoja1!$B$2:$B$15</c:f>
              <c:numCache>
                <c:formatCode>0.0</c:formatCode>
                <c:ptCount val="14"/>
                <c:pt idx="0">
                  <c:v>1462.4426870000011</c:v>
                </c:pt>
                <c:pt idx="1">
                  <c:v>1439.2701630000001</c:v>
                </c:pt>
                <c:pt idx="2">
                  <c:v>1641.7322799999999</c:v>
                </c:pt>
                <c:pt idx="3">
                  <c:v>1494.2005280000001</c:v>
                </c:pt>
                <c:pt idx="4">
                  <c:v>1222.6399249999956</c:v>
                </c:pt>
                <c:pt idx="5">
                  <c:v>978.18082400000003</c:v>
                </c:pt>
                <c:pt idx="6">
                  <c:v>537.32873565400052</c:v>
                </c:pt>
                <c:pt idx="7">
                  <c:v>-256.45886988096032</c:v>
                </c:pt>
                <c:pt idx="8">
                  <c:v>-629.90815575709951</c:v>
                </c:pt>
                <c:pt idx="9">
                  <c:v>-1626.4272632712111</c:v>
                </c:pt>
                <c:pt idx="10">
                  <c:v>-1832.8046803111602</c:v>
                </c:pt>
                <c:pt idx="11">
                  <c:v>-2699.2135205540712</c:v>
                </c:pt>
                <c:pt idx="12">
                  <c:v>-2753.3400000000006</c:v>
                </c:pt>
                <c:pt idx="13">
                  <c:v>-3194.193365199998</c:v>
                </c:pt>
              </c:numCache>
            </c:numRef>
          </c:val>
        </c:ser>
        <c:dLbls/>
        <c:gapWidth val="50"/>
        <c:axId val="82063744"/>
        <c:axId val="82065280"/>
      </c:barChart>
      <c:dateAx>
        <c:axId val="82063744"/>
        <c:scaling>
          <c:orientation val="minMax"/>
        </c:scaling>
        <c:axPos val="b"/>
        <c:numFmt formatCode="yyyy" sourceLinked="1"/>
        <c:tickLblPos val="low"/>
        <c:txPr>
          <a:bodyPr rot="-5400000" vert="horz"/>
          <a:lstStyle/>
          <a:p>
            <a:pPr>
              <a:defRPr sz="1200"/>
            </a:pPr>
            <a:endParaRPr lang="en-US"/>
          </a:p>
        </c:txPr>
        <c:crossAx val="82065280"/>
        <c:crosses val="autoZero"/>
        <c:auto val="1"/>
        <c:lblOffset val="100"/>
        <c:baseTimeUnit val="years"/>
      </c:dateAx>
      <c:valAx>
        <c:axId val="82065280"/>
        <c:scaling>
          <c:orientation val="minMax"/>
        </c:scaling>
        <c:axPos val="l"/>
        <c:title>
          <c:tx>
            <c:rich>
              <a:bodyPr rot="-5400000" vert="horz"/>
              <a:lstStyle/>
              <a:p>
                <a:pPr>
                  <a:defRPr sz="1200"/>
                </a:pPr>
                <a:r>
                  <a:rPr lang="es-PY" sz="1200" noProof="0" dirty="0" smtClean="0"/>
                  <a:t>En</a:t>
                </a:r>
                <a:r>
                  <a:rPr lang="es-PY" sz="1200" baseline="0" noProof="0" dirty="0" smtClean="0"/>
                  <a:t> Millones de Dólares Americanos</a:t>
                </a:r>
                <a:endParaRPr lang="es-PY" sz="1200" noProof="0" dirty="0"/>
              </a:p>
            </c:rich>
          </c:tx>
          <c:layout/>
        </c:title>
        <c:numFmt formatCode="0" sourceLinked="0"/>
        <c:tickLblPos val="nextTo"/>
        <c:txPr>
          <a:bodyPr/>
          <a:lstStyle/>
          <a:p>
            <a:pPr>
              <a:defRPr sz="1200"/>
            </a:pPr>
            <a:endParaRPr lang="en-US"/>
          </a:p>
        </c:txPr>
        <c:crossAx val="82063744"/>
        <c:crosses val="autoZero"/>
        <c:crossBetween val="between"/>
      </c:valAx>
    </c:plotArea>
    <c:plotVisOnly val="1"/>
    <c:dispBlanksAs val="gap"/>
  </c:chart>
  <c:txPr>
    <a:bodyPr/>
    <a:lstStyle/>
    <a:p>
      <a:pPr>
        <a:defRPr sz="1400">
          <a:latin typeface="Humanst521 BT" panose="020B0602020204020204" pitchFamily="34" charset="0"/>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Factores Problemáticos</a:t>
            </a:r>
            <a:r>
              <a:rPr lang="en-US" baseline="0"/>
              <a:t> para hacer negocios</a:t>
            </a:r>
            <a:endParaRPr lang="en-US"/>
          </a:p>
        </c:rich>
      </c:tx>
      <c:layout/>
      <c:spPr>
        <a:noFill/>
        <a:ln>
          <a:noFill/>
        </a:ln>
        <a:effectLst/>
      </c:spPr>
    </c:title>
    <c:plotArea>
      <c:layout>
        <c:manualLayout>
          <c:layoutTarget val="inner"/>
          <c:xMode val="edge"/>
          <c:yMode val="edge"/>
          <c:x val="0.44238490800959357"/>
          <c:y val="0.13438405797101438"/>
          <c:w val="0.49818894862866525"/>
          <c:h val="0.75982511696908017"/>
        </c:manualLayout>
      </c:layout>
      <c:barChart>
        <c:barDir val="bar"/>
        <c:grouping val="clustered"/>
        <c:ser>
          <c:idx val="3"/>
          <c:order val="0"/>
          <c:spPr>
            <a:solidFill>
              <a:schemeClr val="accent4"/>
            </a:solidFill>
            <a:ln>
              <a:noFill/>
            </a:ln>
            <a:effectLst/>
          </c:spPr>
          <c:dPt>
            <c:idx val="3"/>
            <c:spPr>
              <a:solidFill>
                <a:srgbClr val="FF0000"/>
              </a:solidFill>
              <a:ln>
                <a:noFill/>
              </a:ln>
              <a:effectLst/>
            </c:spPr>
          </c:dPt>
          <c:dLbls>
            <c:dLbl>
              <c:idx val="0"/>
              <c:layout>
                <c:manualLayout>
                  <c:x val="-3.284589426321888E-3"/>
                  <c:y val="-2.5856496444732688E-3"/>
                </c:manualLayout>
              </c:layout>
              <c:dLblPos val="outEnd"/>
              <c:showVal val="1"/>
              <c:extLst>
                <c:ext xmlns:c15="http://schemas.microsoft.com/office/drawing/2012/chart" uri="{CE6537A1-D6FC-4f65-9D91-7224C49458BB}"/>
              </c:extLst>
            </c:dLbl>
            <c:dLbl>
              <c:idx val="1"/>
              <c:layout>
                <c:manualLayout>
                  <c:x val="-5.5343082114735834E-3"/>
                  <c:y val="-2.5856496444731738E-3"/>
                </c:manualLayout>
              </c:layout>
              <c:dLblPos val="outEnd"/>
              <c:showVal val="1"/>
              <c:extLst>
                <c:ext xmlns:c15="http://schemas.microsoft.com/office/drawing/2012/chart" uri="{CE6537A1-D6FC-4f65-9D91-7224C49458BB}"/>
              </c:extLst>
            </c:dLbl>
            <c:dLbl>
              <c:idx val="2"/>
              <c:layout>
                <c:manualLayout>
                  <c:x val="-1.0033745781777442E-2"/>
                  <c:y val="9.4806058423008022E-17"/>
                </c:manualLayout>
              </c:layout>
              <c:dLblPos val="outEnd"/>
              <c:showVal val="1"/>
              <c:extLst>
                <c:ext xmlns:c15="http://schemas.microsoft.com/office/drawing/2012/chart" uri="{CE6537A1-D6FC-4f65-9D91-7224C49458BB}"/>
              </c:extLst>
            </c:dLbl>
            <c:dLbl>
              <c:idx val="3"/>
              <c:layout>
                <c:manualLayout>
                  <c:x val="7.0555255396225081E-3"/>
                  <c:y val="-1.577745089556124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manualLayout>
                      <c:w val="7.7942069611993597E-2"/>
                      <c:h val="6.1540058209056246E-2"/>
                    </c:manualLayout>
                  </c15:layout>
                </c:ext>
              </c:extLst>
            </c:dLbl>
            <c:dLbl>
              <c:idx val="4"/>
              <c:layout>
                <c:manualLayout>
                  <c:x val="-5.5568053993252497E-3"/>
                  <c:y val="-9.4806058423008022E-17"/>
                </c:manualLayout>
              </c:layout>
              <c:dLblPos val="outEnd"/>
              <c:showVal val="1"/>
              <c:extLst>
                <c:ext xmlns:c15="http://schemas.microsoft.com/office/drawing/2012/chart" uri="{CE6537A1-D6FC-4f65-9D91-7224C49458BB}"/>
              </c:extLst>
            </c:dLbl>
            <c:dLbl>
              <c:idx val="5"/>
              <c:layout>
                <c:manualLayout>
                  <c:x val="-7.8065241844768943E-3"/>
                  <c:y val="0"/>
                </c:manualLayout>
              </c:layout>
              <c:dLblPos val="outEnd"/>
              <c:showVal val="1"/>
              <c:extLst>
                <c:ext xmlns:c15="http://schemas.microsoft.com/office/drawing/2012/chart" uri="{CE6537A1-D6FC-4f65-9D91-7224C49458BB}"/>
              </c:extLst>
            </c:dLbl>
            <c:dLbl>
              <c:idx val="6"/>
              <c:layout>
                <c:manualLayout>
                  <c:x val="-7.8065241844769524E-3"/>
                  <c:y val="-9.4806058423008022E-17"/>
                </c:manualLayout>
              </c:layout>
              <c:dLblPos val="outEnd"/>
              <c:showVal val="1"/>
              <c:extLst>
                <c:ext xmlns:c15="http://schemas.microsoft.com/office/drawing/2012/chart" uri="{CE6537A1-D6FC-4f65-9D91-7224C49458BB}"/>
              </c:extLst>
            </c:dLbl>
            <c:dLbl>
              <c:idx val="7"/>
              <c:layout>
                <c:manualLayout>
                  <c:x val="-7.8065241844769524E-3"/>
                  <c:y val="-2.5856496444731738E-3"/>
                </c:manualLayout>
              </c:layout>
              <c:dLblPos val="outEnd"/>
              <c:showVal val="1"/>
              <c:extLst>
                <c:ext xmlns:c15="http://schemas.microsoft.com/office/drawing/2012/chart" uri="{CE6537A1-D6FC-4f65-9D91-7224C49458BB}"/>
              </c:extLst>
            </c:dLbl>
            <c:dLbl>
              <c:idx val="8"/>
              <c:layout>
                <c:manualLayout>
                  <c:x val="-1.1573651718732109E-2"/>
                  <c:y val="-2.5856496444732688E-3"/>
                </c:manualLayout>
              </c:layout>
              <c:dLblPos val="outEnd"/>
              <c:showVal val="1"/>
              <c:extLst>
                <c:ext xmlns:c15="http://schemas.microsoft.com/office/drawing/2012/chart" uri="{CE6537A1-D6FC-4f65-9D91-7224C49458BB}"/>
              </c:extLst>
            </c:dLbl>
            <c:dLbl>
              <c:idx val="9"/>
              <c:layout>
                <c:manualLayout>
                  <c:x val="-1.536522501616438E-2"/>
                  <c:y val="-4.7403029211504017E-17"/>
                </c:manualLayout>
              </c:layout>
              <c:dLblPos val="outEnd"/>
              <c:showVal val="1"/>
              <c:extLst>
                <c:ext xmlns:c15="http://schemas.microsoft.com/office/drawing/2012/chart" uri="{CE6537A1-D6FC-4f65-9D91-7224C49458BB}"/>
              </c:extLst>
            </c:dLbl>
            <c:dLbl>
              <c:idx val="10"/>
              <c:layout>
                <c:manualLayout>
                  <c:x val="-9.129961117065169E-3"/>
                  <c:y val="2.5856496444732198E-3"/>
                </c:manualLayout>
              </c:layout>
              <c:dLblPos val="outEnd"/>
              <c:showVal val="1"/>
              <c:extLst>
                <c:ext xmlns:c15="http://schemas.microsoft.com/office/drawing/2012/chart" uri="{CE6537A1-D6FC-4f65-9D91-7224C49458BB}"/>
              </c:extLst>
            </c:dLbl>
            <c:dLbl>
              <c:idx val="11"/>
              <c:layout>
                <c:manualLayout>
                  <c:x val="-6.88024233191337E-3"/>
                  <c:y val="0"/>
                </c:manualLayout>
              </c:layout>
              <c:dLblPos val="outEnd"/>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Hoja1!$A$3:$A$18</c:f>
              <c:strCache>
                <c:ptCount val="16"/>
                <c:pt idx="0">
                  <c:v>MANO DE OBRA NO CALIFICADA</c:v>
                </c:pt>
                <c:pt idx="1">
                  <c:v>CORRUPCION</c:v>
                </c:pt>
                <c:pt idx="2">
                  <c:v>BUROCRACIA INEFICIENTE</c:v>
                </c:pt>
                <c:pt idx="3">
                  <c:v>INFRAESTRUCTURA INADECUADA</c:v>
                </c:pt>
                <c:pt idx="4">
                  <c:v>ACCESO AL FINANCIAMIENTO</c:v>
                </c:pt>
                <c:pt idx="5">
                  <c:v>REG. LABORALES RESTRICTIVAS</c:v>
                </c:pt>
                <c:pt idx="6">
                  <c:v>FALTA DE INNOVACION</c:v>
                </c:pt>
                <c:pt idx="7">
                  <c:v>SALUD PUBLICA DEFICIENTE</c:v>
                </c:pt>
                <c:pt idx="8">
                  <c:v>FALTA DE ETICA LABORAL</c:v>
                </c:pt>
                <c:pt idx="9">
                  <c:v>CRIMEN Y ROBO</c:v>
                </c:pt>
                <c:pt idx="10">
                  <c:v>POLITICAS PUBLICAS INESTABLES</c:v>
                </c:pt>
                <c:pt idx="11">
                  <c:v>REGULACION IMPOSITIVA</c:v>
                </c:pt>
                <c:pt idx="12">
                  <c:v>REG. DE MONEDA EXTRANJERA</c:v>
                </c:pt>
                <c:pt idx="13">
                  <c:v>INESTABILIDAD DEL GOBIERNO</c:v>
                </c:pt>
                <c:pt idx="14">
                  <c:v>TASAS IMPOSITIVAS</c:v>
                </c:pt>
                <c:pt idx="15">
                  <c:v>INFLACION</c:v>
                </c:pt>
              </c:strCache>
            </c:strRef>
          </c:cat>
          <c:val>
            <c:numRef>
              <c:f>Hoja1!$E$3:$E$18</c:f>
              <c:numCache>
                <c:formatCode>General</c:formatCode>
                <c:ptCount val="16"/>
                <c:pt idx="0">
                  <c:v>19.100000000000001</c:v>
                </c:pt>
                <c:pt idx="1">
                  <c:v>16.600000000000001</c:v>
                </c:pt>
                <c:pt idx="2">
                  <c:v>15.9</c:v>
                </c:pt>
                <c:pt idx="3">
                  <c:v>13.6</c:v>
                </c:pt>
                <c:pt idx="4">
                  <c:v>8.8000000000000007</c:v>
                </c:pt>
                <c:pt idx="5">
                  <c:v>8.5</c:v>
                </c:pt>
                <c:pt idx="6">
                  <c:v>5.2</c:v>
                </c:pt>
                <c:pt idx="7">
                  <c:v>3.1</c:v>
                </c:pt>
                <c:pt idx="8">
                  <c:v>2.5</c:v>
                </c:pt>
                <c:pt idx="9">
                  <c:v>1.9000000000000001</c:v>
                </c:pt>
                <c:pt idx="10">
                  <c:v>1.7</c:v>
                </c:pt>
                <c:pt idx="11">
                  <c:v>1.7</c:v>
                </c:pt>
                <c:pt idx="12">
                  <c:v>0.60000000000000064</c:v>
                </c:pt>
                <c:pt idx="13">
                  <c:v>0.60000000000000064</c:v>
                </c:pt>
                <c:pt idx="14">
                  <c:v>0.30000000000000032</c:v>
                </c:pt>
                <c:pt idx="15">
                  <c:v>0.1</c:v>
                </c:pt>
              </c:numCache>
            </c:numRef>
          </c:val>
        </c:ser>
        <c:dLbls/>
        <c:gapWidth val="75"/>
        <c:overlap val="40"/>
        <c:axId val="145267328"/>
        <c:axId val="10964620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Hoja1!$A$3:$A$18</c15:sqref>
                        </c15:formulaRef>
                      </c:ext>
                    </c:extLst>
                    <c:strCache>
                      <c:ptCount val="16"/>
                      <c:pt idx="0">
                        <c:v>MANO DE OBRA NO CALIFICADA</c:v>
                      </c:pt>
                      <c:pt idx="1">
                        <c:v>CORRUPCION</c:v>
                      </c:pt>
                      <c:pt idx="2">
                        <c:v>BUROCRACIA INEFICIENTE</c:v>
                      </c:pt>
                      <c:pt idx="3">
                        <c:v>INFRAESTRUCTURA INADECUADA</c:v>
                      </c:pt>
                      <c:pt idx="4">
                        <c:v>ACCESO AL FINANCIAMIENTO</c:v>
                      </c:pt>
                      <c:pt idx="5">
                        <c:v>REG. LABORALES RESTRICTIVAS</c:v>
                      </c:pt>
                      <c:pt idx="6">
                        <c:v>FALTA DE INNOVACION</c:v>
                      </c:pt>
                      <c:pt idx="7">
                        <c:v>SALUD PUBLICA DEFICIENTE</c:v>
                      </c:pt>
                      <c:pt idx="8">
                        <c:v>FALTA DE ETICA LABORAL</c:v>
                      </c:pt>
                      <c:pt idx="9">
                        <c:v>CRIMEN Y ROBO</c:v>
                      </c:pt>
                      <c:pt idx="10">
                        <c:v>POLITICAS PUBLICAS INESTABLES</c:v>
                      </c:pt>
                      <c:pt idx="11">
                        <c:v>REGULACION IMPOSITIVA</c:v>
                      </c:pt>
                      <c:pt idx="12">
                        <c:v>REG. DE MONEDA EXTRANJERA</c:v>
                      </c:pt>
                      <c:pt idx="13">
                        <c:v>INESTABILIDAD DEL GOBIERNO</c:v>
                      </c:pt>
                      <c:pt idx="14">
                        <c:v>TASAS IMPOSITIVAS</c:v>
                      </c:pt>
                      <c:pt idx="15">
                        <c:v>INFLACION</c:v>
                      </c:pt>
                    </c:strCache>
                  </c:strRef>
                </c:cat>
                <c:val>
                  <c:numRef>
                    <c:extLst>
                      <c:ext uri="{02D57815-91ED-43cb-92C2-25804820EDAC}">
                        <c15:formulaRef>
                          <c15:sqref>Hoja1!$B$3:$B$18</c15:sqref>
                        </c15:formulaRef>
                      </c:ext>
                    </c:extLst>
                    <c:numCache>
                      <c:formatCode>General</c:formatCode>
                      <c:ptCount val="16"/>
                    </c:numCache>
                  </c:numRef>
                </c:val>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Hoja1!$A$3:$A$18</c15:sqref>
                        </c15:formulaRef>
                      </c:ext>
                    </c:extLst>
                    <c:strCache>
                      <c:ptCount val="16"/>
                      <c:pt idx="0">
                        <c:v>MANO DE OBRA NO CALIFICADA</c:v>
                      </c:pt>
                      <c:pt idx="1">
                        <c:v>CORRUPCION</c:v>
                      </c:pt>
                      <c:pt idx="2">
                        <c:v>BUROCRACIA INEFICIENTE</c:v>
                      </c:pt>
                      <c:pt idx="3">
                        <c:v>INFRAESTRUCTURA INADECUADA</c:v>
                      </c:pt>
                      <c:pt idx="4">
                        <c:v>ACCESO AL FINANCIAMIENTO</c:v>
                      </c:pt>
                      <c:pt idx="5">
                        <c:v>REG. LABORALES RESTRICTIVAS</c:v>
                      </c:pt>
                      <c:pt idx="6">
                        <c:v>FALTA DE INNOVACION</c:v>
                      </c:pt>
                      <c:pt idx="7">
                        <c:v>SALUD PUBLICA DEFICIENTE</c:v>
                      </c:pt>
                      <c:pt idx="8">
                        <c:v>FALTA DE ETICA LABORAL</c:v>
                      </c:pt>
                      <c:pt idx="9">
                        <c:v>CRIMEN Y ROBO</c:v>
                      </c:pt>
                      <c:pt idx="10">
                        <c:v>POLITICAS PUBLICAS INESTABLES</c:v>
                      </c:pt>
                      <c:pt idx="11">
                        <c:v>REGULACION IMPOSITIVA</c:v>
                      </c:pt>
                      <c:pt idx="12">
                        <c:v>REG. DE MONEDA EXTRANJERA</c:v>
                      </c:pt>
                      <c:pt idx="13">
                        <c:v>INESTABILIDAD DEL GOBIERNO</c:v>
                      </c:pt>
                      <c:pt idx="14">
                        <c:v>TASAS IMPOSITIVAS</c:v>
                      </c:pt>
                      <c:pt idx="15">
                        <c:v>INFLACION</c:v>
                      </c:pt>
                    </c:strCache>
                  </c:strRef>
                </c:cat>
                <c:val>
                  <c:numRef>
                    <c:extLst xmlns:c15="http://schemas.microsoft.com/office/drawing/2012/chart">
                      <c:ext xmlns:c15="http://schemas.microsoft.com/office/drawing/2012/chart" uri="{02D57815-91ED-43cb-92C2-25804820EDAC}">
                        <c15:formulaRef>
                          <c15:sqref>Hoja1!$C$3:$C$18</c15:sqref>
                        </c15:formulaRef>
                      </c:ext>
                    </c:extLst>
                    <c:numCache>
                      <c:formatCode>General</c:formatCode>
                      <c:ptCount val="16"/>
                    </c:numCache>
                  </c:numRef>
                </c:val>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Hoja1!$A$3:$A$18</c15:sqref>
                        </c15:formulaRef>
                      </c:ext>
                    </c:extLst>
                    <c:strCache>
                      <c:ptCount val="16"/>
                      <c:pt idx="0">
                        <c:v>MANO DE OBRA NO CALIFICADA</c:v>
                      </c:pt>
                      <c:pt idx="1">
                        <c:v>CORRUPCION</c:v>
                      </c:pt>
                      <c:pt idx="2">
                        <c:v>BUROCRACIA INEFICIENTE</c:v>
                      </c:pt>
                      <c:pt idx="3">
                        <c:v>INFRAESTRUCTURA INADECUADA</c:v>
                      </c:pt>
                      <c:pt idx="4">
                        <c:v>ACCESO AL FINANCIAMIENTO</c:v>
                      </c:pt>
                      <c:pt idx="5">
                        <c:v>REG. LABORALES RESTRICTIVAS</c:v>
                      </c:pt>
                      <c:pt idx="6">
                        <c:v>FALTA DE INNOVACION</c:v>
                      </c:pt>
                      <c:pt idx="7">
                        <c:v>SALUD PUBLICA DEFICIENTE</c:v>
                      </c:pt>
                      <c:pt idx="8">
                        <c:v>FALTA DE ETICA LABORAL</c:v>
                      </c:pt>
                      <c:pt idx="9">
                        <c:v>CRIMEN Y ROBO</c:v>
                      </c:pt>
                      <c:pt idx="10">
                        <c:v>POLITICAS PUBLICAS INESTABLES</c:v>
                      </c:pt>
                      <c:pt idx="11">
                        <c:v>REGULACION IMPOSITIVA</c:v>
                      </c:pt>
                      <c:pt idx="12">
                        <c:v>REG. DE MONEDA EXTRANJERA</c:v>
                      </c:pt>
                      <c:pt idx="13">
                        <c:v>INESTABILIDAD DEL GOBIERNO</c:v>
                      </c:pt>
                      <c:pt idx="14">
                        <c:v>TASAS IMPOSITIVAS</c:v>
                      </c:pt>
                      <c:pt idx="15">
                        <c:v>INFLACION</c:v>
                      </c:pt>
                    </c:strCache>
                  </c:strRef>
                </c:cat>
                <c:val>
                  <c:numRef>
                    <c:extLst xmlns:c15="http://schemas.microsoft.com/office/drawing/2012/chart">
                      <c:ext xmlns:c15="http://schemas.microsoft.com/office/drawing/2012/chart" uri="{02D57815-91ED-43cb-92C2-25804820EDAC}">
                        <c15:formulaRef>
                          <c15:sqref>Hoja1!$D$3:$D$18</c15:sqref>
                        </c15:formulaRef>
                      </c:ext>
                    </c:extLst>
                    <c:numCache>
                      <c:formatCode>General</c:formatCode>
                      <c:ptCount val="16"/>
                    </c:numCache>
                  </c:numRef>
                </c:val>
              </c15:ser>
            </c15:filteredBarSeries>
          </c:ext>
        </c:extLst>
      </c:barChart>
      <c:catAx>
        <c:axId val="14526732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46208"/>
        <c:crosses val="autoZero"/>
        <c:auto val="1"/>
        <c:lblAlgn val="ctr"/>
        <c:lblOffset val="100"/>
      </c:catAx>
      <c:valAx>
        <c:axId val="109646208"/>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6732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620172478440193"/>
          <c:y val="7.2583609975582414E-2"/>
          <c:w val="0.81586811452490005"/>
          <c:h val="0.6829850595598651"/>
        </c:manualLayout>
      </c:layout>
      <c:lineChart>
        <c:grouping val="standard"/>
        <c:ser>
          <c:idx val="1"/>
          <c:order val="0"/>
          <c:tx>
            <c:strRef>
              <c:f>'Figure 4'!$A$5</c:f>
              <c:strCache>
                <c:ptCount val="1"/>
                <c:pt idx="0">
                  <c:v>Rural - Extreme Poverty</c:v>
                </c:pt>
              </c:strCache>
            </c:strRef>
          </c:tx>
          <c:spPr>
            <a:ln>
              <a:solidFill>
                <a:schemeClr val="accent3">
                  <a:lumMod val="75000"/>
                </a:schemeClr>
              </a:solidFill>
              <a:prstDash val="solid"/>
            </a:ln>
          </c:spPr>
          <c:marker>
            <c:symbol val="square"/>
            <c:size val="5"/>
            <c:spPr>
              <a:solidFill>
                <a:schemeClr val="accent3">
                  <a:lumMod val="75000"/>
                </a:schemeClr>
              </a:solidFill>
            </c:spPr>
          </c:marker>
          <c:dLbls>
            <c:dLbl>
              <c:idx val="8"/>
              <c:layout/>
              <c:dLblPos val="t"/>
              <c:showVal val="1"/>
              <c:extLst>
                <c:ext xmlns:c15="http://schemas.microsoft.com/office/drawing/2012/chart" uri="{CE6537A1-D6FC-4f65-9D91-7224C49458BB}"/>
              </c:extLst>
            </c:dLbl>
            <c:dLbl>
              <c:idx val="10"/>
              <c:layout/>
              <c:dLblPos val="t"/>
              <c:showVal val="1"/>
              <c:extLst>
                <c:ext xmlns:c15="http://schemas.microsoft.com/office/drawing/2012/chart" uri="{CE6537A1-D6FC-4f65-9D91-7224C49458BB}"/>
              </c:extLst>
            </c:dLbl>
            <c:delete val="1"/>
            <c:spPr>
              <a:noFill/>
              <a:ln>
                <a:noFill/>
              </a:ln>
              <a:effectLst/>
            </c:spPr>
            <c:dLblPos val="t"/>
            <c:extLst>
              <c:ext xmlns:c15="http://schemas.microsoft.com/office/drawing/2012/chart" uri="{CE6537A1-D6FC-4f65-9D91-7224C49458BB}">
                <c15:showLeaderLines val="0"/>
              </c:ext>
            </c:extLst>
          </c:dLbls>
          <c:cat>
            <c:strRef>
              <c:f>'Figure 4'!$D$4:$N$4</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'Figure 4'!$D$5:$N$5</c:f>
              <c:numCache>
                <c:formatCode>0.0</c:formatCode>
                <c:ptCount val="11"/>
                <c:pt idx="0">
                  <c:v>31.210663</c:v>
                </c:pt>
                <c:pt idx="1">
                  <c:v>26.157758000000083</c:v>
                </c:pt>
                <c:pt idx="2">
                  <c:v>24.326966000000031</c:v>
                </c:pt>
                <c:pt idx="3">
                  <c:v>35.912614000000005</c:v>
                </c:pt>
                <c:pt idx="4">
                  <c:v>33.935750000000013</c:v>
                </c:pt>
                <c:pt idx="5">
                  <c:v>30.859190000000005</c:v>
                </c:pt>
                <c:pt idx="6">
                  <c:v>32.354484999999833</c:v>
                </c:pt>
                <c:pt idx="7">
                  <c:v>32.432064000000004</c:v>
                </c:pt>
                <c:pt idx="8">
                  <c:v>29.607153000000068</c:v>
                </c:pt>
                <c:pt idx="9" formatCode="General">
                  <c:v>26</c:v>
                </c:pt>
                <c:pt idx="10" formatCode="0">
                  <c:v>17.615052000000031</c:v>
                </c:pt>
              </c:numCache>
            </c:numRef>
          </c:val>
        </c:ser>
        <c:ser>
          <c:idx val="2"/>
          <c:order val="1"/>
          <c:tx>
            <c:strRef>
              <c:f>'Figure 4'!$A$6</c:f>
              <c:strCache>
                <c:ptCount val="1"/>
                <c:pt idx="0">
                  <c:v>Urban - Extreme Poverty</c:v>
                </c:pt>
              </c:strCache>
            </c:strRef>
          </c:tx>
          <c:spPr>
            <a:ln>
              <a:solidFill>
                <a:schemeClr val="accent5">
                  <a:lumMod val="60000"/>
                  <a:lumOff val="40000"/>
                </a:schemeClr>
              </a:solidFill>
              <a:prstDash val="sysDash"/>
            </a:ln>
          </c:spPr>
          <c:marker>
            <c:symbol val="square"/>
            <c:size val="5"/>
            <c:spPr>
              <a:solidFill>
                <a:schemeClr val="accent1">
                  <a:lumMod val="75000"/>
                </a:schemeClr>
              </a:solidFill>
            </c:spPr>
          </c:marker>
          <c:dLbls>
            <c:dLbl>
              <c:idx val="8"/>
              <c:layout/>
              <c:dLblPos val="t"/>
              <c:showVal val="1"/>
              <c:extLst>
                <c:ext xmlns:c15="http://schemas.microsoft.com/office/drawing/2012/chart" uri="{CE6537A1-D6FC-4f65-9D91-7224C49458BB}"/>
              </c:extLst>
            </c:dLbl>
            <c:dLbl>
              <c:idx val="10"/>
              <c:layout/>
              <c:dLblPos val="t"/>
              <c:showVal val="1"/>
              <c:extLst>
                <c:ext xmlns:c15="http://schemas.microsoft.com/office/drawing/2012/chart" uri="{CE6537A1-D6FC-4f65-9D91-7224C49458BB}"/>
              </c:extLst>
            </c:dLbl>
            <c:delete val="1"/>
            <c:spPr>
              <a:noFill/>
              <a:ln>
                <a:noFill/>
              </a:ln>
              <a:effectLst/>
            </c:spPr>
            <c:dLblPos val="t"/>
            <c:extLst>
              <c:ext xmlns:c15="http://schemas.microsoft.com/office/drawing/2012/chart" uri="{CE6537A1-D6FC-4f65-9D91-7224C49458BB}">
                <c15:showLeaderLines val="0"/>
              </c:ext>
            </c:extLst>
          </c:dLbls>
          <c:cat>
            <c:strRef>
              <c:f>'Figure 4'!$D$4:$N$4</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'Figure 4'!$D$6:$N$6</c:f>
              <c:numCache>
                <c:formatCode>0.0</c:formatCode>
                <c:ptCount val="11"/>
                <c:pt idx="0">
                  <c:v>13.436848000000001</c:v>
                </c:pt>
                <c:pt idx="1">
                  <c:v>12.239691000000001</c:v>
                </c:pt>
                <c:pt idx="2">
                  <c:v>10.726995000000001</c:v>
                </c:pt>
                <c:pt idx="3">
                  <c:v>14.899743000000004</c:v>
                </c:pt>
                <c:pt idx="4">
                  <c:v>15.408783</c:v>
                </c:pt>
                <c:pt idx="5">
                  <c:v>10.573623</c:v>
                </c:pt>
                <c:pt idx="6">
                  <c:v>9.283928699999997</c:v>
                </c:pt>
                <c:pt idx="7">
                  <c:v>10.287342999999998</c:v>
                </c:pt>
                <c:pt idx="8">
                  <c:v>10.036607</c:v>
                </c:pt>
                <c:pt idx="9">
                  <c:v>5.4</c:v>
                </c:pt>
                <c:pt idx="10">
                  <c:v>5.1309381999999975</c:v>
                </c:pt>
              </c:numCache>
            </c:numRef>
          </c:val>
        </c:ser>
        <c:dLbls/>
        <c:marker val="1"/>
        <c:axId val="68506368"/>
        <c:axId val="68507904"/>
      </c:lineChart>
      <c:catAx>
        <c:axId val="68506368"/>
        <c:scaling>
          <c:orientation val="minMax"/>
        </c:scaling>
        <c:axPos val="b"/>
        <c:numFmt formatCode="General" sourceLinked="1"/>
        <c:tickLblPos val="nextTo"/>
        <c:crossAx val="68507904"/>
        <c:crosses val="autoZero"/>
        <c:auto val="1"/>
        <c:lblAlgn val="ctr"/>
        <c:lblOffset val="100"/>
      </c:catAx>
      <c:valAx>
        <c:axId val="68507904"/>
        <c:scaling>
          <c:orientation val="minMax"/>
        </c:scaling>
        <c:axPos val="l"/>
        <c:numFmt formatCode="0.0" sourceLinked="1"/>
        <c:tickLblPos val="nextTo"/>
        <c:crossAx val="68506368"/>
        <c:crosses val="autoZero"/>
        <c:crossBetween val="between"/>
      </c:valAx>
    </c:plotArea>
    <c:legend>
      <c:legendPos val="b"/>
      <c:layout/>
      <c:overlay val="1"/>
    </c:legend>
    <c:plotVisOnly val="1"/>
    <c:dispBlanksAs val="gap"/>
  </c:chart>
  <c:spPr>
    <a:ln>
      <a:noFill/>
    </a:ln>
  </c:spPr>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a:pPr>
            <a:r>
              <a:rPr lang="es-PY" sz="1800" noProof="0" dirty="0" smtClean="0"/>
              <a:t>Coeficiente </a:t>
            </a:r>
            <a:r>
              <a:rPr lang="es-PY" sz="1800" noProof="0" dirty="0" err="1" smtClean="0"/>
              <a:t>Gini</a:t>
            </a:r>
            <a:r>
              <a:rPr lang="es-PY" sz="1800" noProof="0" dirty="0" smtClean="0"/>
              <a:t> </a:t>
            </a:r>
            <a:endParaRPr lang="es-PY" sz="1800" noProof="0" dirty="0"/>
          </a:p>
        </c:rich>
      </c:tx>
      <c:layout>
        <c:manualLayout>
          <c:xMode val="edge"/>
          <c:yMode val="edge"/>
          <c:x val="0.33805247973809516"/>
          <c:y val="0.19349235933714948"/>
        </c:manualLayout>
      </c:layout>
      <c:overlay val="1"/>
    </c:title>
    <c:plotArea>
      <c:layout>
        <c:manualLayout>
          <c:layoutTarget val="inner"/>
          <c:xMode val="edge"/>
          <c:yMode val="edge"/>
          <c:x val="2.9652087829611585E-2"/>
          <c:y val="0.15175871320560708"/>
          <c:w val="0.94069582434078047"/>
          <c:h val="0.66690874372165543"/>
        </c:manualLayout>
      </c:layout>
      <c:lineChart>
        <c:grouping val="standard"/>
        <c:ser>
          <c:idx val="0"/>
          <c:order val="0"/>
          <c:tx>
            <c:strRef>
              <c:f>'Figure 8 '!$R$2</c:f>
              <c:strCache>
                <c:ptCount val="1"/>
                <c:pt idx="0">
                  <c:v>National</c:v>
                </c:pt>
              </c:strCache>
            </c:strRef>
          </c:tx>
          <c:spPr>
            <a:ln>
              <a:solidFill>
                <a:schemeClr val="accent3">
                  <a:lumMod val="50000"/>
                </a:schemeClr>
              </a:solidFill>
            </a:ln>
          </c:spPr>
          <c:marker>
            <c:symbol val="square"/>
            <c:size val="5"/>
            <c:spPr>
              <a:solidFill>
                <a:schemeClr val="accent3">
                  <a:lumMod val="50000"/>
                </a:schemeClr>
              </a:solidFill>
            </c:spPr>
          </c:marker>
          <c:dLbls>
            <c:numFmt formatCode="#,##0.00" sourceLinked="0"/>
            <c:spPr>
              <a:noFill/>
              <a:ln>
                <a:noFill/>
              </a:ln>
              <a:effectLst/>
            </c:spPr>
            <c:txPr>
              <a:bodyPr wrap="square" lIns="38100" tIns="19050" rIns="38100" bIns="19050" anchor="ctr">
                <a:spAutoFit/>
              </a:bodyPr>
              <a:lstStyle/>
              <a:p>
                <a:pPr>
                  <a:defRPr sz="1200">
                    <a:latin typeface="+mj-lt"/>
                  </a:defRPr>
                </a:pPr>
                <a:endParaRPr lang="en-US"/>
              </a:p>
            </c:txPr>
            <c:dLblPos val="t"/>
            <c:showVal val="1"/>
            <c:extLst>
              <c:ext xmlns:c15="http://schemas.microsoft.com/office/drawing/2012/chart" uri="{CE6537A1-D6FC-4f65-9D91-7224C49458BB}">
                <c15:showLeaderLines val="0"/>
              </c:ext>
            </c:extLst>
          </c:dLbls>
          <c:cat>
            <c:numRef>
              <c:f>'Figure 8 '!$Q$7:$Q$17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'Figure 8 '!$R$7:$R$17</c:f>
              <c:numCache>
                <c:formatCode>0.00</c:formatCode>
                <c:ptCount val="11"/>
                <c:pt idx="0" formatCode="0.000">
                  <c:v>0.54597515795714391</c:v>
                </c:pt>
                <c:pt idx="1">
                  <c:v>0.52017780651963663</c:v>
                </c:pt>
                <c:pt idx="2">
                  <c:v>0.50983927779038463</c:v>
                </c:pt>
                <c:pt idx="3">
                  <c:v>0.52180672127248617</c:v>
                </c:pt>
                <c:pt idx="4">
                  <c:v>0.52477631954396187</c:v>
                </c:pt>
                <c:pt idx="5">
                  <c:v>0.50603891757652464</c:v>
                </c:pt>
                <c:pt idx="6">
                  <c:v>0.48719149342133322</c:v>
                </c:pt>
                <c:pt idx="7">
                  <c:v>0.51240327676067521</c:v>
                </c:pt>
                <c:pt idx="8">
                  <c:v>0.51986689283553145</c:v>
                </c:pt>
                <c:pt idx="9">
                  <c:v>0.47548560001140788</c:v>
                </c:pt>
                <c:pt idx="10">
                  <c:v>0.47759918540383095</c:v>
                </c:pt>
              </c:numCache>
            </c:numRef>
          </c:val>
        </c:ser>
        <c:dLbls/>
        <c:marker val="1"/>
        <c:axId val="68540672"/>
        <c:axId val="68542464"/>
      </c:lineChart>
      <c:catAx>
        <c:axId val="68540672"/>
        <c:scaling>
          <c:orientation val="minMax"/>
        </c:scaling>
        <c:axPos val="b"/>
        <c:numFmt formatCode="General" sourceLinked="1"/>
        <c:tickLblPos val="nextTo"/>
        <c:txPr>
          <a:bodyPr/>
          <a:lstStyle/>
          <a:p>
            <a:pPr>
              <a:defRPr sz="1100">
                <a:latin typeface="+mj-lt"/>
              </a:defRPr>
            </a:pPr>
            <a:endParaRPr lang="en-US"/>
          </a:p>
        </c:txPr>
        <c:crossAx val="68542464"/>
        <c:crosses val="autoZero"/>
        <c:auto val="1"/>
        <c:lblAlgn val="ctr"/>
        <c:lblOffset val="100"/>
      </c:catAx>
      <c:valAx>
        <c:axId val="68542464"/>
        <c:scaling>
          <c:orientation val="minMax"/>
          <c:max val="0.65000000000000302"/>
          <c:min val="0.35000000000000031"/>
        </c:scaling>
        <c:delete val="1"/>
        <c:axPos val="l"/>
        <c:majorGridlines>
          <c:spPr>
            <a:ln>
              <a:noFill/>
            </a:ln>
          </c:spPr>
        </c:majorGridlines>
        <c:numFmt formatCode="0.00" sourceLinked="0"/>
        <c:tickLblPos val="none"/>
        <c:crossAx val="68540672"/>
        <c:crosses val="autoZero"/>
        <c:crossBetween val="between"/>
      </c:valAx>
    </c:plotArea>
    <c:plotVisOnly val="1"/>
    <c:dispBlanksAs val="gap"/>
  </c:chart>
  <c:spPr>
    <a:ln>
      <a:noFill/>
    </a:ln>
  </c:spPr>
  <c:txPr>
    <a:bodyPr/>
    <a:lstStyle/>
    <a:p>
      <a:pPr>
        <a:defRPr sz="900">
          <a:latin typeface="Garamond" panose="02020404030301010803"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5190507436570441"/>
          <c:y val="0.10232648002333061"/>
          <c:w val="0.7097131692619123"/>
          <c:h val="0.77148512685914261"/>
        </c:manualLayout>
      </c:layout>
      <c:barChart>
        <c:barDir val="col"/>
        <c:grouping val="clustered"/>
        <c:ser>
          <c:idx val="0"/>
          <c:order val="0"/>
          <c:tx>
            <c:strRef>
              <c:f>'crecimiento de ingreso'!$C$1</c:f>
              <c:strCache>
                <c:ptCount val="1"/>
                <c:pt idx="0">
                  <c:v>Tasa de crecimiento ingreso medio del 40% más bajo</c:v>
                </c:pt>
              </c:strCache>
            </c:strRef>
          </c:tx>
          <c:spPr>
            <a:solidFill>
              <a:schemeClr val="bg1">
                <a:lumMod val="85000"/>
              </a:schemeClr>
            </a:solidFill>
            <a:ln w="25400">
              <a:solidFill>
                <a:srgbClr val="9BBB59">
                  <a:shade val="95000"/>
                  <a:satMod val="105000"/>
                </a:srgbClr>
              </a:solidFill>
            </a:ln>
          </c:spPr>
          <c:cat>
            <c:strRef>
              <c:f>'crecimiento de ingreso'!$B$2:$B$4</c:f>
              <c:strCache>
                <c:ptCount val="3"/>
                <c:pt idx="0">
                  <c:v>2003/2011</c:v>
                </c:pt>
                <c:pt idx="1">
                  <c:v>2011/2013</c:v>
                </c:pt>
                <c:pt idx="2">
                  <c:v>2003/2013</c:v>
                </c:pt>
              </c:strCache>
            </c:strRef>
          </c:cat>
          <c:val>
            <c:numRef>
              <c:f>'crecimiento de ingreso'!$C$2:$C$4</c:f>
              <c:numCache>
                <c:formatCode>General</c:formatCode>
                <c:ptCount val="3"/>
                <c:pt idx="0">
                  <c:v>4.0000000000000022E-2</c:v>
                </c:pt>
                <c:pt idx="1">
                  <c:v>0.14000000000000001</c:v>
                </c:pt>
                <c:pt idx="2">
                  <c:v>6.0000000000000032E-2</c:v>
                </c:pt>
              </c:numCache>
            </c:numRef>
          </c:val>
        </c:ser>
        <c:dLbls/>
        <c:gapWidth val="300"/>
        <c:axId val="70085632"/>
        <c:axId val="70103808"/>
      </c:barChart>
      <c:scatterChart>
        <c:scatterStyle val="lineMarker"/>
        <c:ser>
          <c:idx val="1"/>
          <c:order val="1"/>
          <c:tx>
            <c:strRef>
              <c:f>'crecimiento de ingreso'!$D$1</c:f>
              <c:strCache>
                <c:ptCount val="1"/>
                <c:pt idx="0">
                  <c:v>Tasa de crecimiento ingreso medio anual</c:v>
                </c:pt>
              </c:strCache>
            </c:strRef>
          </c:tx>
          <c:spPr>
            <a:ln w="28575">
              <a:noFill/>
            </a:ln>
          </c:spPr>
          <c:marker>
            <c:symbol val="plus"/>
            <c:size val="12"/>
            <c:spPr>
              <a:ln w="25400">
                <a:solidFill>
                  <a:schemeClr val="tx2"/>
                </a:solidFill>
              </a:ln>
            </c:spPr>
          </c:marker>
          <c:xVal>
            <c:strRef>
              <c:f>'crecimiento de ingreso'!$B$2:$B$4</c:f>
              <c:strCache>
                <c:ptCount val="3"/>
                <c:pt idx="0">
                  <c:v>2003/2011</c:v>
                </c:pt>
                <c:pt idx="1">
                  <c:v>2011/2013</c:v>
                </c:pt>
                <c:pt idx="2">
                  <c:v>2003/2013</c:v>
                </c:pt>
              </c:strCache>
            </c:strRef>
          </c:xVal>
          <c:yVal>
            <c:numRef>
              <c:f>'crecimiento de ingreso'!$D$2:$D$4</c:f>
              <c:numCache>
                <c:formatCode>General</c:formatCode>
                <c:ptCount val="3"/>
                <c:pt idx="0">
                  <c:v>3.0000000000000002E-2</c:v>
                </c:pt>
                <c:pt idx="1">
                  <c:v>6.0000000000000032E-2</c:v>
                </c:pt>
                <c:pt idx="2">
                  <c:v>4.0000000000000022E-2</c:v>
                </c:pt>
              </c:numCache>
            </c:numRef>
          </c:yVal>
        </c:ser>
        <c:ser>
          <c:idx val="2"/>
          <c:order val="2"/>
          <c:tx>
            <c:strRef>
              <c:f>'crecimiento de ingreso'!$E$1</c:f>
              <c:strCache>
                <c:ptCount val="1"/>
                <c:pt idx="0">
                  <c:v>tasa de crecimiento PIBpc anual</c:v>
                </c:pt>
              </c:strCache>
            </c:strRef>
          </c:tx>
          <c:spPr>
            <a:ln w="28575">
              <a:noFill/>
            </a:ln>
          </c:spPr>
          <c:marker>
            <c:symbol val="diamond"/>
            <c:size val="7"/>
          </c:marker>
          <c:xVal>
            <c:strRef>
              <c:f>'crecimiento de ingreso'!$B$2:$B$4</c:f>
              <c:strCache>
                <c:ptCount val="3"/>
                <c:pt idx="0">
                  <c:v>2003/2011</c:v>
                </c:pt>
                <c:pt idx="1">
                  <c:v>2011/2013</c:v>
                </c:pt>
                <c:pt idx="2">
                  <c:v>2003/2013</c:v>
                </c:pt>
              </c:strCache>
            </c:strRef>
          </c:xVal>
          <c:yVal>
            <c:numRef>
              <c:f>'crecimiento de ingreso'!$E$2:$E$4</c:f>
              <c:numCache>
                <c:formatCode>General</c:formatCode>
                <c:ptCount val="3"/>
                <c:pt idx="0">
                  <c:v>3.0000000000000002E-2</c:v>
                </c:pt>
                <c:pt idx="1">
                  <c:v>4.0000000000000022E-2</c:v>
                </c:pt>
                <c:pt idx="2">
                  <c:v>3.0000000000000002E-2</c:v>
                </c:pt>
              </c:numCache>
            </c:numRef>
          </c:yVal>
        </c:ser>
        <c:dLbls/>
        <c:axId val="70107520"/>
        <c:axId val="70105728"/>
      </c:scatterChart>
      <c:catAx>
        <c:axId val="70085632"/>
        <c:scaling>
          <c:orientation val="minMax"/>
        </c:scaling>
        <c:axPos val="b"/>
        <c:numFmt formatCode="General" sourceLinked="0"/>
        <c:majorTickMark val="none"/>
        <c:tickLblPos val="nextTo"/>
        <c:txPr>
          <a:bodyPr/>
          <a:lstStyle/>
          <a:p>
            <a:pPr>
              <a:defRPr sz="1100"/>
            </a:pPr>
            <a:endParaRPr lang="en-US"/>
          </a:p>
        </c:txPr>
        <c:crossAx val="70103808"/>
        <c:crosses val="autoZero"/>
        <c:auto val="1"/>
        <c:lblAlgn val="ctr"/>
        <c:lblOffset val="100"/>
      </c:catAx>
      <c:valAx>
        <c:axId val="70103808"/>
        <c:scaling>
          <c:orientation val="minMax"/>
        </c:scaling>
        <c:axPos val="l"/>
        <c:title>
          <c:tx>
            <c:rich>
              <a:bodyPr/>
              <a:lstStyle/>
              <a:p>
                <a:pPr>
                  <a:defRPr sz="1200" b="0"/>
                </a:pPr>
                <a:r>
                  <a:rPr lang="en-US" sz="1200" b="0"/>
                  <a:t>Tasa anaual de crecimiento (%)</a:t>
                </a:r>
              </a:p>
            </c:rich>
          </c:tx>
          <c:layout/>
        </c:title>
        <c:numFmt formatCode="0%" sourceLinked="0"/>
        <c:tickLblPos val="nextTo"/>
        <c:txPr>
          <a:bodyPr/>
          <a:lstStyle/>
          <a:p>
            <a:pPr>
              <a:defRPr sz="1200"/>
            </a:pPr>
            <a:endParaRPr lang="en-US"/>
          </a:p>
        </c:txPr>
        <c:crossAx val="70085632"/>
        <c:crosses val="autoZero"/>
        <c:crossBetween val="between"/>
      </c:valAx>
      <c:valAx>
        <c:axId val="70105728"/>
        <c:scaling>
          <c:orientation val="minMax"/>
        </c:scaling>
        <c:delete val="1"/>
        <c:axPos val="r"/>
        <c:numFmt formatCode="General" sourceLinked="1"/>
        <c:tickLblPos val="none"/>
        <c:crossAx val="70107520"/>
        <c:crosses val="max"/>
        <c:crossBetween val="midCat"/>
      </c:valAx>
      <c:valAx>
        <c:axId val="70107520"/>
        <c:scaling>
          <c:orientation val="minMax"/>
        </c:scaling>
        <c:delete val="1"/>
        <c:axPos val="t"/>
        <c:tickLblPos val="none"/>
        <c:crossAx val="70105728"/>
        <c:crosses val="max"/>
        <c:crossBetween val="midCat"/>
      </c:valAx>
    </c:plotArea>
    <c:legend>
      <c:legendPos val="r"/>
      <c:layout>
        <c:manualLayout>
          <c:xMode val="edge"/>
          <c:yMode val="edge"/>
          <c:x val="0.54388855402805469"/>
          <c:y val="0"/>
          <c:w val="0.45611144597194581"/>
          <c:h val="0.51052150288798948"/>
        </c:manualLayout>
      </c:layout>
      <c:txPr>
        <a:bodyPr/>
        <a:lstStyle/>
        <a:p>
          <a:pPr>
            <a:defRPr sz="14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PY" sz="1400" b="1" noProof="0" dirty="0" smtClean="0">
                <a:solidFill>
                  <a:schemeClr val="tx1"/>
                </a:solidFill>
              </a:rPr>
              <a:t>Prevalencia de talla baja (desnutrición crónica)</a:t>
            </a:r>
            <a:endParaRPr lang="es-PY" sz="1400" b="1" noProof="0" dirty="0">
              <a:solidFill>
                <a:schemeClr val="tx1"/>
              </a:solidFill>
            </a:endParaRPr>
          </a:p>
        </c:rich>
      </c:tx>
      <c:layout/>
      <c:spPr>
        <a:noFill/>
        <a:ln>
          <a:noFill/>
        </a:ln>
        <a:effectLst/>
      </c:spPr>
    </c:title>
    <c:plotArea>
      <c:layout>
        <c:manualLayout>
          <c:layoutTarget val="inner"/>
          <c:xMode val="edge"/>
          <c:yMode val="edge"/>
          <c:x val="0.13868650929923118"/>
          <c:y val="9.2593878457949266E-2"/>
          <c:w val="0.83920348399525857"/>
          <c:h val="0.84541427215158038"/>
        </c:manualLayout>
      </c:layout>
      <c:barChart>
        <c:barDir val="bar"/>
        <c:grouping val="clustered"/>
        <c:ser>
          <c:idx val="0"/>
          <c:order val="0"/>
          <c:spPr>
            <a:solidFill>
              <a:schemeClr val="accent1"/>
            </a:solidFill>
            <a:ln>
              <a:noFill/>
            </a:ln>
            <a:effectLst/>
          </c:spPr>
          <c:dPt>
            <c:idx val="4"/>
            <c:spPr>
              <a:solidFill>
                <a:srgbClr val="C00000"/>
              </a:solidFill>
              <a:ln>
                <a:noFill/>
              </a:ln>
              <a:effectLst/>
            </c:spPr>
          </c:dPt>
          <c:dPt>
            <c:idx val="7"/>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'[4f5852a6-637d-4ee1-9113-b9274295b668.xlsx]Data'!$A$2:$A$9</c:f>
              <c:strCache>
                <c:ptCount val="8"/>
                <c:pt idx="0">
                  <c:v>Brasil</c:v>
                </c:pt>
                <c:pt idx="1">
                  <c:v>Argentina</c:v>
                </c:pt>
                <c:pt idx="2">
                  <c:v>Uruguay</c:v>
                </c:pt>
                <c:pt idx="3">
                  <c:v>Venezuela</c:v>
                </c:pt>
                <c:pt idx="4">
                  <c:v>Paraguay</c:v>
                </c:pt>
                <c:pt idx="5">
                  <c:v>Perú</c:v>
                </c:pt>
                <c:pt idx="6">
                  <c:v>Bolivia</c:v>
                </c:pt>
                <c:pt idx="7">
                  <c:v>ALyC</c:v>
                </c:pt>
              </c:strCache>
            </c:strRef>
          </c:cat>
          <c:val>
            <c:numRef>
              <c:f>'[4f5852a6-637d-4ee1-9113-b9274295b668.xlsx]Data'!$B$2:$B$9</c:f>
              <c:numCache>
                <c:formatCode>General</c:formatCode>
                <c:ptCount val="8"/>
                <c:pt idx="0">
                  <c:v>7.1</c:v>
                </c:pt>
                <c:pt idx="1">
                  <c:v>9.2000000000000011</c:v>
                </c:pt>
                <c:pt idx="2">
                  <c:v>11.7</c:v>
                </c:pt>
                <c:pt idx="3">
                  <c:v>13.4</c:v>
                </c:pt>
                <c:pt idx="4">
                  <c:v>10.8</c:v>
                </c:pt>
                <c:pt idx="5">
                  <c:v>20</c:v>
                </c:pt>
                <c:pt idx="6">
                  <c:v>27.2</c:v>
                </c:pt>
                <c:pt idx="7">
                  <c:v>12</c:v>
                </c:pt>
              </c:numCache>
            </c:numRef>
          </c:val>
        </c:ser>
        <c:dLbls>
          <c:showVal val="1"/>
        </c:dLbls>
        <c:gapWidth val="75"/>
        <c:axId val="72639616"/>
        <c:axId val="72641152"/>
      </c:barChart>
      <c:catAx>
        <c:axId val="72639616"/>
        <c:scaling>
          <c:orientation val="minMax"/>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2641152"/>
        <c:crosses val="autoZero"/>
        <c:auto val="1"/>
        <c:lblAlgn val="ctr"/>
        <c:lblOffset val="100"/>
      </c:catAx>
      <c:valAx>
        <c:axId val="7264115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6396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s-PY" dirty="0" smtClean="0"/>
              <a:t>Distribución</a:t>
            </a:r>
            <a:r>
              <a:rPr lang="es-PY" baseline="0" dirty="0" smtClean="0"/>
              <a:t> de Familias en Condición de Extrema Pobreza</a:t>
            </a:r>
            <a:endParaRPr lang="es-PY" dirty="0"/>
          </a:p>
        </c:rich>
      </c:tx>
      <c:layout/>
    </c:title>
    <c:plotArea>
      <c:layout/>
      <c:pieChart>
        <c:varyColors val="1"/>
        <c:ser>
          <c:idx val="0"/>
          <c:order val="0"/>
          <c:tx>
            <c:strRef>
              <c:f>Hoja1!$B$1</c:f>
              <c:strCache>
                <c:ptCount val="1"/>
                <c:pt idx="0">
                  <c:v>Pobreza extrema</c:v>
                </c:pt>
              </c:strCache>
            </c:strRef>
          </c:tx>
          <c:dLbls>
            <c:dLbl>
              <c:idx val="0"/>
              <c:layout/>
              <c:tx>
                <c:rich>
                  <a:bodyPr/>
                  <a:lstStyle/>
                  <a:p>
                    <a:r>
                      <a:rPr lang="en-US" smtClean="0"/>
                      <a:t>30%</a:t>
                    </a:r>
                    <a:endParaRPr lang="en-US"/>
                  </a:p>
                </c:rich>
              </c:tx>
              <c:dLblPos val="outEnd"/>
              <c:showVal val="1"/>
              <c:extLst>
                <c:ext xmlns:c15="http://schemas.microsoft.com/office/drawing/2012/chart" uri="{CE6537A1-D6FC-4f65-9D91-7224C49458BB}"/>
              </c:extLst>
            </c:dLbl>
            <c:dLbl>
              <c:idx val="1"/>
              <c:layout/>
              <c:tx>
                <c:rich>
                  <a:bodyPr/>
                  <a:lstStyle/>
                  <a:p>
                    <a:r>
                      <a:rPr lang="en-US" smtClean="0"/>
                      <a:t>70%</a:t>
                    </a:r>
                    <a:endParaRPr lang="en-US"/>
                  </a:p>
                </c:rich>
              </c:tx>
              <c:dLblPos val="outEnd"/>
              <c:showVal val="1"/>
              <c:extLst>
                <c:ext xmlns:c15="http://schemas.microsoft.com/office/drawing/2012/chart" uri="{CE6537A1-D6FC-4f65-9D91-7224C49458BB}"/>
              </c:extLst>
            </c:dLbl>
            <c:spPr>
              <a:noFill/>
              <a:ln>
                <a:noFill/>
              </a:ln>
              <a:effectLst/>
            </c:spPr>
            <c:dLblPos val="outEnd"/>
            <c:showVal val="1"/>
            <c:showLeaderLines val="1"/>
            <c:extLst>
              <c:ext xmlns:c15="http://schemas.microsoft.com/office/drawing/2012/chart" uri="{CE6537A1-D6FC-4f65-9D91-7224C49458BB}"/>
            </c:extLst>
          </c:dLbls>
          <c:cat>
            <c:strRef>
              <c:f>Hoja1!$A$2:$A$3</c:f>
              <c:strCache>
                <c:ptCount val="2"/>
                <c:pt idx="0">
                  <c:v>Area urbana</c:v>
                </c:pt>
                <c:pt idx="1">
                  <c:v>Area rural</c:v>
                </c:pt>
              </c:strCache>
            </c:strRef>
          </c:cat>
          <c:val>
            <c:numRef>
              <c:f>Hoja1!$B$2:$B$3</c:f>
              <c:numCache>
                <c:formatCode>0%</c:formatCode>
                <c:ptCount val="2"/>
                <c:pt idx="0">
                  <c:v>0.32000000000000062</c:v>
                </c:pt>
                <c:pt idx="1">
                  <c:v>0.68</c:v>
                </c:pt>
              </c:numCache>
            </c:numRef>
          </c:val>
        </c:ser>
        <c:dLbls/>
        <c:firstSliceAng val="0"/>
      </c:pieChart>
    </c:plotArea>
    <c:legend>
      <c:legendPos val="r"/>
      <c:layout/>
    </c:legend>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2890498598469883E-2"/>
          <c:y val="8.3407634084278273E-2"/>
          <c:w val="0.91152578931445949"/>
          <c:h val="0.6182570623602287"/>
        </c:manualLayout>
      </c:layout>
      <c:barChart>
        <c:barDir val="col"/>
        <c:grouping val="clustered"/>
        <c:ser>
          <c:idx val="0"/>
          <c:order val="0"/>
          <c:tx>
            <c:strRef>
              <c:f>Hoja1!$B$1</c:f>
              <c:strCache>
                <c:ptCount val="1"/>
                <c:pt idx="0">
                  <c:v>ene-14</c:v>
                </c:pt>
              </c:strCache>
            </c:strRef>
          </c:tx>
          <c:spPr>
            <a:solidFill>
              <a:srgbClr val="C00000"/>
            </a:solidFill>
            <a:ln w="3175">
              <a:solidFill>
                <a:srgbClr val="C00000"/>
              </a:solidFill>
            </a:ln>
          </c:spPr>
          <c:cat>
            <c:strRef>
              <c:f>Hoja1!$A$2:$A$12</c:f>
              <c:strCache>
                <c:ptCount val="11"/>
                <c:pt idx="0">
                  <c:v>Paraguay</c:v>
                </c:pt>
                <c:pt idx="1">
                  <c:v>Colombia</c:v>
                </c:pt>
                <c:pt idx="2">
                  <c:v>Peru</c:v>
                </c:pt>
                <c:pt idx="3">
                  <c:v>Bolivia</c:v>
                </c:pt>
                <c:pt idx="4">
                  <c:v>Uruguay</c:v>
                </c:pt>
                <c:pt idx="5">
                  <c:v>Ecuador</c:v>
                </c:pt>
                <c:pt idx="6">
                  <c:v>Mexico</c:v>
                </c:pt>
                <c:pt idx="7">
                  <c:v>Chile</c:v>
                </c:pt>
                <c:pt idx="8">
                  <c:v>Brazil</c:v>
                </c:pt>
                <c:pt idx="9">
                  <c:v>Argentina</c:v>
                </c:pt>
                <c:pt idx="10">
                  <c:v>Venezuela</c:v>
                </c:pt>
              </c:strCache>
            </c:strRef>
          </c:cat>
          <c:val>
            <c:numRef>
              <c:f>Hoja1!$B$2:$B$12</c:f>
              <c:numCache>
                <c:formatCode>General</c:formatCode>
                <c:ptCount val="11"/>
                <c:pt idx="0">
                  <c:v>144</c:v>
                </c:pt>
                <c:pt idx="1">
                  <c:v>120</c:v>
                </c:pt>
                <c:pt idx="2">
                  <c:v>124</c:v>
                </c:pt>
                <c:pt idx="3">
                  <c:v>112</c:v>
                </c:pt>
                <c:pt idx="4">
                  <c:v>98</c:v>
                </c:pt>
                <c:pt idx="5">
                  <c:v>106</c:v>
                </c:pt>
                <c:pt idx="6">
                  <c:v>104</c:v>
                </c:pt>
                <c:pt idx="7">
                  <c:v>106</c:v>
                </c:pt>
                <c:pt idx="8">
                  <c:v>92</c:v>
                </c:pt>
                <c:pt idx="9">
                  <c:v>73.3</c:v>
                </c:pt>
                <c:pt idx="10">
                  <c:v>22</c:v>
                </c:pt>
              </c:numCache>
            </c:numRef>
          </c:val>
        </c:ser>
        <c:ser>
          <c:idx val="1"/>
          <c:order val="1"/>
          <c:tx>
            <c:strRef>
              <c:f>Hoja1!$C$1</c:f>
              <c:strCache>
                <c:ptCount val="1"/>
                <c:pt idx="0">
                  <c:v>abr-14</c:v>
                </c:pt>
              </c:strCache>
            </c:strRef>
          </c:tx>
          <c:spPr>
            <a:solidFill>
              <a:schemeClr val="tx2">
                <a:lumMod val="75000"/>
              </a:schemeClr>
            </a:solidFill>
            <a:ln w="3175">
              <a:solidFill>
                <a:schemeClr val="tx2">
                  <a:lumMod val="75000"/>
                </a:schemeClr>
              </a:solidFill>
            </a:ln>
          </c:spPr>
          <c:cat>
            <c:strRef>
              <c:f>Hoja1!$A$2:$A$12</c:f>
              <c:strCache>
                <c:ptCount val="11"/>
                <c:pt idx="0">
                  <c:v>Paraguay</c:v>
                </c:pt>
                <c:pt idx="1">
                  <c:v>Colombia</c:v>
                </c:pt>
                <c:pt idx="2">
                  <c:v>Peru</c:v>
                </c:pt>
                <c:pt idx="3">
                  <c:v>Bolivia</c:v>
                </c:pt>
                <c:pt idx="4">
                  <c:v>Uruguay</c:v>
                </c:pt>
                <c:pt idx="5">
                  <c:v>Ecuador</c:v>
                </c:pt>
                <c:pt idx="6">
                  <c:v>Mexico</c:v>
                </c:pt>
                <c:pt idx="7">
                  <c:v>Chile</c:v>
                </c:pt>
                <c:pt idx="8">
                  <c:v>Brazil</c:v>
                </c:pt>
                <c:pt idx="9">
                  <c:v>Argentina</c:v>
                </c:pt>
                <c:pt idx="10">
                  <c:v>Venezuela</c:v>
                </c:pt>
              </c:strCache>
            </c:strRef>
          </c:cat>
          <c:val>
            <c:numRef>
              <c:f>Hoja1!$C$2:$C$12</c:f>
              <c:numCache>
                <c:formatCode>General</c:formatCode>
                <c:ptCount val="11"/>
                <c:pt idx="0">
                  <c:v>135.80000000000001</c:v>
                </c:pt>
                <c:pt idx="1">
                  <c:v>127.5</c:v>
                </c:pt>
                <c:pt idx="2">
                  <c:v>124</c:v>
                </c:pt>
                <c:pt idx="3">
                  <c:v>119.8</c:v>
                </c:pt>
                <c:pt idx="4">
                  <c:v>102.3</c:v>
                </c:pt>
                <c:pt idx="5">
                  <c:v>101.8</c:v>
                </c:pt>
                <c:pt idx="6">
                  <c:v>99</c:v>
                </c:pt>
                <c:pt idx="7">
                  <c:v>97.8</c:v>
                </c:pt>
                <c:pt idx="8">
                  <c:v>82.5</c:v>
                </c:pt>
                <c:pt idx="9">
                  <c:v>75.3</c:v>
                </c:pt>
                <c:pt idx="10">
                  <c:v>20</c:v>
                </c:pt>
              </c:numCache>
            </c:numRef>
          </c:val>
        </c:ser>
        <c:ser>
          <c:idx val="2"/>
          <c:order val="2"/>
          <c:tx>
            <c:strRef>
              <c:f>Hoja1!$D$1</c:f>
              <c:strCache>
                <c:ptCount val="1"/>
                <c:pt idx="0">
                  <c:v>Venezuela</c:v>
                </c:pt>
              </c:strCache>
            </c:strRef>
          </c:tx>
          <c:spPr>
            <a:solidFill>
              <a:srgbClr val="0070C0"/>
            </a:solidFill>
            <a:ln>
              <a:solidFill>
                <a:schemeClr val="tx1"/>
              </a:solidFill>
            </a:ln>
          </c:spPr>
          <c:dLbls>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Hoja1!$A$2:$A$12</c:f>
              <c:strCache>
                <c:ptCount val="11"/>
                <c:pt idx="0">
                  <c:v>Paraguay</c:v>
                </c:pt>
                <c:pt idx="1">
                  <c:v>Colombia</c:v>
                </c:pt>
                <c:pt idx="2">
                  <c:v>Peru</c:v>
                </c:pt>
                <c:pt idx="3">
                  <c:v>Bolivia</c:v>
                </c:pt>
                <c:pt idx="4">
                  <c:v>Uruguay</c:v>
                </c:pt>
                <c:pt idx="5">
                  <c:v>Ecuador</c:v>
                </c:pt>
                <c:pt idx="6">
                  <c:v>Mexico</c:v>
                </c:pt>
                <c:pt idx="7">
                  <c:v>Chile</c:v>
                </c:pt>
                <c:pt idx="8">
                  <c:v>Brazil</c:v>
                </c:pt>
                <c:pt idx="9">
                  <c:v>Argentina</c:v>
                </c:pt>
                <c:pt idx="10">
                  <c:v>Venezuela</c:v>
                </c:pt>
              </c:strCache>
            </c:strRef>
          </c:cat>
          <c:val>
            <c:numRef>
              <c:f>Hoja1!$D$2:$D$12</c:f>
            </c:numRef>
          </c:val>
        </c:ser>
        <c:dLbls/>
        <c:gapWidth val="300"/>
        <c:axId val="132240896"/>
        <c:axId val="132242432"/>
      </c:barChart>
      <c:catAx>
        <c:axId val="132240896"/>
        <c:scaling>
          <c:orientation val="minMax"/>
        </c:scaling>
        <c:axPos val="b"/>
        <c:numFmt formatCode="General" sourceLinked="1"/>
        <c:tickLblPos val="low"/>
        <c:txPr>
          <a:bodyPr/>
          <a:lstStyle/>
          <a:p>
            <a:pPr>
              <a:defRPr sz="1200"/>
            </a:pPr>
            <a:endParaRPr lang="en-US"/>
          </a:p>
        </c:txPr>
        <c:crossAx val="132242432"/>
        <c:crosses val="autoZero"/>
        <c:auto val="1"/>
        <c:lblAlgn val="ctr"/>
        <c:lblOffset val="100"/>
      </c:catAx>
      <c:valAx>
        <c:axId val="132242432"/>
        <c:scaling>
          <c:orientation val="minMax"/>
        </c:scaling>
        <c:axPos val="l"/>
        <c:numFmt formatCode="General" sourceLinked="1"/>
        <c:tickLblPos val="nextTo"/>
        <c:txPr>
          <a:bodyPr/>
          <a:lstStyle/>
          <a:p>
            <a:pPr>
              <a:defRPr sz="1200"/>
            </a:pPr>
            <a:endParaRPr lang="en-US"/>
          </a:p>
        </c:txPr>
        <c:crossAx val="132240896"/>
        <c:crosses val="autoZero"/>
        <c:crossBetween val="between"/>
        <c:majorUnit val="20"/>
      </c:valAx>
    </c:plotArea>
    <c:legend>
      <c:legendPos val="b"/>
      <c:layout>
        <c:manualLayout>
          <c:xMode val="edge"/>
          <c:yMode val="edge"/>
          <c:x val="1.5390059086475477E-2"/>
          <c:y val="0.83260002281039702"/>
          <c:w val="0.98460994091352461"/>
          <c:h val="7.1370102449116513E-2"/>
        </c:manualLayout>
      </c:layout>
      <c:txPr>
        <a:bodyPr/>
        <a:lstStyle/>
        <a:p>
          <a:pPr>
            <a:defRPr sz="1200"/>
          </a:pPr>
          <a:endParaRPr lang="en-US"/>
        </a:p>
      </c:txPr>
    </c:legend>
    <c:plotVisOnly val="1"/>
    <c:dispBlanksAs val="gap"/>
  </c:chart>
  <c:txPr>
    <a:bodyPr/>
    <a:lstStyle/>
    <a:p>
      <a:pPr>
        <a:defRPr sz="1400">
          <a:latin typeface="Humanst521 BT" panose="020B0602020204020204" pitchFamily="34" charset="0"/>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0091652457295409"/>
          <c:y val="3.3791269841269844E-2"/>
          <c:w val="0.80798122770939285"/>
          <c:h val="0.79653928571428556"/>
        </c:manualLayout>
      </c:layout>
      <c:barChart>
        <c:barDir val="col"/>
        <c:grouping val="clustered"/>
        <c:ser>
          <c:idx val="0"/>
          <c:order val="0"/>
          <c:tx>
            <c:strRef>
              <c:f>Hoja1!$B$1</c:f>
              <c:strCache>
                <c:ptCount val="1"/>
                <c:pt idx="0">
                  <c:v>PIB</c:v>
                </c:pt>
              </c:strCache>
            </c:strRef>
          </c:tx>
          <c:spPr>
            <a:solidFill>
              <a:schemeClr val="accent3">
                <a:lumMod val="75000"/>
              </a:schemeClr>
            </a:solidFill>
            <a:ln>
              <a:solidFill>
                <a:schemeClr val="accent3">
                  <a:lumMod val="75000"/>
                </a:schemeClr>
              </a:solidFill>
            </a:ln>
          </c:spPr>
          <c:dLbls>
            <c:dLbl>
              <c:idx val="17"/>
              <c:layout>
                <c:manualLayout>
                  <c:x val="-3.0672920400148802E-2"/>
                  <c:y val="8.2673105766026225E-2"/>
                </c:manualLayout>
              </c:layout>
              <c:showVal val="1"/>
              <c:extLst>
                <c:ext xmlns:c15="http://schemas.microsoft.com/office/drawing/2012/chart" uri="{CE6537A1-D6FC-4f65-9D91-7224C49458BB}"/>
              </c:extLst>
            </c:dLbl>
            <c:numFmt formatCode="#,##0.0" sourceLinked="0"/>
            <c:spPr>
              <a:noFill/>
              <a:ln>
                <a:noFill/>
              </a:ln>
              <a:effectLst/>
            </c:spPr>
            <c:txPr>
              <a:bodyPr/>
              <a:lstStyle/>
              <a:p>
                <a:pPr>
                  <a:defRPr sz="1050"/>
                </a:pPr>
                <a:endParaRPr lang="en-US"/>
              </a:p>
            </c:txPr>
            <c:showVal val="1"/>
            <c:extLst>
              <c:ext xmlns:c15="http://schemas.microsoft.com/office/drawing/2012/chart" uri="{CE6537A1-D6FC-4f65-9D91-7224C49458BB}">
                <c15:showLeaderLines val="0"/>
              </c:ext>
            </c:extLst>
          </c:dLbls>
          <c:cat>
            <c:strRef>
              <c:f>Hoja1!$A$2:$A$24</c:f>
              <c:strCach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strCache>
            </c:strRef>
          </c:cat>
          <c:val>
            <c:numRef>
              <c:f>Hoja1!$B$2:$B$24</c:f>
              <c:numCache>
                <c:formatCode>0.0</c:formatCode>
                <c:ptCount val="23"/>
                <c:pt idx="0">
                  <c:v>1.6964280112351275</c:v>
                </c:pt>
                <c:pt idx="1">
                  <c:v>4.9363594147654934</c:v>
                </c:pt>
                <c:pt idx="2">
                  <c:v>5.3179176601827054</c:v>
                </c:pt>
                <c:pt idx="3">
                  <c:v>6.8228103036197645</c:v>
                </c:pt>
                <c:pt idx="4">
                  <c:v>1.5737851317312623</c:v>
                </c:pt>
                <c:pt idx="5">
                  <c:v>4.24251610273663</c:v>
                </c:pt>
                <c:pt idx="6">
                  <c:v>6.8037755757302421E-2</c:v>
                </c:pt>
                <c:pt idx="7">
                  <c:v>-1.3660797123859538</c:v>
                </c:pt>
                <c:pt idx="8">
                  <c:v>-2.3141405682292477</c:v>
                </c:pt>
                <c:pt idx="9">
                  <c:v>-0.83405471672468168</c:v>
                </c:pt>
                <c:pt idx="10">
                  <c:v>-2.1404395033329259E-2</c:v>
                </c:pt>
                <c:pt idx="11">
                  <c:v>4.320745485549641</c:v>
                </c:pt>
                <c:pt idx="12">
                  <c:v>4.0574183636284982</c:v>
                </c:pt>
                <c:pt idx="13">
                  <c:v>2.1334906646040679</c:v>
                </c:pt>
                <c:pt idx="14">
                  <c:v>4.8071171927070795</c:v>
                </c:pt>
                <c:pt idx="15">
                  <c:v>5.4216228722020503</c:v>
                </c:pt>
                <c:pt idx="16">
                  <c:v>6.3591207932471194</c:v>
                </c:pt>
                <c:pt idx="17">
                  <c:v>-3.9656954640880762</c:v>
                </c:pt>
                <c:pt idx="18">
                  <c:v>13.093001522724309</c:v>
                </c:pt>
                <c:pt idx="19">
                  <c:v>4.3406881646874211</c:v>
                </c:pt>
                <c:pt idx="20">
                  <c:v>-1.2131018904806961</c:v>
                </c:pt>
                <c:pt idx="21">
                  <c:v>13.6</c:v>
                </c:pt>
                <c:pt idx="22" formatCode="General">
                  <c:v>4.8</c:v>
                </c:pt>
              </c:numCache>
            </c:numRef>
          </c:val>
        </c:ser>
        <c:dLbls/>
        <c:axId val="132529536"/>
        <c:axId val="132547712"/>
      </c:barChart>
      <c:lineChart>
        <c:grouping val="standard"/>
        <c:ser>
          <c:idx val="1"/>
          <c:order val="1"/>
          <c:tx>
            <c:strRef>
              <c:f>Hoja1!$C$1</c:f>
              <c:strCache>
                <c:ptCount val="1"/>
                <c:pt idx="0">
                  <c:v>Promedio 1992-2002</c:v>
                </c:pt>
              </c:strCache>
            </c:strRef>
          </c:tx>
          <c:spPr>
            <a:ln>
              <a:solidFill>
                <a:srgbClr val="FF0000"/>
              </a:solidFill>
            </a:ln>
          </c:spPr>
          <c:marker>
            <c:symbol val="none"/>
          </c:marker>
          <c:dLbls>
            <c:dLbl>
              <c:idx val="10"/>
              <c:layout>
                <c:manualLayout>
                  <c:x val="-0.11547407407407403"/>
                  <c:y val="-8.3786111111111117E-2"/>
                </c:manualLayout>
              </c:layout>
              <c:tx>
                <c:rich>
                  <a:bodyPr/>
                  <a:lstStyle/>
                  <a:p>
                    <a:r>
                      <a:rPr lang="en-US" sz="1050" b="1" dirty="0" smtClean="0">
                        <a:solidFill>
                          <a:srgbClr val="FF0000"/>
                        </a:solidFill>
                      </a:rPr>
                      <a:t>1,8</a:t>
                    </a:r>
                    <a:endParaRPr lang="en-US" b="1" dirty="0">
                      <a:solidFill>
                        <a:srgbClr val="FF0000"/>
                      </a:solidFill>
                    </a:endParaRPr>
                  </a:p>
                </c:rich>
              </c:tx>
              <c:showVal val="1"/>
              <c:extLst>
                <c:ext xmlns:c15="http://schemas.microsoft.com/office/drawing/2012/chart" uri="{CE6537A1-D6FC-4f65-9D91-7224C49458BB}"/>
              </c:extLst>
            </c:dLbl>
            <c:delete val="1"/>
            <c:spPr>
              <a:noFill/>
              <a:ln>
                <a:noFill/>
              </a:ln>
              <a:effectLst/>
            </c:spPr>
            <c:txPr>
              <a:bodyPr/>
              <a:lstStyle/>
              <a:p>
                <a:pPr>
                  <a:defRPr sz="1050">
                    <a:solidFill>
                      <a:srgbClr val="FF0000"/>
                    </a:solidFill>
                  </a:defRPr>
                </a:pPr>
                <a:endParaRPr lang="en-US"/>
              </a:p>
            </c:txPr>
            <c:extLst>
              <c:ext xmlns:c15="http://schemas.microsoft.com/office/drawing/2012/chart" uri="{CE6537A1-D6FC-4f65-9D91-7224C49458BB}">
                <c15:showLeaderLines val="0"/>
              </c:ext>
            </c:extLst>
          </c:dLbls>
          <c:cat>
            <c:strRef>
              <c:f>Hoja1!$A$2:$A$24</c:f>
              <c:strCach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strCache>
            </c:strRef>
          </c:cat>
          <c:val>
            <c:numRef>
              <c:f>Hoja1!$C$2:$C$24</c:f>
              <c:numCache>
                <c:formatCode>0.00</c:formatCode>
                <c:ptCount val="23"/>
                <c:pt idx="0">
                  <c:v>1.8292886352413726</c:v>
                </c:pt>
                <c:pt idx="1">
                  <c:v>1.8292886352413726</c:v>
                </c:pt>
                <c:pt idx="2">
                  <c:v>1.8292886352413726</c:v>
                </c:pt>
                <c:pt idx="3">
                  <c:v>1.8292886352413726</c:v>
                </c:pt>
                <c:pt idx="4">
                  <c:v>1.8292886352413726</c:v>
                </c:pt>
                <c:pt idx="5">
                  <c:v>1.8292886352413726</c:v>
                </c:pt>
                <c:pt idx="6">
                  <c:v>1.8292886352413726</c:v>
                </c:pt>
                <c:pt idx="7">
                  <c:v>1.8292886352413726</c:v>
                </c:pt>
                <c:pt idx="8">
                  <c:v>1.8292886352413726</c:v>
                </c:pt>
                <c:pt idx="9">
                  <c:v>1.8292886352413726</c:v>
                </c:pt>
                <c:pt idx="10">
                  <c:v>1.8292886352413726</c:v>
                </c:pt>
              </c:numCache>
            </c:numRef>
          </c:val>
        </c:ser>
        <c:ser>
          <c:idx val="2"/>
          <c:order val="2"/>
          <c:tx>
            <c:strRef>
              <c:f>Hoja1!$D$1</c:f>
              <c:strCache>
                <c:ptCount val="1"/>
                <c:pt idx="0">
                  <c:v>Promedio 2003-2014*</c:v>
                </c:pt>
              </c:strCache>
            </c:strRef>
          </c:tx>
          <c:spPr>
            <a:ln>
              <a:solidFill>
                <a:srgbClr val="FF0000"/>
              </a:solidFill>
            </a:ln>
          </c:spPr>
          <c:marker>
            <c:symbol val="none"/>
          </c:marker>
          <c:dLbls>
            <c:dLbl>
              <c:idx val="21"/>
              <c:layout>
                <c:manualLayout>
                  <c:x val="-7.9238333333333563E-2"/>
                  <c:y val="-0.11701230158730158"/>
                </c:manualLayout>
              </c:layout>
              <c:tx>
                <c:rich>
                  <a:bodyPr/>
                  <a:lstStyle/>
                  <a:p>
                    <a:r>
                      <a:rPr lang="en-US" sz="1050" b="1" dirty="0" smtClean="0">
                        <a:solidFill>
                          <a:srgbClr val="FF0000"/>
                        </a:solidFill>
                      </a:rPr>
                      <a:t>4,8</a:t>
                    </a:r>
                    <a:endParaRPr lang="en-US" b="1" dirty="0">
                      <a:solidFill>
                        <a:srgbClr val="FF0000"/>
                      </a:solidFill>
                    </a:endParaRPr>
                  </a:p>
                </c:rich>
              </c:tx>
              <c:showVal val="1"/>
              <c:extLst>
                <c:ext xmlns:c15="http://schemas.microsoft.com/office/drawing/2012/chart" uri="{CE6537A1-D6FC-4f65-9D91-7224C49458BB}"/>
              </c:extLst>
            </c:dLbl>
            <c:delete val="1"/>
            <c:spPr>
              <a:noFill/>
              <a:ln>
                <a:noFill/>
              </a:ln>
              <a:effectLst/>
            </c:spPr>
            <c:txPr>
              <a:bodyPr/>
              <a:lstStyle/>
              <a:p>
                <a:pPr>
                  <a:defRPr sz="1050">
                    <a:solidFill>
                      <a:srgbClr val="FF0000"/>
                    </a:solidFill>
                  </a:defRPr>
                </a:pPr>
                <a:endParaRPr lang="en-US"/>
              </a:p>
            </c:txPr>
            <c:extLst>
              <c:ext xmlns:c15="http://schemas.microsoft.com/office/drawing/2012/chart" uri="{CE6537A1-D6FC-4f65-9D91-7224C49458BB}">
                <c15:showLeaderLines val="0"/>
              </c:ext>
            </c:extLst>
          </c:dLbls>
          <c:cat>
            <c:strRef>
              <c:f>Hoja1!$A$2:$A$24</c:f>
              <c:strCach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strCache>
            </c:strRef>
          </c:cat>
          <c:val>
            <c:numRef>
              <c:f>Hoja1!$D$2:$D$24</c:f>
              <c:numCache>
                <c:formatCode>General</c:formatCode>
                <c:ptCount val="23"/>
                <c:pt idx="11" formatCode="0.00">
                  <c:v>4.8128673087317795</c:v>
                </c:pt>
                <c:pt idx="12" formatCode="0.00">
                  <c:v>4.8128673087317795</c:v>
                </c:pt>
                <c:pt idx="13" formatCode="0.00">
                  <c:v>4.8128673087317795</c:v>
                </c:pt>
                <c:pt idx="14" formatCode="0.00">
                  <c:v>4.8128673087317795</c:v>
                </c:pt>
                <c:pt idx="15" formatCode="0.00">
                  <c:v>4.8128673087317795</c:v>
                </c:pt>
                <c:pt idx="16" formatCode="0.00">
                  <c:v>4.8128673087317795</c:v>
                </c:pt>
                <c:pt idx="17" formatCode="0.00">
                  <c:v>4.8128673087317795</c:v>
                </c:pt>
                <c:pt idx="18" formatCode="0.00">
                  <c:v>4.8128673087317795</c:v>
                </c:pt>
                <c:pt idx="19" formatCode="0.00">
                  <c:v>4.8128673087317795</c:v>
                </c:pt>
                <c:pt idx="20" formatCode="0.00">
                  <c:v>4.8128673087317795</c:v>
                </c:pt>
                <c:pt idx="21" formatCode="0.00">
                  <c:v>4.8128673087317795</c:v>
                </c:pt>
                <c:pt idx="22" formatCode="0.00">
                  <c:v>4.8128673087317795</c:v>
                </c:pt>
              </c:numCache>
            </c:numRef>
          </c:val>
        </c:ser>
        <c:dLbls/>
        <c:marker val="1"/>
        <c:axId val="132529536"/>
        <c:axId val="132547712"/>
      </c:lineChart>
      <c:catAx>
        <c:axId val="132529536"/>
        <c:scaling>
          <c:orientation val="minMax"/>
        </c:scaling>
        <c:axPos val="b"/>
        <c:numFmt formatCode="General" sourceLinked="1"/>
        <c:tickLblPos val="low"/>
        <c:txPr>
          <a:bodyPr rot="-5400000" vert="horz"/>
          <a:lstStyle/>
          <a:p>
            <a:pPr>
              <a:defRPr sz="1000"/>
            </a:pPr>
            <a:endParaRPr lang="en-US"/>
          </a:p>
        </c:txPr>
        <c:crossAx val="132547712"/>
        <c:crosses val="autoZero"/>
        <c:auto val="1"/>
        <c:lblAlgn val="ctr"/>
        <c:lblOffset val="100"/>
      </c:catAx>
      <c:valAx>
        <c:axId val="132547712"/>
        <c:scaling>
          <c:orientation val="minMax"/>
        </c:scaling>
        <c:axPos val="l"/>
        <c:title>
          <c:tx>
            <c:rich>
              <a:bodyPr rot="-5400000" vert="horz"/>
              <a:lstStyle/>
              <a:p>
                <a:pPr>
                  <a:defRPr sz="1100"/>
                </a:pPr>
                <a:r>
                  <a:rPr lang="es-ES" sz="1100" dirty="0" smtClean="0"/>
                  <a:t>Crecimiento</a:t>
                </a:r>
                <a:r>
                  <a:rPr lang="es-ES" sz="1100" baseline="0" dirty="0" smtClean="0"/>
                  <a:t> Económico (</a:t>
                </a:r>
                <a:r>
                  <a:rPr lang="es-ES" sz="1100" dirty="0" smtClean="0"/>
                  <a:t>%)</a:t>
                </a:r>
                <a:endParaRPr lang="es-ES" sz="1100" dirty="0"/>
              </a:p>
            </c:rich>
          </c:tx>
          <c:layout/>
        </c:title>
        <c:numFmt formatCode="0" sourceLinked="0"/>
        <c:tickLblPos val="nextTo"/>
        <c:crossAx val="132529536"/>
        <c:crosses val="autoZero"/>
        <c:crossBetween val="between"/>
      </c:valAx>
    </c:plotArea>
    <c:legend>
      <c:legendPos val="b"/>
      <c:layout>
        <c:manualLayout>
          <c:xMode val="edge"/>
          <c:yMode val="edge"/>
          <c:x val="0.18036370370370369"/>
          <c:y val="0.93879087301587705"/>
          <c:w val="0.6416990169136445"/>
          <c:h val="6.1208952429943099E-2"/>
        </c:manualLayout>
      </c:layout>
      <c:txPr>
        <a:bodyPr/>
        <a:lstStyle/>
        <a:p>
          <a:pPr>
            <a:defRPr sz="1100"/>
          </a:pPr>
          <a:endParaRPr lang="en-US"/>
        </a:p>
      </c:txPr>
    </c:legend>
    <c:plotVisOnly val="1"/>
    <c:dispBlanksAs val="gap"/>
  </c:chart>
  <c:txPr>
    <a:bodyPr/>
    <a:lstStyle/>
    <a:p>
      <a:pPr>
        <a:defRPr sz="1200">
          <a:latin typeface="Humanst521 BT" panose="020B0602020204020204" pitchFamily="34" charset="0"/>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1">
                <a:solidFill>
                  <a:schemeClr val="tx2"/>
                </a:solidFill>
              </a:defRPr>
            </a:pPr>
            <a:r>
              <a:rPr lang="es-PY" sz="1200" b="1" dirty="0" smtClean="0"/>
              <a:t>Promedio de Crecimiento Económico</a:t>
            </a:r>
          </a:p>
          <a:p>
            <a:pPr>
              <a:defRPr sz="1200" b="1">
                <a:solidFill>
                  <a:schemeClr val="tx2"/>
                </a:solidFill>
              </a:defRPr>
            </a:pPr>
            <a:r>
              <a:rPr lang="es-PY" sz="1200" b="1" dirty="0" smtClean="0"/>
              <a:t>2003-2013</a:t>
            </a:r>
          </a:p>
        </c:rich>
      </c:tx>
      <c:layout>
        <c:manualLayout>
          <c:xMode val="edge"/>
          <c:yMode val="edge"/>
          <c:x val="0.35990500000000031"/>
          <c:y val="5.5079761904761902E-2"/>
        </c:manualLayout>
      </c:layout>
      <c:overlay val="1"/>
    </c:title>
    <c:plotArea>
      <c:layout/>
      <c:barChart>
        <c:barDir val="col"/>
        <c:grouping val="clustered"/>
        <c:ser>
          <c:idx val="0"/>
          <c:order val="0"/>
          <c:tx>
            <c:strRef>
              <c:f>Hoja1!$B$1</c:f>
              <c:strCache>
                <c:ptCount val="1"/>
                <c:pt idx="0">
                  <c:v>Crecimiento promedio 2003-2013</c:v>
                </c:pt>
              </c:strCache>
            </c:strRef>
          </c:tx>
          <c:spPr>
            <a:solidFill>
              <a:schemeClr val="tx2">
                <a:lumMod val="75000"/>
              </a:schemeClr>
            </a:solidFill>
            <a:ln>
              <a:solidFill>
                <a:schemeClr val="tx2"/>
              </a:solidFill>
            </a:ln>
          </c:spPr>
          <c:dPt>
            <c:idx val="3"/>
            <c:spPr>
              <a:solidFill>
                <a:schemeClr val="accent3">
                  <a:lumMod val="75000"/>
                </a:schemeClr>
              </a:solidFill>
              <a:ln>
                <a:solidFill>
                  <a:schemeClr val="accent3">
                    <a:lumMod val="75000"/>
                  </a:schemeClr>
                </a:solidFill>
              </a:ln>
            </c:spPr>
          </c:dPt>
          <c:dLbls>
            <c:numFmt formatCode="#,##0.00" sourceLinked="0"/>
            <c:spPr>
              <a:noFill/>
              <a:ln>
                <a:noFill/>
              </a:ln>
              <a:effectLst/>
            </c:spPr>
            <c:txPr>
              <a:bodyPr/>
              <a:lstStyle/>
              <a:p>
                <a:pPr>
                  <a:defRPr sz="1100"/>
                </a:pPr>
                <a:endParaRPr lang="en-US"/>
              </a:p>
            </c:txPr>
            <c:showVal val="1"/>
            <c:extLst>
              <c:ext xmlns:c15="http://schemas.microsoft.com/office/drawing/2012/chart" uri="{CE6537A1-D6FC-4f65-9D91-7224C49458BB}">
                <c15:showLeaderLines val="0"/>
              </c:ext>
            </c:extLst>
          </c:dLbls>
          <c:cat>
            <c:strRef>
              <c:f>Hoja1!$A$2:$A$11</c:f>
              <c:strCache>
                <c:ptCount val="10"/>
                <c:pt idx="0">
                  <c:v>ARG</c:v>
                </c:pt>
                <c:pt idx="1">
                  <c:v>PER</c:v>
                </c:pt>
                <c:pt idx="2">
                  <c:v>URU</c:v>
                </c:pt>
                <c:pt idx="3">
                  <c:v>PAR</c:v>
                </c:pt>
                <c:pt idx="4">
                  <c:v>COL</c:v>
                </c:pt>
                <c:pt idx="5">
                  <c:v>BOL</c:v>
                </c:pt>
                <c:pt idx="6">
                  <c:v>CHI</c:v>
                </c:pt>
                <c:pt idx="7">
                  <c:v>VEN</c:v>
                </c:pt>
                <c:pt idx="8">
                  <c:v>ECU</c:v>
                </c:pt>
                <c:pt idx="9">
                  <c:v>BRA</c:v>
                </c:pt>
              </c:strCache>
            </c:strRef>
          </c:cat>
          <c:val>
            <c:numRef>
              <c:f>Hoja1!$B$2:$B$11</c:f>
              <c:numCache>
                <c:formatCode>General</c:formatCode>
                <c:ptCount val="10"/>
                <c:pt idx="0">
                  <c:v>6.9048181818181824</c:v>
                </c:pt>
                <c:pt idx="1">
                  <c:v>6.3704545454545469</c:v>
                </c:pt>
                <c:pt idx="2">
                  <c:v>5.2229090909090905</c:v>
                </c:pt>
                <c:pt idx="3">
                  <c:v>4.7572727272727304</c:v>
                </c:pt>
                <c:pt idx="4">
                  <c:v>4.7137272727272705</c:v>
                </c:pt>
                <c:pt idx="5">
                  <c:v>4.6770909090909045</c:v>
                </c:pt>
                <c:pt idx="6">
                  <c:v>4.6248181818181795</c:v>
                </c:pt>
                <c:pt idx="7">
                  <c:v>4.6240909090908868</c:v>
                </c:pt>
                <c:pt idx="8">
                  <c:v>4.5850909090909076</c:v>
                </c:pt>
                <c:pt idx="9">
                  <c:v>3.4993636363636367</c:v>
                </c:pt>
              </c:numCache>
            </c:numRef>
          </c:val>
        </c:ser>
        <c:dLbls/>
        <c:axId val="132596096"/>
        <c:axId val="132597632"/>
      </c:barChart>
      <c:catAx>
        <c:axId val="132596096"/>
        <c:scaling>
          <c:orientation val="minMax"/>
        </c:scaling>
        <c:axPos val="b"/>
        <c:numFmt formatCode="General" sourceLinked="0"/>
        <c:tickLblPos val="nextTo"/>
        <c:txPr>
          <a:bodyPr rot="0" vert="horz"/>
          <a:lstStyle/>
          <a:p>
            <a:pPr>
              <a:defRPr sz="850" b="1"/>
            </a:pPr>
            <a:endParaRPr lang="en-US"/>
          </a:p>
        </c:txPr>
        <c:crossAx val="132597632"/>
        <c:crosses val="autoZero"/>
        <c:auto val="1"/>
        <c:lblAlgn val="ctr"/>
        <c:lblOffset val="100"/>
      </c:catAx>
      <c:valAx>
        <c:axId val="132597632"/>
        <c:scaling>
          <c:orientation val="minMax"/>
        </c:scaling>
        <c:axPos val="l"/>
        <c:title>
          <c:tx>
            <c:rich>
              <a:bodyPr rot="-5400000" vert="horz"/>
              <a:lstStyle/>
              <a:p>
                <a:pPr>
                  <a:defRPr sz="1100"/>
                </a:pPr>
                <a:r>
                  <a:rPr lang="es-PY" sz="1100"/>
                  <a:t>%</a:t>
                </a:r>
              </a:p>
            </c:rich>
          </c:tx>
          <c:layout>
            <c:manualLayout>
              <c:xMode val="edge"/>
              <c:yMode val="edge"/>
              <c:x val="1.0932413605961189E-2"/>
              <c:y val="0.43915491270929635"/>
            </c:manualLayout>
          </c:layout>
        </c:title>
        <c:numFmt formatCode="General" sourceLinked="1"/>
        <c:tickLblPos val="nextTo"/>
        <c:txPr>
          <a:bodyPr/>
          <a:lstStyle/>
          <a:p>
            <a:pPr>
              <a:defRPr sz="1100"/>
            </a:pPr>
            <a:endParaRPr lang="en-US"/>
          </a:p>
        </c:txPr>
        <c:crossAx val="132596096"/>
        <c:crosses val="autoZero"/>
        <c:crossBetween val="between"/>
      </c:valAx>
    </c:plotArea>
    <c:plotVisOnly val="1"/>
    <c:dispBlanksAs val="gap"/>
  </c:chart>
  <c:txPr>
    <a:bodyPr/>
    <a:lstStyle/>
    <a:p>
      <a:pPr>
        <a:defRPr sz="1200">
          <a:latin typeface="Humanst521 BT" panose="020B0602020204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00768-D588-4997-9E71-BC6A89E85F19}"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s-PY"/>
        </a:p>
      </dgm:t>
    </dgm:pt>
    <dgm:pt modelId="{8F4852BC-99A9-4363-97BD-4AD44F28D39C}">
      <dgm:prSet phldrT="[Text]" custT="1"/>
      <dgm:spPr>
        <a:gradFill rotWithShape="0">
          <a:gsLst>
            <a:gs pos="0">
              <a:srgbClr val="800B37"/>
            </a:gs>
            <a:gs pos="100000">
              <a:srgbClr val="800B37"/>
            </a:gs>
          </a:gsLst>
        </a:gradFill>
        <a:effectLst>
          <a:outerShdw blurRad="127000" dist="76200" dir="2700000" rotWithShape="0">
            <a:srgbClr val="000000">
              <a:alpha val="30000"/>
            </a:srgbClr>
          </a:outerShdw>
        </a:effectLst>
      </dgm:spPr>
      <dgm:t>
        <a:bodyPr anchor="t"/>
        <a:lstStyle/>
        <a:p>
          <a:r>
            <a:rPr lang="es-PY" sz="2000" b="1" dirty="0" smtClean="0">
              <a:solidFill>
                <a:schemeClr val="bg1"/>
              </a:solidFill>
              <a:effectLst>
                <a:outerShdw blurRad="50800" algn="ctr">
                  <a:srgbClr val="000000">
                    <a:alpha val="43000"/>
                  </a:srgbClr>
                </a:outerShdw>
              </a:effectLst>
            </a:rPr>
            <a:t>Enfoque Territorial de Reducción de Pobreza Extrema</a:t>
          </a:r>
          <a:endParaRPr lang="es-PY" sz="2000" b="1" dirty="0">
            <a:solidFill>
              <a:schemeClr val="bg1"/>
            </a:solidFill>
            <a:effectLst>
              <a:outerShdw blurRad="50800" algn="ctr">
                <a:srgbClr val="000000">
                  <a:alpha val="43000"/>
                </a:srgbClr>
              </a:outerShdw>
            </a:effectLst>
          </a:endParaRPr>
        </a:p>
      </dgm:t>
    </dgm:pt>
    <dgm:pt modelId="{FFA48223-1494-41BE-8AC9-EAF56152DB1F}" type="parTrans" cxnId="{C706D1D5-BCF9-4923-8377-CA052A366F07}">
      <dgm:prSet/>
      <dgm:spPr/>
      <dgm:t>
        <a:bodyPr/>
        <a:lstStyle/>
        <a:p>
          <a:endParaRPr lang="es-PY" sz="2000"/>
        </a:p>
      </dgm:t>
    </dgm:pt>
    <dgm:pt modelId="{582E2111-8573-44C1-9807-026D6B38F740}" type="sibTrans" cxnId="{C706D1D5-BCF9-4923-8377-CA052A366F07}">
      <dgm:prSet/>
      <dgm:spPr/>
      <dgm:t>
        <a:bodyPr/>
        <a:lstStyle/>
        <a:p>
          <a:endParaRPr lang="es-PY" sz="2000"/>
        </a:p>
      </dgm:t>
    </dgm:pt>
    <dgm:pt modelId="{121625F2-0F4A-4112-91EE-B97FE73DCD3D}">
      <dgm:prSet phldrT="[Text]" custT="1">
        <dgm:style>
          <a:lnRef idx="1">
            <a:schemeClr val="accent1"/>
          </a:lnRef>
          <a:fillRef idx="3">
            <a:schemeClr val="accent1"/>
          </a:fillRef>
          <a:effectRef idx="2">
            <a:schemeClr val="accent1"/>
          </a:effectRef>
          <a:fontRef idx="minor">
            <a:schemeClr val="lt1"/>
          </a:fontRef>
        </dgm:style>
      </dgm:prSet>
      <dgm:spPr>
        <a:solidFill>
          <a:srgbClr val="358245"/>
        </a:solidFill>
        <a:effectLst>
          <a:outerShdw blurRad="101600" dist="88900" dir="2700000" algn="br">
            <a:srgbClr val="000000">
              <a:alpha val="20000"/>
            </a:srgbClr>
          </a:outerShdw>
        </a:effectLst>
        <a:scene3d>
          <a:camera prst="orthographicFront"/>
          <a:lightRig rig="flat" dir="t"/>
        </a:scene3d>
        <a:sp3d>
          <a:bevelT w="0" h="0" prst="riblet"/>
          <a:bevelB w="0"/>
        </a:sp3d>
      </dgm:spPr>
      <dgm:t>
        <a:bodyPr anchor="t"/>
        <a:lstStyle/>
        <a:p>
          <a:pPr algn="ctr">
            <a:spcAft>
              <a:spcPts val="660"/>
            </a:spcAft>
          </a:pPr>
          <a:r>
            <a:rPr lang="es-PY" sz="3000" b="1" dirty="0" smtClean="0">
              <a:effectLst>
                <a:outerShdw blurRad="50800" algn="ctr">
                  <a:srgbClr val="000000">
                    <a:alpha val="43000"/>
                  </a:srgbClr>
                </a:outerShdw>
              </a:effectLst>
            </a:rPr>
            <a:t>Rural</a:t>
          </a:r>
          <a:endParaRPr lang="es-PY" sz="3000" b="1" dirty="0">
            <a:effectLst>
              <a:outerShdw blurRad="50800" algn="ctr">
                <a:srgbClr val="000000">
                  <a:alpha val="43000"/>
                </a:srgbClr>
              </a:outerShdw>
            </a:effectLst>
          </a:endParaRPr>
        </a:p>
      </dgm:t>
    </dgm:pt>
    <dgm:pt modelId="{5429302B-9F24-4E91-B8F6-8D0AEB10D22C}" type="parTrans" cxnId="{9E343335-9472-4F1C-B1C8-5F76E1790A00}">
      <dgm:prSet/>
      <dgm:spPr>
        <a:ln>
          <a:solidFill>
            <a:srgbClr val="800B37"/>
          </a:solidFill>
        </a:ln>
      </dgm:spPr>
      <dgm:t>
        <a:bodyPr/>
        <a:lstStyle/>
        <a:p>
          <a:endParaRPr lang="es-PY" sz="2000"/>
        </a:p>
      </dgm:t>
    </dgm:pt>
    <dgm:pt modelId="{7DAD6854-4255-4934-9782-EB404F56E00A}" type="sibTrans" cxnId="{9E343335-9472-4F1C-B1C8-5F76E1790A00}">
      <dgm:prSet/>
      <dgm:spPr/>
      <dgm:t>
        <a:bodyPr/>
        <a:lstStyle/>
        <a:p>
          <a:endParaRPr lang="es-PY" sz="2000"/>
        </a:p>
      </dgm:t>
    </dgm:pt>
    <dgm:pt modelId="{886578E0-7B19-4F5D-B388-AAE3FECC1205}">
      <dgm:prSet phldrT="[Text]" custT="1">
        <dgm:style>
          <a:lnRef idx="1">
            <a:schemeClr val="accent1"/>
          </a:lnRef>
          <a:fillRef idx="3">
            <a:schemeClr val="accent1"/>
          </a:fillRef>
          <a:effectRef idx="2">
            <a:schemeClr val="accent1"/>
          </a:effectRef>
          <a:fontRef idx="minor">
            <a:schemeClr val="lt1"/>
          </a:fontRef>
        </dgm:style>
      </dgm:prSet>
      <dgm:spPr>
        <a:solidFill>
          <a:srgbClr val="358245"/>
        </a:solidFill>
        <a:effectLst>
          <a:outerShdw blurRad="101600" dist="88900" dir="2700000" algn="br">
            <a:srgbClr val="000000">
              <a:alpha val="20000"/>
            </a:srgbClr>
          </a:outerShdw>
        </a:effectLst>
        <a:scene3d>
          <a:camera prst="orthographicFront"/>
          <a:lightRig rig="flat" dir="t"/>
        </a:scene3d>
        <a:sp3d>
          <a:bevelT w="0" h="0" prst="riblet"/>
          <a:bevelB w="0"/>
        </a:sp3d>
      </dgm:spPr>
      <dgm:t>
        <a:bodyPr anchor="t"/>
        <a:lstStyle/>
        <a:p>
          <a:pPr algn="l"/>
          <a:r>
            <a:rPr lang="es-PY" sz="3000" b="1" dirty="0" smtClean="0">
              <a:effectLst>
                <a:outerShdw blurRad="50800" algn="ctr">
                  <a:srgbClr val="000000">
                    <a:alpha val="43000"/>
                  </a:srgbClr>
                </a:outerShdw>
              </a:effectLst>
            </a:rPr>
            <a:t>Urbana</a:t>
          </a:r>
          <a:endParaRPr lang="es-PY" sz="3000" b="1" dirty="0">
            <a:effectLst>
              <a:outerShdw blurRad="50800" algn="ctr">
                <a:srgbClr val="000000">
                  <a:alpha val="43000"/>
                </a:srgbClr>
              </a:outerShdw>
            </a:effectLst>
          </a:endParaRPr>
        </a:p>
      </dgm:t>
    </dgm:pt>
    <dgm:pt modelId="{4A8F7634-BA50-4958-8CAE-426D29078573}" type="parTrans" cxnId="{D8493A32-2D2F-4CCA-B9A6-C394273F35F7}">
      <dgm:prSet/>
      <dgm:spPr>
        <a:ln>
          <a:solidFill>
            <a:srgbClr val="800B37"/>
          </a:solidFill>
        </a:ln>
      </dgm:spPr>
      <dgm:t>
        <a:bodyPr/>
        <a:lstStyle/>
        <a:p>
          <a:endParaRPr lang="es-PY" sz="2000"/>
        </a:p>
      </dgm:t>
    </dgm:pt>
    <dgm:pt modelId="{EF4A2EA8-9CC6-43E8-9B49-03756F2C0AA8}" type="sibTrans" cxnId="{D8493A32-2D2F-4CCA-B9A6-C394273F35F7}">
      <dgm:prSet/>
      <dgm:spPr/>
      <dgm:t>
        <a:bodyPr/>
        <a:lstStyle/>
        <a:p>
          <a:endParaRPr lang="es-PY" sz="2000"/>
        </a:p>
      </dgm:t>
    </dgm:pt>
    <dgm:pt modelId="{3FCFBADC-C328-484B-A6E9-0BB46F318D80}" type="asst">
      <dgm:prSet custT="1">
        <dgm:style>
          <a:lnRef idx="2">
            <a:schemeClr val="accent5"/>
          </a:lnRef>
          <a:fillRef idx="1">
            <a:schemeClr val="lt1"/>
          </a:fillRef>
          <a:effectRef idx="0">
            <a:schemeClr val="accent5"/>
          </a:effectRef>
          <a:fontRef idx="minor">
            <a:schemeClr val="dk1"/>
          </a:fontRef>
        </dgm:style>
      </dgm:prSet>
      <dgm:spPr>
        <a:solidFill>
          <a:schemeClr val="bg1">
            <a:lumMod val="85000"/>
          </a:schemeClr>
        </a:solidFill>
        <a:ln>
          <a:solidFill>
            <a:schemeClr val="bg1"/>
          </a:solidFill>
        </a:ln>
        <a:effectLst>
          <a:outerShdw blurRad="127000" dist="76200" dir="2700000" rotWithShape="0">
            <a:srgbClr val="000000">
              <a:alpha val="30000"/>
            </a:srgbClr>
          </a:outerShdw>
        </a:effectLst>
      </dgm:spPr>
      <dgm:t>
        <a:bodyPr/>
        <a:lstStyle/>
        <a:p>
          <a:r>
            <a:rPr lang="es-PY" sz="1600" b="1" dirty="0" smtClean="0"/>
            <a:t>Productivo</a:t>
          </a:r>
          <a:endParaRPr lang="es-PY" sz="1600" b="1" dirty="0"/>
        </a:p>
      </dgm:t>
    </dgm:pt>
    <dgm:pt modelId="{87BD52B1-94B9-4674-8ED1-EAD7B086D511}" type="parTrans" cxnId="{0BBA704E-B36F-4CBD-B258-F03EC95DF35F}">
      <dgm:prSet/>
      <dgm:spPr>
        <a:ln>
          <a:solidFill>
            <a:schemeClr val="accent4">
              <a:lumMod val="75000"/>
            </a:schemeClr>
          </a:solidFill>
        </a:ln>
      </dgm:spPr>
      <dgm:t>
        <a:bodyPr/>
        <a:lstStyle/>
        <a:p>
          <a:endParaRPr lang="es-PY" sz="2000"/>
        </a:p>
      </dgm:t>
    </dgm:pt>
    <dgm:pt modelId="{E4B355DF-CAE4-43ED-93D3-C509D717BCFA}" type="sibTrans" cxnId="{0BBA704E-B36F-4CBD-B258-F03EC95DF35F}">
      <dgm:prSet/>
      <dgm:spPr/>
      <dgm:t>
        <a:bodyPr/>
        <a:lstStyle/>
        <a:p>
          <a:endParaRPr lang="es-PY" sz="2000"/>
        </a:p>
      </dgm:t>
    </dgm:pt>
    <dgm:pt modelId="{0441CF00-BD3B-4D15-A976-DB89CA5DF7F5}" type="asst">
      <dgm:prSet custT="1"/>
      <dgm:spPr>
        <a:solidFill>
          <a:schemeClr val="accent4">
            <a:lumMod val="60000"/>
            <a:lumOff val="40000"/>
          </a:schemeClr>
        </a:solidFill>
        <a:ln>
          <a:solidFill>
            <a:schemeClr val="accent4">
              <a:lumMod val="60000"/>
              <a:lumOff val="40000"/>
            </a:schemeClr>
          </a:solidFill>
        </a:ln>
        <a:effectLst>
          <a:outerShdw blurRad="50800" dist="38100" dir="2700000" algn="br" rotWithShape="0">
            <a:srgbClr val="000000">
              <a:alpha val="43000"/>
            </a:srgbClr>
          </a:outerShdw>
        </a:effectLst>
        <a:scene3d>
          <a:camera prst="orthographicFront">
            <a:rot lat="0" lon="0" rev="0"/>
          </a:camera>
          <a:lightRig rig="flat" dir="t"/>
        </a:scene3d>
        <a:sp3d prstMaterial="dkEdge">
          <a:bevelT w="20320" h="57150"/>
        </a:sp3d>
      </dgm:spPr>
      <dgm:t>
        <a:bodyPr tIns="0" bIns="0" anchor="t"/>
        <a:lstStyle/>
        <a:p>
          <a:pPr marL="0" indent="-367200" algn="ctr">
            <a:lnSpc>
              <a:spcPct val="80000"/>
            </a:lnSpc>
            <a:spcBef>
              <a:spcPts val="600"/>
            </a:spcBef>
            <a:spcAft>
              <a:spcPts val="0"/>
            </a:spcAft>
          </a:pPr>
          <a:r>
            <a:rPr lang="es-PY" sz="1400" b="1" baseline="0" dirty="0" smtClean="0">
              <a:effectLst/>
            </a:rPr>
            <a:t>Acceso a Servicios Sociales</a:t>
          </a:r>
          <a:endParaRPr lang="es-PY" sz="1400" b="1" baseline="0" dirty="0">
            <a:effectLst/>
          </a:endParaRPr>
        </a:p>
      </dgm:t>
    </dgm:pt>
    <dgm:pt modelId="{8FCE2800-F187-4570-BD77-884B5B63A344}" type="parTrans" cxnId="{DE4A67AF-E09E-4826-9C71-0D6FB840BE96}">
      <dgm:prSet/>
      <dgm:spPr>
        <a:ln>
          <a:solidFill>
            <a:schemeClr val="accent4">
              <a:lumMod val="75000"/>
            </a:schemeClr>
          </a:solidFill>
        </a:ln>
      </dgm:spPr>
      <dgm:t>
        <a:bodyPr/>
        <a:lstStyle/>
        <a:p>
          <a:endParaRPr lang="es-PY" sz="2000"/>
        </a:p>
      </dgm:t>
    </dgm:pt>
    <dgm:pt modelId="{74A622EE-BA20-486E-9292-855FEBC4E41E}" type="sibTrans" cxnId="{DE4A67AF-E09E-4826-9C71-0D6FB840BE96}">
      <dgm:prSet/>
      <dgm:spPr/>
      <dgm:t>
        <a:bodyPr/>
        <a:lstStyle/>
        <a:p>
          <a:endParaRPr lang="es-PY" sz="2000"/>
        </a:p>
      </dgm:t>
    </dgm:pt>
    <dgm:pt modelId="{54D28705-7A18-4D80-B55A-E0F805247FED}" type="asst">
      <dgm:prSet custT="1">
        <dgm:style>
          <a:lnRef idx="2">
            <a:schemeClr val="accent5"/>
          </a:lnRef>
          <a:fillRef idx="1">
            <a:schemeClr val="lt1"/>
          </a:fillRef>
          <a:effectRef idx="0">
            <a:schemeClr val="accent5"/>
          </a:effectRef>
          <a:fontRef idx="minor">
            <a:schemeClr val="dk1"/>
          </a:fontRef>
        </dgm:style>
      </dgm:prSet>
      <dgm:spPr>
        <a:solidFill>
          <a:schemeClr val="bg1">
            <a:lumMod val="85000"/>
          </a:schemeClr>
        </a:solidFill>
        <a:ln>
          <a:solidFill>
            <a:schemeClr val="bg1"/>
          </a:solidFill>
        </a:ln>
        <a:effectLst>
          <a:outerShdw blurRad="127000" dist="76200" dir="2700000" rotWithShape="0">
            <a:srgbClr val="000000">
              <a:alpha val="30000"/>
            </a:srgbClr>
          </a:outerShdw>
        </a:effectLst>
      </dgm:spPr>
      <dgm:t>
        <a:bodyPr/>
        <a:lstStyle/>
        <a:p>
          <a:r>
            <a:rPr lang="es-PY" sz="1400" b="1" dirty="0" smtClean="0"/>
            <a:t>Productivo</a:t>
          </a:r>
          <a:endParaRPr lang="es-PY" sz="1400" b="1" dirty="0"/>
        </a:p>
      </dgm:t>
    </dgm:pt>
    <dgm:pt modelId="{1B8EC1FB-B3DE-4894-9F67-D855D11E2F50}" type="parTrans" cxnId="{9C6492B5-3029-46E9-A0C8-532122779957}">
      <dgm:prSet/>
      <dgm:spPr>
        <a:ln>
          <a:solidFill>
            <a:schemeClr val="accent4">
              <a:lumMod val="75000"/>
            </a:schemeClr>
          </a:solidFill>
        </a:ln>
      </dgm:spPr>
      <dgm:t>
        <a:bodyPr/>
        <a:lstStyle/>
        <a:p>
          <a:endParaRPr lang="es-PY" sz="2000"/>
        </a:p>
      </dgm:t>
    </dgm:pt>
    <dgm:pt modelId="{52B8C5BB-0787-49FA-A710-E5D00F359DD5}" type="sibTrans" cxnId="{9C6492B5-3029-46E9-A0C8-532122779957}">
      <dgm:prSet/>
      <dgm:spPr/>
      <dgm:t>
        <a:bodyPr/>
        <a:lstStyle/>
        <a:p>
          <a:endParaRPr lang="es-PY" sz="2000"/>
        </a:p>
      </dgm:t>
    </dgm:pt>
    <dgm:pt modelId="{5770AA99-0A32-4333-A459-D22CC93F7F17}" type="asst">
      <dgm:prSet custT="1">
        <dgm:style>
          <a:lnRef idx="1">
            <a:schemeClr val="accent3"/>
          </a:lnRef>
          <a:fillRef idx="2">
            <a:schemeClr val="accent3"/>
          </a:fillRef>
          <a:effectRef idx="1">
            <a:schemeClr val="accent3"/>
          </a:effectRef>
          <a:fontRef idx="minor">
            <a:schemeClr val="dk1"/>
          </a:fontRef>
        </dgm:style>
      </dgm:prSet>
      <dgm:spPr>
        <a:solidFill>
          <a:srgbClr val="358245"/>
        </a:solidFill>
        <a:ln>
          <a:noFill/>
        </a:ln>
        <a:effectLst>
          <a:outerShdw blurRad="127000" dist="76200" dir="2700000" rotWithShape="0">
            <a:srgbClr val="000000">
              <a:alpha val="30000"/>
            </a:srgbClr>
          </a:outerShdw>
        </a:effectLst>
      </dgm:spPr>
      <dgm:t>
        <a:bodyPr/>
        <a:lstStyle/>
        <a:p>
          <a:r>
            <a:rPr lang="es-PY" sz="1400" b="1" dirty="0" smtClean="0">
              <a:solidFill>
                <a:srgbClr val="FFFFFF"/>
              </a:solidFill>
            </a:rPr>
            <a:t>Agropecuario</a:t>
          </a:r>
          <a:endParaRPr lang="es-PY" sz="1400" b="1" dirty="0">
            <a:solidFill>
              <a:srgbClr val="FFFFFF"/>
            </a:solidFill>
          </a:endParaRPr>
        </a:p>
      </dgm:t>
    </dgm:pt>
    <dgm:pt modelId="{367BDAFC-37EB-4E75-BB4D-98610E16665D}" type="parTrans" cxnId="{4FFAF594-B91F-4AC3-9A35-E3DFD07168AE}">
      <dgm:prSet/>
      <dgm:spPr>
        <a:ln>
          <a:solidFill>
            <a:schemeClr val="tx2">
              <a:lumMod val="60000"/>
              <a:lumOff val="40000"/>
            </a:schemeClr>
          </a:solidFill>
        </a:ln>
      </dgm:spPr>
      <dgm:t>
        <a:bodyPr/>
        <a:lstStyle/>
        <a:p>
          <a:endParaRPr lang="es-PY" sz="2000"/>
        </a:p>
      </dgm:t>
    </dgm:pt>
    <dgm:pt modelId="{A6FFB154-913F-4CC2-B5E1-19A297181D81}" type="sibTrans" cxnId="{4FFAF594-B91F-4AC3-9A35-E3DFD07168AE}">
      <dgm:prSet/>
      <dgm:spPr/>
      <dgm:t>
        <a:bodyPr/>
        <a:lstStyle/>
        <a:p>
          <a:endParaRPr lang="es-PY" sz="2000"/>
        </a:p>
      </dgm:t>
    </dgm:pt>
    <dgm:pt modelId="{843F75FF-6DE9-4429-8416-DBEA8ED85BB0}" type="asst">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a:solidFill>
            <a:schemeClr val="bg1"/>
          </a:solidFill>
        </a:ln>
        <a:effectLst>
          <a:outerShdw blurRad="127000" dist="76200" dir="2700000" rotWithShape="0">
            <a:srgbClr val="000000">
              <a:alpha val="30000"/>
            </a:srgbClr>
          </a:outerShdw>
        </a:effectLst>
      </dgm:spPr>
      <dgm:t>
        <a:bodyPr/>
        <a:lstStyle/>
        <a:p>
          <a:r>
            <a:rPr lang="es-PY" sz="1400" dirty="0" smtClean="0"/>
            <a:t>No Agropecuario</a:t>
          </a:r>
          <a:endParaRPr lang="es-PY" sz="1400" dirty="0"/>
        </a:p>
      </dgm:t>
    </dgm:pt>
    <dgm:pt modelId="{95AD9EC2-2E4E-412D-8FFF-A125B0E511BC}" type="parTrans" cxnId="{237D6119-5D28-4288-A8F0-1F884197789C}">
      <dgm:prSet/>
      <dgm:spPr>
        <a:ln>
          <a:solidFill>
            <a:schemeClr val="tx2">
              <a:lumMod val="60000"/>
              <a:lumOff val="40000"/>
            </a:schemeClr>
          </a:solidFill>
        </a:ln>
      </dgm:spPr>
      <dgm:t>
        <a:bodyPr/>
        <a:lstStyle/>
        <a:p>
          <a:endParaRPr lang="es-PY" sz="2000"/>
        </a:p>
      </dgm:t>
    </dgm:pt>
    <dgm:pt modelId="{16631F63-3AD5-4B07-83B6-4FD58599F2F4}" type="sibTrans" cxnId="{237D6119-5D28-4288-A8F0-1F884197789C}">
      <dgm:prSet/>
      <dgm:spPr/>
      <dgm:t>
        <a:bodyPr/>
        <a:lstStyle/>
        <a:p>
          <a:endParaRPr lang="es-PY" sz="2000"/>
        </a:p>
      </dgm:t>
    </dgm:pt>
    <dgm:pt modelId="{C505F34A-9388-4780-9C17-35D2C4906722}" type="asst">
      <dgm:prSet custT="1"/>
      <dgm:spPr>
        <a:solidFill>
          <a:schemeClr val="accent4">
            <a:lumMod val="60000"/>
            <a:lumOff val="40000"/>
          </a:schemeClr>
        </a:solidFill>
        <a:ln>
          <a:solidFill>
            <a:schemeClr val="accent4">
              <a:lumMod val="60000"/>
              <a:lumOff val="40000"/>
            </a:schemeClr>
          </a:solidFill>
        </a:ln>
        <a:effectLst>
          <a:outerShdw blurRad="50800" dist="38100" dir="2700000" algn="br" rotWithShape="0">
            <a:srgbClr val="000000">
              <a:alpha val="43000"/>
            </a:srgbClr>
          </a:outerShdw>
        </a:effectLst>
        <a:scene3d>
          <a:camera prst="orthographicFront">
            <a:rot lat="0" lon="0" rev="0"/>
          </a:camera>
          <a:lightRig rig="flat" dir="t"/>
        </a:scene3d>
        <a:sp3d prstMaterial="dkEdge">
          <a:bevelT w="20320" h="57150"/>
        </a:sp3d>
      </dgm:spPr>
      <dgm:t>
        <a:bodyPr anchor="t"/>
        <a:lstStyle/>
        <a:p>
          <a:pPr>
            <a:lnSpc>
              <a:spcPct val="80000"/>
            </a:lnSpc>
            <a:spcAft>
              <a:spcPts val="0"/>
            </a:spcAft>
          </a:pPr>
          <a:r>
            <a:rPr lang="es-PY" sz="1400" b="1" dirty="0" smtClean="0"/>
            <a:t>Acceso a Servicios Sociales</a:t>
          </a:r>
          <a:endParaRPr lang="es-PY" sz="1400" b="1" dirty="0"/>
        </a:p>
      </dgm:t>
    </dgm:pt>
    <dgm:pt modelId="{6E7A610A-B033-438B-BD0E-1F4F06FC5C48}" type="sibTrans" cxnId="{6B30D3F4-3472-40BB-823E-61F83FBBE4F9}">
      <dgm:prSet/>
      <dgm:spPr/>
      <dgm:t>
        <a:bodyPr/>
        <a:lstStyle/>
        <a:p>
          <a:endParaRPr lang="es-PY" sz="2000"/>
        </a:p>
      </dgm:t>
    </dgm:pt>
    <dgm:pt modelId="{D301AE89-50F6-494F-BFDF-B9DF869EEF2E}" type="parTrans" cxnId="{6B30D3F4-3472-40BB-823E-61F83FBBE4F9}">
      <dgm:prSet/>
      <dgm:spPr>
        <a:ln>
          <a:solidFill>
            <a:schemeClr val="accent4">
              <a:lumMod val="75000"/>
            </a:schemeClr>
          </a:solidFill>
        </a:ln>
      </dgm:spPr>
      <dgm:t>
        <a:bodyPr/>
        <a:lstStyle/>
        <a:p>
          <a:endParaRPr lang="es-PY" sz="2000"/>
        </a:p>
      </dgm:t>
    </dgm:pt>
    <dgm:pt modelId="{148B3D6A-CF68-4EFB-BAEF-8848F0583D45}" type="pres">
      <dgm:prSet presAssocID="{EB900768-D588-4997-9E71-BC6A89E85F19}" presName="hierChild1" presStyleCnt="0">
        <dgm:presLayoutVars>
          <dgm:orgChart val="1"/>
          <dgm:chPref val="1"/>
          <dgm:dir/>
          <dgm:animOne val="branch"/>
          <dgm:animLvl val="lvl"/>
          <dgm:resizeHandles/>
        </dgm:presLayoutVars>
      </dgm:prSet>
      <dgm:spPr/>
      <dgm:t>
        <a:bodyPr/>
        <a:lstStyle/>
        <a:p>
          <a:endParaRPr lang="es-MX"/>
        </a:p>
      </dgm:t>
    </dgm:pt>
    <dgm:pt modelId="{652A3894-AB85-4E2F-8318-297AF27B30BC}" type="pres">
      <dgm:prSet presAssocID="{8F4852BC-99A9-4363-97BD-4AD44F28D39C}" presName="hierRoot1" presStyleCnt="0">
        <dgm:presLayoutVars>
          <dgm:hierBranch val="init"/>
        </dgm:presLayoutVars>
      </dgm:prSet>
      <dgm:spPr/>
      <dgm:t>
        <a:bodyPr/>
        <a:lstStyle/>
        <a:p>
          <a:endParaRPr lang="en-US"/>
        </a:p>
      </dgm:t>
    </dgm:pt>
    <dgm:pt modelId="{9C0634FB-3E77-4DCC-B386-442F71BB9CDD}" type="pres">
      <dgm:prSet presAssocID="{8F4852BC-99A9-4363-97BD-4AD44F28D39C}" presName="rootComposite1" presStyleCnt="0"/>
      <dgm:spPr/>
      <dgm:t>
        <a:bodyPr/>
        <a:lstStyle/>
        <a:p>
          <a:endParaRPr lang="en-US"/>
        </a:p>
      </dgm:t>
    </dgm:pt>
    <dgm:pt modelId="{C38D9DB6-06A6-440D-9A56-DADA673139C8}" type="pres">
      <dgm:prSet presAssocID="{8F4852BC-99A9-4363-97BD-4AD44F28D39C}" presName="rootText1" presStyleLbl="node0" presStyleIdx="0" presStyleCnt="1" custScaleX="273722" custScaleY="121131" custLinFactNeighborX="-52674" custLinFactNeighborY="-49907">
        <dgm:presLayoutVars>
          <dgm:chPref val="3"/>
        </dgm:presLayoutVars>
      </dgm:prSet>
      <dgm:spPr>
        <a:prstGeom prst="roundRect">
          <a:avLst/>
        </a:prstGeom>
      </dgm:spPr>
      <dgm:t>
        <a:bodyPr/>
        <a:lstStyle/>
        <a:p>
          <a:endParaRPr lang="es-PY"/>
        </a:p>
      </dgm:t>
    </dgm:pt>
    <dgm:pt modelId="{CB839803-FBA7-4969-9206-D935D7F35AE9}" type="pres">
      <dgm:prSet presAssocID="{8F4852BC-99A9-4363-97BD-4AD44F28D39C}" presName="rootConnector1" presStyleLbl="node1" presStyleIdx="0" presStyleCnt="0"/>
      <dgm:spPr/>
      <dgm:t>
        <a:bodyPr/>
        <a:lstStyle/>
        <a:p>
          <a:endParaRPr lang="es-MX"/>
        </a:p>
      </dgm:t>
    </dgm:pt>
    <dgm:pt modelId="{590EFC6C-6CF4-46C2-A89F-BA32791A02D7}" type="pres">
      <dgm:prSet presAssocID="{8F4852BC-99A9-4363-97BD-4AD44F28D39C}" presName="hierChild2" presStyleCnt="0"/>
      <dgm:spPr/>
      <dgm:t>
        <a:bodyPr/>
        <a:lstStyle/>
        <a:p>
          <a:endParaRPr lang="en-US"/>
        </a:p>
      </dgm:t>
    </dgm:pt>
    <dgm:pt modelId="{F20CF283-CB73-4277-BCCD-D4FE13B865D6}" type="pres">
      <dgm:prSet presAssocID="{5429302B-9F24-4E91-B8F6-8D0AEB10D22C}" presName="Name37" presStyleLbl="parChTrans1D2" presStyleIdx="0" presStyleCnt="2"/>
      <dgm:spPr/>
      <dgm:t>
        <a:bodyPr/>
        <a:lstStyle/>
        <a:p>
          <a:endParaRPr lang="es-MX"/>
        </a:p>
      </dgm:t>
    </dgm:pt>
    <dgm:pt modelId="{60560ADE-AB29-41F9-A4F8-FC9FC58714A7}" type="pres">
      <dgm:prSet presAssocID="{121625F2-0F4A-4112-91EE-B97FE73DCD3D}" presName="hierRoot2" presStyleCnt="0">
        <dgm:presLayoutVars>
          <dgm:hierBranch val="init"/>
        </dgm:presLayoutVars>
      </dgm:prSet>
      <dgm:spPr/>
      <dgm:t>
        <a:bodyPr/>
        <a:lstStyle/>
        <a:p>
          <a:endParaRPr lang="en-US"/>
        </a:p>
      </dgm:t>
    </dgm:pt>
    <dgm:pt modelId="{D3CA8EB7-3915-4F33-8A6E-1B79C1895DB2}" type="pres">
      <dgm:prSet presAssocID="{121625F2-0F4A-4112-91EE-B97FE73DCD3D}" presName="rootComposite" presStyleCnt="0"/>
      <dgm:spPr/>
      <dgm:t>
        <a:bodyPr/>
        <a:lstStyle/>
        <a:p>
          <a:endParaRPr lang="en-US"/>
        </a:p>
      </dgm:t>
    </dgm:pt>
    <dgm:pt modelId="{B3C0787B-2220-4392-93F6-DDD716FCD7CB}" type="pres">
      <dgm:prSet presAssocID="{121625F2-0F4A-4112-91EE-B97FE73DCD3D}" presName="rootText" presStyleLbl="node2" presStyleIdx="0" presStyleCnt="2" custLinFactNeighborX="-44352">
        <dgm:presLayoutVars>
          <dgm:chPref val="3"/>
        </dgm:presLayoutVars>
      </dgm:prSet>
      <dgm:spPr>
        <a:prstGeom prst="roundRect">
          <a:avLst/>
        </a:prstGeom>
      </dgm:spPr>
      <dgm:t>
        <a:bodyPr/>
        <a:lstStyle/>
        <a:p>
          <a:endParaRPr lang="es-MX"/>
        </a:p>
      </dgm:t>
    </dgm:pt>
    <dgm:pt modelId="{907F2CA1-5F82-4AC7-B5CE-C7553FA9F36D}" type="pres">
      <dgm:prSet presAssocID="{121625F2-0F4A-4112-91EE-B97FE73DCD3D}" presName="rootConnector" presStyleLbl="node2" presStyleIdx="0" presStyleCnt="2"/>
      <dgm:spPr/>
      <dgm:t>
        <a:bodyPr/>
        <a:lstStyle/>
        <a:p>
          <a:endParaRPr lang="es-MX"/>
        </a:p>
      </dgm:t>
    </dgm:pt>
    <dgm:pt modelId="{93DE5B09-A110-4BEF-8A24-BF8B686CDE58}" type="pres">
      <dgm:prSet presAssocID="{121625F2-0F4A-4112-91EE-B97FE73DCD3D}" presName="hierChild4" presStyleCnt="0"/>
      <dgm:spPr/>
      <dgm:t>
        <a:bodyPr/>
        <a:lstStyle/>
        <a:p>
          <a:endParaRPr lang="en-US"/>
        </a:p>
      </dgm:t>
    </dgm:pt>
    <dgm:pt modelId="{7D61F207-5BB2-4DB6-9B7F-A56A1ABEBE5D}" type="pres">
      <dgm:prSet presAssocID="{121625F2-0F4A-4112-91EE-B97FE73DCD3D}" presName="hierChild5" presStyleCnt="0"/>
      <dgm:spPr/>
      <dgm:t>
        <a:bodyPr/>
        <a:lstStyle/>
        <a:p>
          <a:endParaRPr lang="en-US"/>
        </a:p>
      </dgm:t>
    </dgm:pt>
    <dgm:pt modelId="{CCFA1E42-F9DD-4580-8D43-59B935CAA8F4}" type="pres">
      <dgm:prSet presAssocID="{87BD52B1-94B9-4674-8ED1-EAD7B086D511}" presName="Name111" presStyleLbl="parChTrans1D3" presStyleIdx="0" presStyleCnt="4"/>
      <dgm:spPr/>
      <dgm:t>
        <a:bodyPr/>
        <a:lstStyle/>
        <a:p>
          <a:endParaRPr lang="es-MX"/>
        </a:p>
      </dgm:t>
    </dgm:pt>
    <dgm:pt modelId="{2E6CD67D-13C2-4B31-879D-BD3B0AB1DD43}" type="pres">
      <dgm:prSet presAssocID="{3FCFBADC-C328-484B-A6E9-0BB46F318D80}" presName="hierRoot3" presStyleCnt="0">
        <dgm:presLayoutVars>
          <dgm:hierBranch/>
        </dgm:presLayoutVars>
      </dgm:prSet>
      <dgm:spPr/>
      <dgm:t>
        <a:bodyPr/>
        <a:lstStyle/>
        <a:p>
          <a:endParaRPr lang="en-US"/>
        </a:p>
      </dgm:t>
    </dgm:pt>
    <dgm:pt modelId="{7BBD2A86-8CC2-4C8B-95E6-9926BAED8D02}" type="pres">
      <dgm:prSet presAssocID="{3FCFBADC-C328-484B-A6E9-0BB46F318D80}" presName="rootComposite3" presStyleCnt="0"/>
      <dgm:spPr/>
      <dgm:t>
        <a:bodyPr/>
        <a:lstStyle/>
        <a:p>
          <a:endParaRPr lang="en-US"/>
        </a:p>
      </dgm:t>
    </dgm:pt>
    <dgm:pt modelId="{8C8FF7F4-2FC3-4C65-A059-8EFB74A7AACC}" type="pres">
      <dgm:prSet presAssocID="{3FCFBADC-C328-484B-A6E9-0BB46F318D80}" presName="rootText3" presStyleLbl="asst2" presStyleIdx="0" presStyleCnt="6" custLinFactNeighborX="16643" custLinFactNeighborY="1">
        <dgm:presLayoutVars>
          <dgm:chPref val="3"/>
        </dgm:presLayoutVars>
      </dgm:prSet>
      <dgm:spPr>
        <a:prstGeom prst="roundRect">
          <a:avLst/>
        </a:prstGeom>
      </dgm:spPr>
      <dgm:t>
        <a:bodyPr/>
        <a:lstStyle/>
        <a:p>
          <a:endParaRPr lang="es-PY"/>
        </a:p>
      </dgm:t>
    </dgm:pt>
    <dgm:pt modelId="{700B4EF8-29A4-4943-93A9-064B30594DFE}" type="pres">
      <dgm:prSet presAssocID="{3FCFBADC-C328-484B-A6E9-0BB46F318D80}" presName="rootConnector3" presStyleLbl="asst2" presStyleIdx="0" presStyleCnt="6"/>
      <dgm:spPr/>
      <dgm:t>
        <a:bodyPr/>
        <a:lstStyle/>
        <a:p>
          <a:endParaRPr lang="es-MX"/>
        </a:p>
      </dgm:t>
    </dgm:pt>
    <dgm:pt modelId="{F343EF64-3DA0-45FF-8C8A-048DDC77B130}" type="pres">
      <dgm:prSet presAssocID="{3FCFBADC-C328-484B-A6E9-0BB46F318D80}" presName="hierChild6" presStyleCnt="0"/>
      <dgm:spPr/>
      <dgm:t>
        <a:bodyPr/>
        <a:lstStyle/>
        <a:p>
          <a:endParaRPr lang="en-US"/>
        </a:p>
      </dgm:t>
    </dgm:pt>
    <dgm:pt modelId="{B2C76AB1-9EEB-40C1-ADA7-9B40C8196F88}" type="pres">
      <dgm:prSet presAssocID="{3FCFBADC-C328-484B-A6E9-0BB46F318D80}" presName="hierChild7" presStyleCnt="0"/>
      <dgm:spPr/>
      <dgm:t>
        <a:bodyPr/>
        <a:lstStyle/>
        <a:p>
          <a:endParaRPr lang="en-US"/>
        </a:p>
      </dgm:t>
    </dgm:pt>
    <dgm:pt modelId="{21B99E85-1C6D-446D-98AD-05E6D5120A56}" type="pres">
      <dgm:prSet presAssocID="{367BDAFC-37EB-4E75-BB4D-98610E16665D}" presName="Name111" presStyleLbl="parChTrans1D4" presStyleIdx="0" presStyleCnt="2"/>
      <dgm:spPr/>
      <dgm:t>
        <a:bodyPr/>
        <a:lstStyle/>
        <a:p>
          <a:endParaRPr lang="es-MX"/>
        </a:p>
      </dgm:t>
    </dgm:pt>
    <dgm:pt modelId="{AB41A147-7059-4184-8139-6B1542390CAE}" type="pres">
      <dgm:prSet presAssocID="{5770AA99-0A32-4333-A459-D22CC93F7F17}" presName="hierRoot3" presStyleCnt="0">
        <dgm:presLayoutVars>
          <dgm:hierBranch val="init"/>
        </dgm:presLayoutVars>
      </dgm:prSet>
      <dgm:spPr/>
      <dgm:t>
        <a:bodyPr/>
        <a:lstStyle/>
        <a:p>
          <a:endParaRPr lang="en-US"/>
        </a:p>
      </dgm:t>
    </dgm:pt>
    <dgm:pt modelId="{4F6B87B3-77A0-4BC9-9BEF-199486C7E8EF}" type="pres">
      <dgm:prSet presAssocID="{5770AA99-0A32-4333-A459-D22CC93F7F17}" presName="rootComposite3" presStyleCnt="0"/>
      <dgm:spPr/>
      <dgm:t>
        <a:bodyPr/>
        <a:lstStyle/>
        <a:p>
          <a:endParaRPr lang="en-US"/>
        </a:p>
      </dgm:t>
    </dgm:pt>
    <dgm:pt modelId="{742DED6D-E427-4FBE-9E99-9A356ADC861B}" type="pres">
      <dgm:prSet presAssocID="{5770AA99-0A32-4333-A459-D22CC93F7F17}" presName="rootText3" presStyleLbl="asst2" presStyleIdx="1" presStyleCnt="6" custLinFactNeighborX="17565" custLinFactNeighborY="29575">
        <dgm:presLayoutVars>
          <dgm:chPref val="3"/>
        </dgm:presLayoutVars>
      </dgm:prSet>
      <dgm:spPr>
        <a:prstGeom prst="roundRect">
          <a:avLst/>
        </a:prstGeom>
      </dgm:spPr>
      <dgm:t>
        <a:bodyPr/>
        <a:lstStyle/>
        <a:p>
          <a:endParaRPr lang="es-MX"/>
        </a:p>
      </dgm:t>
    </dgm:pt>
    <dgm:pt modelId="{46F508C3-A527-47CD-BC94-3D0C38EBC9D7}" type="pres">
      <dgm:prSet presAssocID="{5770AA99-0A32-4333-A459-D22CC93F7F17}" presName="rootConnector3" presStyleLbl="asst2" presStyleIdx="1" presStyleCnt="6"/>
      <dgm:spPr/>
      <dgm:t>
        <a:bodyPr/>
        <a:lstStyle/>
        <a:p>
          <a:endParaRPr lang="es-MX"/>
        </a:p>
      </dgm:t>
    </dgm:pt>
    <dgm:pt modelId="{D75C485C-4A27-417A-A1B8-68626B7E4C57}" type="pres">
      <dgm:prSet presAssocID="{5770AA99-0A32-4333-A459-D22CC93F7F17}" presName="hierChild6" presStyleCnt="0"/>
      <dgm:spPr/>
      <dgm:t>
        <a:bodyPr/>
        <a:lstStyle/>
        <a:p>
          <a:endParaRPr lang="en-US"/>
        </a:p>
      </dgm:t>
    </dgm:pt>
    <dgm:pt modelId="{5B7BF389-2D01-4E44-8A21-FFE53D33CE2B}" type="pres">
      <dgm:prSet presAssocID="{5770AA99-0A32-4333-A459-D22CC93F7F17}" presName="hierChild7" presStyleCnt="0"/>
      <dgm:spPr/>
      <dgm:t>
        <a:bodyPr/>
        <a:lstStyle/>
        <a:p>
          <a:endParaRPr lang="en-US"/>
        </a:p>
      </dgm:t>
    </dgm:pt>
    <dgm:pt modelId="{141FFDF2-5823-443B-9BCD-53613DE8CA68}" type="pres">
      <dgm:prSet presAssocID="{95AD9EC2-2E4E-412D-8FFF-A125B0E511BC}" presName="Name111" presStyleLbl="parChTrans1D4" presStyleIdx="1" presStyleCnt="2"/>
      <dgm:spPr/>
      <dgm:t>
        <a:bodyPr/>
        <a:lstStyle/>
        <a:p>
          <a:endParaRPr lang="es-MX"/>
        </a:p>
      </dgm:t>
    </dgm:pt>
    <dgm:pt modelId="{068EA8F2-C31F-4007-8195-25830914790B}" type="pres">
      <dgm:prSet presAssocID="{843F75FF-6DE9-4429-8416-DBEA8ED85BB0}" presName="hierRoot3" presStyleCnt="0">
        <dgm:presLayoutVars>
          <dgm:hierBranch val="init"/>
        </dgm:presLayoutVars>
      </dgm:prSet>
      <dgm:spPr/>
      <dgm:t>
        <a:bodyPr/>
        <a:lstStyle/>
        <a:p>
          <a:endParaRPr lang="en-US"/>
        </a:p>
      </dgm:t>
    </dgm:pt>
    <dgm:pt modelId="{45917FEE-B477-4B1C-811B-207738C9B09E}" type="pres">
      <dgm:prSet presAssocID="{843F75FF-6DE9-4429-8416-DBEA8ED85BB0}" presName="rootComposite3" presStyleCnt="0"/>
      <dgm:spPr/>
      <dgm:t>
        <a:bodyPr/>
        <a:lstStyle/>
        <a:p>
          <a:endParaRPr lang="en-US"/>
        </a:p>
      </dgm:t>
    </dgm:pt>
    <dgm:pt modelId="{9AAAC4F0-DCB8-4C6F-9777-5F334BF3C570}" type="pres">
      <dgm:prSet presAssocID="{843F75FF-6DE9-4429-8416-DBEA8ED85BB0}" presName="rootText3" presStyleLbl="asst2" presStyleIdx="2" presStyleCnt="6" custScaleX="111162" custLinFactNeighborX="18495" custLinFactNeighborY="29575">
        <dgm:presLayoutVars>
          <dgm:chPref val="3"/>
        </dgm:presLayoutVars>
      </dgm:prSet>
      <dgm:spPr>
        <a:prstGeom prst="roundRect">
          <a:avLst/>
        </a:prstGeom>
      </dgm:spPr>
      <dgm:t>
        <a:bodyPr/>
        <a:lstStyle/>
        <a:p>
          <a:endParaRPr lang="es-MX"/>
        </a:p>
      </dgm:t>
    </dgm:pt>
    <dgm:pt modelId="{9CFF068A-DEEF-4F5C-9A50-2A3A8B33DE9C}" type="pres">
      <dgm:prSet presAssocID="{843F75FF-6DE9-4429-8416-DBEA8ED85BB0}" presName="rootConnector3" presStyleLbl="asst2" presStyleIdx="2" presStyleCnt="6"/>
      <dgm:spPr/>
      <dgm:t>
        <a:bodyPr/>
        <a:lstStyle/>
        <a:p>
          <a:endParaRPr lang="es-MX"/>
        </a:p>
      </dgm:t>
    </dgm:pt>
    <dgm:pt modelId="{6BC762D6-4285-48CF-AA37-04159D30F1AC}" type="pres">
      <dgm:prSet presAssocID="{843F75FF-6DE9-4429-8416-DBEA8ED85BB0}" presName="hierChild6" presStyleCnt="0"/>
      <dgm:spPr/>
      <dgm:t>
        <a:bodyPr/>
        <a:lstStyle/>
        <a:p>
          <a:endParaRPr lang="en-US"/>
        </a:p>
      </dgm:t>
    </dgm:pt>
    <dgm:pt modelId="{E987EF4B-20C4-4103-AADB-181D827D1372}" type="pres">
      <dgm:prSet presAssocID="{843F75FF-6DE9-4429-8416-DBEA8ED85BB0}" presName="hierChild7" presStyleCnt="0"/>
      <dgm:spPr/>
      <dgm:t>
        <a:bodyPr/>
        <a:lstStyle/>
        <a:p>
          <a:endParaRPr lang="en-US"/>
        </a:p>
      </dgm:t>
    </dgm:pt>
    <dgm:pt modelId="{529498D0-B092-4E6D-BCCC-5C871118AB50}" type="pres">
      <dgm:prSet presAssocID="{8FCE2800-F187-4570-BD77-884B5B63A344}" presName="Name111" presStyleLbl="parChTrans1D3" presStyleIdx="1" presStyleCnt="4"/>
      <dgm:spPr/>
      <dgm:t>
        <a:bodyPr/>
        <a:lstStyle/>
        <a:p>
          <a:endParaRPr lang="es-MX"/>
        </a:p>
      </dgm:t>
    </dgm:pt>
    <dgm:pt modelId="{DDDA4B7D-AA9A-4CE4-9DE6-7C1999BDD075}" type="pres">
      <dgm:prSet presAssocID="{0441CF00-BD3B-4D15-A976-DB89CA5DF7F5}" presName="hierRoot3" presStyleCnt="0">
        <dgm:presLayoutVars>
          <dgm:hierBranch val="init"/>
        </dgm:presLayoutVars>
      </dgm:prSet>
      <dgm:spPr/>
      <dgm:t>
        <a:bodyPr/>
        <a:lstStyle/>
        <a:p>
          <a:endParaRPr lang="en-US"/>
        </a:p>
      </dgm:t>
    </dgm:pt>
    <dgm:pt modelId="{BC5E9581-718A-4CF9-8F9C-B05D67AEC3BD}" type="pres">
      <dgm:prSet presAssocID="{0441CF00-BD3B-4D15-A976-DB89CA5DF7F5}" presName="rootComposite3" presStyleCnt="0"/>
      <dgm:spPr/>
      <dgm:t>
        <a:bodyPr/>
        <a:lstStyle/>
        <a:p>
          <a:endParaRPr lang="en-US"/>
        </a:p>
      </dgm:t>
    </dgm:pt>
    <dgm:pt modelId="{480C156B-D37C-4638-B2CA-3264AFA74668}" type="pres">
      <dgm:prSet presAssocID="{0441CF00-BD3B-4D15-A976-DB89CA5DF7F5}" presName="rootText3" presStyleLbl="asst2" presStyleIdx="3" presStyleCnt="6" custLinFactNeighborX="-41580">
        <dgm:presLayoutVars>
          <dgm:chPref val="3"/>
        </dgm:presLayoutVars>
      </dgm:prSet>
      <dgm:spPr>
        <a:prstGeom prst="roundRect">
          <a:avLst/>
        </a:prstGeom>
      </dgm:spPr>
      <dgm:t>
        <a:bodyPr/>
        <a:lstStyle/>
        <a:p>
          <a:endParaRPr lang="es-MX"/>
        </a:p>
      </dgm:t>
    </dgm:pt>
    <dgm:pt modelId="{821C1D2E-DF3B-4CAD-8ABF-D59DBF1360D3}" type="pres">
      <dgm:prSet presAssocID="{0441CF00-BD3B-4D15-A976-DB89CA5DF7F5}" presName="rootConnector3" presStyleLbl="asst2" presStyleIdx="3" presStyleCnt="6"/>
      <dgm:spPr/>
      <dgm:t>
        <a:bodyPr/>
        <a:lstStyle/>
        <a:p>
          <a:endParaRPr lang="es-MX"/>
        </a:p>
      </dgm:t>
    </dgm:pt>
    <dgm:pt modelId="{AA8F8721-C2E9-45F2-ABCF-AB40838807CF}" type="pres">
      <dgm:prSet presAssocID="{0441CF00-BD3B-4D15-A976-DB89CA5DF7F5}" presName="hierChild6" presStyleCnt="0"/>
      <dgm:spPr/>
      <dgm:t>
        <a:bodyPr/>
        <a:lstStyle/>
        <a:p>
          <a:endParaRPr lang="en-US"/>
        </a:p>
      </dgm:t>
    </dgm:pt>
    <dgm:pt modelId="{17A9F51C-19B6-4E1B-82BA-ECD8B98A6DC8}" type="pres">
      <dgm:prSet presAssocID="{0441CF00-BD3B-4D15-A976-DB89CA5DF7F5}" presName="hierChild7" presStyleCnt="0"/>
      <dgm:spPr/>
      <dgm:t>
        <a:bodyPr/>
        <a:lstStyle/>
        <a:p>
          <a:endParaRPr lang="en-US"/>
        </a:p>
      </dgm:t>
    </dgm:pt>
    <dgm:pt modelId="{59386299-63E7-4DD9-9ED3-B5781C3B320A}" type="pres">
      <dgm:prSet presAssocID="{4A8F7634-BA50-4958-8CAE-426D29078573}" presName="Name37" presStyleLbl="parChTrans1D2" presStyleIdx="1" presStyleCnt="2"/>
      <dgm:spPr/>
      <dgm:t>
        <a:bodyPr/>
        <a:lstStyle/>
        <a:p>
          <a:endParaRPr lang="es-MX"/>
        </a:p>
      </dgm:t>
    </dgm:pt>
    <dgm:pt modelId="{802B08B1-E697-4C6E-BFBB-630C48304836}" type="pres">
      <dgm:prSet presAssocID="{886578E0-7B19-4F5D-B388-AAE3FECC1205}" presName="hierRoot2" presStyleCnt="0">
        <dgm:presLayoutVars>
          <dgm:hierBranch val="init"/>
        </dgm:presLayoutVars>
      </dgm:prSet>
      <dgm:spPr/>
      <dgm:t>
        <a:bodyPr/>
        <a:lstStyle/>
        <a:p>
          <a:endParaRPr lang="en-US"/>
        </a:p>
      </dgm:t>
    </dgm:pt>
    <dgm:pt modelId="{A825D9A4-31A1-4571-B47E-0376D8A2B416}" type="pres">
      <dgm:prSet presAssocID="{886578E0-7B19-4F5D-B388-AAE3FECC1205}" presName="rootComposite" presStyleCnt="0"/>
      <dgm:spPr/>
      <dgm:t>
        <a:bodyPr/>
        <a:lstStyle/>
        <a:p>
          <a:endParaRPr lang="en-US"/>
        </a:p>
      </dgm:t>
    </dgm:pt>
    <dgm:pt modelId="{54CA2D75-43F5-4D2D-8337-92CED0685A12}" type="pres">
      <dgm:prSet presAssocID="{886578E0-7B19-4F5D-B388-AAE3FECC1205}" presName="rootText" presStyleLbl="node2" presStyleIdx="1" presStyleCnt="2" custLinFactNeighborX="-44352">
        <dgm:presLayoutVars>
          <dgm:chPref val="3"/>
        </dgm:presLayoutVars>
      </dgm:prSet>
      <dgm:spPr>
        <a:prstGeom prst="roundRect">
          <a:avLst/>
        </a:prstGeom>
      </dgm:spPr>
      <dgm:t>
        <a:bodyPr/>
        <a:lstStyle/>
        <a:p>
          <a:endParaRPr lang="es-MX"/>
        </a:p>
      </dgm:t>
    </dgm:pt>
    <dgm:pt modelId="{7F48AF47-9C44-41A4-B6F6-E7DF48A52109}" type="pres">
      <dgm:prSet presAssocID="{886578E0-7B19-4F5D-B388-AAE3FECC1205}" presName="rootConnector" presStyleLbl="node2" presStyleIdx="1" presStyleCnt="2"/>
      <dgm:spPr/>
      <dgm:t>
        <a:bodyPr/>
        <a:lstStyle/>
        <a:p>
          <a:endParaRPr lang="es-MX"/>
        </a:p>
      </dgm:t>
    </dgm:pt>
    <dgm:pt modelId="{7B018AE7-864A-48A3-9920-5DF16E56A222}" type="pres">
      <dgm:prSet presAssocID="{886578E0-7B19-4F5D-B388-AAE3FECC1205}" presName="hierChild4" presStyleCnt="0"/>
      <dgm:spPr/>
      <dgm:t>
        <a:bodyPr/>
        <a:lstStyle/>
        <a:p>
          <a:endParaRPr lang="en-US"/>
        </a:p>
      </dgm:t>
    </dgm:pt>
    <dgm:pt modelId="{4DFB188C-FD71-4B94-A912-D04FBA0AB9CE}" type="pres">
      <dgm:prSet presAssocID="{886578E0-7B19-4F5D-B388-AAE3FECC1205}" presName="hierChild5" presStyleCnt="0"/>
      <dgm:spPr/>
      <dgm:t>
        <a:bodyPr/>
        <a:lstStyle/>
        <a:p>
          <a:endParaRPr lang="en-US"/>
        </a:p>
      </dgm:t>
    </dgm:pt>
    <dgm:pt modelId="{CA053BB6-C32D-4BDD-8C18-4766B0F023CF}" type="pres">
      <dgm:prSet presAssocID="{1B8EC1FB-B3DE-4894-9F67-D855D11E2F50}" presName="Name111" presStyleLbl="parChTrans1D3" presStyleIdx="2" presStyleCnt="4"/>
      <dgm:spPr/>
      <dgm:t>
        <a:bodyPr/>
        <a:lstStyle/>
        <a:p>
          <a:endParaRPr lang="es-MX"/>
        </a:p>
      </dgm:t>
    </dgm:pt>
    <dgm:pt modelId="{40D505E5-CB0E-4785-929E-B780B7BB2A22}" type="pres">
      <dgm:prSet presAssocID="{54D28705-7A18-4D80-B55A-E0F805247FED}" presName="hierRoot3" presStyleCnt="0">
        <dgm:presLayoutVars>
          <dgm:hierBranch val="init"/>
        </dgm:presLayoutVars>
      </dgm:prSet>
      <dgm:spPr/>
      <dgm:t>
        <a:bodyPr/>
        <a:lstStyle/>
        <a:p>
          <a:endParaRPr lang="en-US"/>
        </a:p>
      </dgm:t>
    </dgm:pt>
    <dgm:pt modelId="{D0B04BC7-AE94-49B1-A396-D1B33E22F784}" type="pres">
      <dgm:prSet presAssocID="{54D28705-7A18-4D80-B55A-E0F805247FED}" presName="rootComposite3" presStyleCnt="0"/>
      <dgm:spPr/>
      <dgm:t>
        <a:bodyPr/>
        <a:lstStyle/>
        <a:p>
          <a:endParaRPr lang="en-US"/>
        </a:p>
      </dgm:t>
    </dgm:pt>
    <dgm:pt modelId="{748189B8-BB53-46DB-9090-C7D30CE56939}" type="pres">
      <dgm:prSet presAssocID="{54D28705-7A18-4D80-B55A-E0F805247FED}" presName="rootText3" presStyleLbl="asst2" presStyleIdx="4" presStyleCnt="6" custLinFactNeighborX="-43428">
        <dgm:presLayoutVars>
          <dgm:chPref val="3"/>
        </dgm:presLayoutVars>
      </dgm:prSet>
      <dgm:spPr>
        <a:prstGeom prst="roundRect">
          <a:avLst/>
        </a:prstGeom>
      </dgm:spPr>
      <dgm:t>
        <a:bodyPr/>
        <a:lstStyle/>
        <a:p>
          <a:endParaRPr lang="es-MX"/>
        </a:p>
      </dgm:t>
    </dgm:pt>
    <dgm:pt modelId="{3B2C0C44-45CE-4474-B1A2-0C9BEFEF908B}" type="pres">
      <dgm:prSet presAssocID="{54D28705-7A18-4D80-B55A-E0F805247FED}" presName="rootConnector3" presStyleLbl="asst2" presStyleIdx="4" presStyleCnt="6"/>
      <dgm:spPr/>
      <dgm:t>
        <a:bodyPr/>
        <a:lstStyle/>
        <a:p>
          <a:endParaRPr lang="es-MX"/>
        </a:p>
      </dgm:t>
    </dgm:pt>
    <dgm:pt modelId="{7DACBB1F-7675-4FA1-A197-68546A72825E}" type="pres">
      <dgm:prSet presAssocID="{54D28705-7A18-4D80-B55A-E0F805247FED}" presName="hierChild6" presStyleCnt="0"/>
      <dgm:spPr/>
      <dgm:t>
        <a:bodyPr/>
        <a:lstStyle/>
        <a:p>
          <a:endParaRPr lang="en-US"/>
        </a:p>
      </dgm:t>
    </dgm:pt>
    <dgm:pt modelId="{D8469882-B319-4746-85B8-01CC1AE538E9}" type="pres">
      <dgm:prSet presAssocID="{54D28705-7A18-4D80-B55A-E0F805247FED}" presName="hierChild7" presStyleCnt="0"/>
      <dgm:spPr/>
      <dgm:t>
        <a:bodyPr/>
        <a:lstStyle/>
        <a:p>
          <a:endParaRPr lang="en-US"/>
        </a:p>
      </dgm:t>
    </dgm:pt>
    <dgm:pt modelId="{A051E9AF-B15F-4792-B332-A76575DAD72F}" type="pres">
      <dgm:prSet presAssocID="{D301AE89-50F6-494F-BFDF-B9DF869EEF2E}" presName="Name111" presStyleLbl="parChTrans1D3" presStyleIdx="3" presStyleCnt="4"/>
      <dgm:spPr/>
      <dgm:t>
        <a:bodyPr/>
        <a:lstStyle/>
        <a:p>
          <a:endParaRPr lang="es-MX"/>
        </a:p>
      </dgm:t>
    </dgm:pt>
    <dgm:pt modelId="{321BB001-6C80-4C0B-9687-B9CFA6F3F6EE}" type="pres">
      <dgm:prSet presAssocID="{C505F34A-9388-4780-9C17-35D2C4906722}" presName="hierRoot3" presStyleCnt="0">
        <dgm:presLayoutVars>
          <dgm:hierBranch val="init"/>
        </dgm:presLayoutVars>
      </dgm:prSet>
      <dgm:spPr/>
      <dgm:t>
        <a:bodyPr/>
        <a:lstStyle/>
        <a:p>
          <a:endParaRPr lang="en-US"/>
        </a:p>
      </dgm:t>
    </dgm:pt>
    <dgm:pt modelId="{56151C0C-D322-43F0-981C-DE2C1EB01481}" type="pres">
      <dgm:prSet presAssocID="{C505F34A-9388-4780-9C17-35D2C4906722}" presName="rootComposite3" presStyleCnt="0"/>
      <dgm:spPr/>
      <dgm:t>
        <a:bodyPr/>
        <a:lstStyle/>
        <a:p>
          <a:endParaRPr lang="en-US"/>
        </a:p>
      </dgm:t>
    </dgm:pt>
    <dgm:pt modelId="{BB4458EE-DDFB-4465-9346-163388E37E99}" type="pres">
      <dgm:prSet presAssocID="{C505F34A-9388-4780-9C17-35D2C4906722}" presName="rootText3" presStyleLbl="asst2" presStyleIdx="5" presStyleCnt="6" custLinFactNeighborX="-42504">
        <dgm:presLayoutVars>
          <dgm:chPref val="3"/>
        </dgm:presLayoutVars>
      </dgm:prSet>
      <dgm:spPr>
        <a:prstGeom prst="roundRect">
          <a:avLst/>
        </a:prstGeom>
      </dgm:spPr>
      <dgm:t>
        <a:bodyPr/>
        <a:lstStyle/>
        <a:p>
          <a:endParaRPr lang="es-PY"/>
        </a:p>
      </dgm:t>
    </dgm:pt>
    <dgm:pt modelId="{6EA43FA3-DB35-4755-8C36-70C2FC8AE25C}" type="pres">
      <dgm:prSet presAssocID="{C505F34A-9388-4780-9C17-35D2C4906722}" presName="rootConnector3" presStyleLbl="asst2" presStyleIdx="5" presStyleCnt="6"/>
      <dgm:spPr/>
      <dgm:t>
        <a:bodyPr/>
        <a:lstStyle/>
        <a:p>
          <a:endParaRPr lang="es-MX"/>
        </a:p>
      </dgm:t>
    </dgm:pt>
    <dgm:pt modelId="{32916488-A312-49C0-AA2D-CA60265CC564}" type="pres">
      <dgm:prSet presAssocID="{C505F34A-9388-4780-9C17-35D2C4906722}" presName="hierChild6" presStyleCnt="0"/>
      <dgm:spPr/>
      <dgm:t>
        <a:bodyPr/>
        <a:lstStyle/>
        <a:p>
          <a:endParaRPr lang="en-US"/>
        </a:p>
      </dgm:t>
    </dgm:pt>
    <dgm:pt modelId="{011A2C0F-1903-4DCE-BFB2-13A4B65CA64B}" type="pres">
      <dgm:prSet presAssocID="{C505F34A-9388-4780-9C17-35D2C4906722}" presName="hierChild7" presStyleCnt="0"/>
      <dgm:spPr/>
      <dgm:t>
        <a:bodyPr/>
        <a:lstStyle/>
        <a:p>
          <a:endParaRPr lang="en-US"/>
        </a:p>
      </dgm:t>
    </dgm:pt>
    <dgm:pt modelId="{922E43BD-7F13-4DCD-8919-105884BFE039}" type="pres">
      <dgm:prSet presAssocID="{8F4852BC-99A9-4363-97BD-4AD44F28D39C}" presName="hierChild3" presStyleCnt="0"/>
      <dgm:spPr/>
      <dgm:t>
        <a:bodyPr/>
        <a:lstStyle/>
        <a:p>
          <a:endParaRPr lang="en-US"/>
        </a:p>
      </dgm:t>
    </dgm:pt>
  </dgm:ptLst>
  <dgm:cxnLst>
    <dgm:cxn modelId="{4BF7A80B-B7EC-41C1-9687-95D4342E7CFB}" type="presOf" srcId="{54D28705-7A18-4D80-B55A-E0F805247FED}" destId="{3B2C0C44-45CE-4474-B1A2-0C9BEFEF908B}" srcOrd="1" destOrd="0" presId="urn:microsoft.com/office/officeart/2005/8/layout/orgChart1"/>
    <dgm:cxn modelId="{0D26CA1E-1389-48F5-BFBF-83E909F71BCA}" type="presOf" srcId="{8F4852BC-99A9-4363-97BD-4AD44F28D39C}" destId="{C38D9DB6-06A6-440D-9A56-DADA673139C8}" srcOrd="0" destOrd="0" presId="urn:microsoft.com/office/officeart/2005/8/layout/orgChart1"/>
    <dgm:cxn modelId="{DD5A2453-EDB8-4806-B16B-339156573EF0}" type="presOf" srcId="{5770AA99-0A32-4333-A459-D22CC93F7F17}" destId="{742DED6D-E427-4FBE-9E99-9A356ADC861B}" srcOrd="0" destOrd="0" presId="urn:microsoft.com/office/officeart/2005/8/layout/orgChart1"/>
    <dgm:cxn modelId="{9E343335-9472-4F1C-B1C8-5F76E1790A00}" srcId="{8F4852BC-99A9-4363-97BD-4AD44F28D39C}" destId="{121625F2-0F4A-4112-91EE-B97FE73DCD3D}" srcOrd="0" destOrd="0" parTransId="{5429302B-9F24-4E91-B8F6-8D0AEB10D22C}" sibTransId="{7DAD6854-4255-4934-9782-EB404F56E00A}"/>
    <dgm:cxn modelId="{D4EA086F-4784-496B-B61A-99D8AA463F05}" type="presOf" srcId="{54D28705-7A18-4D80-B55A-E0F805247FED}" destId="{748189B8-BB53-46DB-9090-C7D30CE56939}" srcOrd="0" destOrd="0" presId="urn:microsoft.com/office/officeart/2005/8/layout/orgChart1"/>
    <dgm:cxn modelId="{7E9BE665-A2B0-4B4E-862B-77E9E04DD1EE}" type="presOf" srcId="{4A8F7634-BA50-4958-8CAE-426D29078573}" destId="{59386299-63E7-4DD9-9ED3-B5781C3B320A}" srcOrd="0" destOrd="0" presId="urn:microsoft.com/office/officeart/2005/8/layout/orgChart1"/>
    <dgm:cxn modelId="{C6309E0A-634C-4D29-A9AF-A7049F95085A}" type="presOf" srcId="{886578E0-7B19-4F5D-B388-AAE3FECC1205}" destId="{7F48AF47-9C44-41A4-B6F6-E7DF48A52109}" srcOrd="1" destOrd="0" presId="urn:microsoft.com/office/officeart/2005/8/layout/orgChart1"/>
    <dgm:cxn modelId="{0BBA704E-B36F-4CBD-B258-F03EC95DF35F}" srcId="{121625F2-0F4A-4112-91EE-B97FE73DCD3D}" destId="{3FCFBADC-C328-484B-A6E9-0BB46F318D80}" srcOrd="0" destOrd="0" parTransId="{87BD52B1-94B9-4674-8ED1-EAD7B086D511}" sibTransId="{E4B355DF-CAE4-43ED-93D3-C509D717BCFA}"/>
    <dgm:cxn modelId="{648A0031-655F-4037-9764-0E9E26DA0E48}" type="presOf" srcId="{5429302B-9F24-4E91-B8F6-8D0AEB10D22C}" destId="{F20CF283-CB73-4277-BCCD-D4FE13B865D6}" srcOrd="0" destOrd="0" presId="urn:microsoft.com/office/officeart/2005/8/layout/orgChart1"/>
    <dgm:cxn modelId="{D8493A32-2D2F-4CCA-B9A6-C394273F35F7}" srcId="{8F4852BC-99A9-4363-97BD-4AD44F28D39C}" destId="{886578E0-7B19-4F5D-B388-AAE3FECC1205}" srcOrd="1" destOrd="0" parTransId="{4A8F7634-BA50-4958-8CAE-426D29078573}" sibTransId="{EF4A2EA8-9CC6-43E8-9B49-03756F2C0AA8}"/>
    <dgm:cxn modelId="{56669793-E478-485E-8036-A5109B64AD37}" type="presOf" srcId="{D301AE89-50F6-494F-BFDF-B9DF869EEF2E}" destId="{A051E9AF-B15F-4792-B332-A76575DAD72F}" srcOrd="0" destOrd="0" presId="urn:microsoft.com/office/officeart/2005/8/layout/orgChart1"/>
    <dgm:cxn modelId="{BF938186-4396-46B4-BC56-236E6E155D66}" type="presOf" srcId="{367BDAFC-37EB-4E75-BB4D-98610E16665D}" destId="{21B99E85-1C6D-446D-98AD-05E6D5120A56}" srcOrd="0" destOrd="0" presId="urn:microsoft.com/office/officeart/2005/8/layout/orgChart1"/>
    <dgm:cxn modelId="{CB34F8DA-BDC5-4818-B98C-959933774694}" type="presOf" srcId="{5770AA99-0A32-4333-A459-D22CC93F7F17}" destId="{46F508C3-A527-47CD-BC94-3D0C38EBC9D7}" srcOrd="1" destOrd="0" presId="urn:microsoft.com/office/officeart/2005/8/layout/orgChart1"/>
    <dgm:cxn modelId="{FA30B262-67AC-4376-A31F-8E602454D2EE}" type="presOf" srcId="{0441CF00-BD3B-4D15-A976-DB89CA5DF7F5}" destId="{480C156B-D37C-4638-B2CA-3264AFA74668}" srcOrd="0" destOrd="0" presId="urn:microsoft.com/office/officeart/2005/8/layout/orgChart1"/>
    <dgm:cxn modelId="{7BC5C432-E3B7-4E1E-A503-272283B19E3A}" type="presOf" srcId="{C505F34A-9388-4780-9C17-35D2C4906722}" destId="{BB4458EE-DDFB-4465-9346-163388E37E99}" srcOrd="0" destOrd="0" presId="urn:microsoft.com/office/officeart/2005/8/layout/orgChart1"/>
    <dgm:cxn modelId="{14AE3768-5B41-453F-971A-06E6E2F1285E}" type="presOf" srcId="{95AD9EC2-2E4E-412D-8FFF-A125B0E511BC}" destId="{141FFDF2-5823-443B-9BCD-53613DE8CA68}" srcOrd="0" destOrd="0" presId="urn:microsoft.com/office/officeart/2005/8/layout/orgChart1"/>
    <dgm:cxn modelId="{6B30D3F4-3472-40BB-823E-61F83FBBE4F9}" srcId="{886578E0-7B19-4F5D-B388-AAE3FECC1205}" destId="{C505F34A-9388-4780-9C17-35D2C4906722}" srcOrd="1" destOrd="0" parTransId="{D301AE89-50F6-494F-BFDF-B9DF869EEF2E}" sibTransId="{6E7A610A-B033-438B-BD0E-1F4F06FC5C48}"/>
    <dgm:cxn modelId="{9C6492B5-3029-46E9-A0C8-532122779957}" srcId="{886578E0-7B19-4F5D-B388-AAE3FECC1205}" destId="{54D28705-7A18-4D80-B55A-E0F805247FED}" srcOrd="0" destOrd="0" parTransId="{1B8EC1FB-B3DE-4894-9F67-D855D11E2F50}" sibTransId="{52B8C5BB-0787-49FA-A710-E5D00F359DD5}"/>
    <dgm:cxn modelId="{8EEA8D42-D05A-43BB-8895-9E7BE325018F}" type="presOf" srcId="{1B8EC1FB-B3DE-4894-9F67-D855D11E2F50}" destId="{CA053BB6-C32D-4BDD-8C18-4766B0F023CF}" srcOrd="0" destOrd="0" presId="urn:microsoft.com/office/officeart/2005/8/layout/orgChart1"/>
    <dgm:cxn modelId="{C706D1D5-BCF9-4923-8377-CA052A366F07}" srcId="{EB900768-D588-4997-9E71-BC6A89E85F19}" destId="{8F4852BC-99A9-4363-97BD-4AD44F28D39C}" srcOrd="0" destOrd="0" parTransId="{FFA48223-1494-41BE-8AC9-EAF56152DB1F}" sibTransId="{582E2111-8573-44C1-9807-026D6B38F740}"/>
    <dgm:cxn modelId="{237D6119-5D28-4288-A8F0-1F884197789C}" srcId="{3FCFBADC-C328-484B-A6E9-0BB46F318D80}" destId="{843F75FF-6DE9-4429-8416-DBEA8ED85BB0}" srcOrd="1" destOrd="0" parTransId="{95AD9EC2-2E4E-412D-8FFF-A125B0E511BC}" sibTransId="{16631F63-3AD5-4B07-83B6-4FD58599F2F4}"/>
    <dgm:cxn modelId="{B6153A0B-18FE-4886-A4D0-97E31348423A}" type="presOf" srcId="{0441CF00-BD3B-4D15-A976-DB89CA5DF7F5}" destId="{821C1D2E-DF3B-4CAD-8ABF-D59DBF1360D3}" srcOrd="1" destOrd="0" presId="urn:microsoft.com/office/officeart/2005/8/layout/orgChart1"/>
    <dgm:cxn modelId="{4FFAF594-B91F-4AC3-9A35-E3DFD07168AE}" srcId="{3FCFBADC-C328-484B-A6E9-0BB46F318D80}" destId="{5770AA99-0A32-4333-A459-D22CC93F7F17}" srcOrd="0" destOrd="0" parTransId="{367BDAFC-37EB-4E75-BB4D-98610E16665D}" sibTransId="{A6FFB154-913F-4CC2-B5E1-19A297181D81}"/>
    <dgm:cxn modelId="{49912838-22AB-4FA7-B218-5E1159B5AE3D}" type="presOf" srcId="{87BD52B1-94B9-4674-8ED1-EAD7B086D511}" destId="{CCFA1E42-F9DD-4580-8D43-59B935CAA8F4}" srcOrd="0" destOrd="0" presId="urn:microsoft.com/office/officeart/2005/8/layout/orgChart1"/>
    <dgm:cxn modelId="{A63E2054-2680-4071-9AE2-A5687A4F2C74}" type="presOf" srcId="{3FCFBADC-C328-484B-A6E9-0BB46F318D80}" destId="{8C8FF7F4-2FC3-4C65-A059-8EFB74A7AACC}" srcOrd="0" destOrd="0" presId="urn:microsoft.com/office/officeart/2005/8/layout/orgChart1"/>
    <dgm:cxn modelId="{00256E0A-2B42-456B-B484-7E007D088CF1}" type="presOf" srcId="{8F4852BC-99A9-4363-97BD-4AD44F28D39C}" destId="{CB839803-FBA7-4969-9206-D935D7F35AE9}" srcOrd="1" destOrd="0" presId="urn:microsoft.com/office/officeart/2005/8/layout/orgChart1"/>
    <dgm:cxn modelId="{CCED977A-66AB-41F3-979E-9E5DC52E3A5C}" type="presOf" srcId="{121625F2-0F4A-4112-91EE-B97FE73DCD3D}" destId="{B3C0787B-2220-4392-93F6-DDD716FCD7CB}" srcOrd="0" destOrd="0" presId="urn:microsoft.com/office/officeart/2005/8/layout/orgChart1"/>
    <dgm:cxn modelId="{5FD7FE10-5D67-4D13-B800-28462070FE70}" type="presOf" srcId="{8FCE2800-F187-4570-BD77-884B5B63A344}" destId="{529498D0-B092-4E6D-BCCC-5C871118AB50}" srcOrd="0" destOrd="0" presId="urn:microsoft.com/office/officeart/2005/8/layout/orgChart1"/>
    <dgm:cxn modelId="{B9CF3785-C5CA-4F8D-A8DB-C7AC322AE669}" type="presOf" srcId="{EB900768-D588-4997-9E71-BC6A89E85F19}" destId="{148B3D6A-CF68-4EFB-BAEF-8848F0583D45}" srcOrd="0" destOrd="0" presId="urn:microsoft.com/office/officeart/2005/8/layout/orgChart1"/>
    <dgm:cxn modelId="{769345F1-F253-4657-9B46-F9400FAA628C}" type="presOf" srcId="{843F75FF-6DE9-4429-8416-DBEA8ED85BB0}" destId="{9AAAC4F0-DCB8-4C6F-9777-5F334BF3C570}" srcOrd="0" destOrd="0" presId="urn:microsoft.com/office/officeart/2005/8/layout/orgChart1"/>
    <dgm:cxn modelId="{EDE89BDF-9D21-419B-A21A-FADBF8674334}" type="presOf" srcId="{3FCFBADC-C328-484B-A6E9-0BB46F318D80}" destId="{700B4EF8-29A4-4943-93A9-064B30594DFE}" srcOrd="1" destOrd="0" presId="urn:microsoft.com/office/officeart/2005/8/layout/orgChart1"/>
    <dgm:cxn modelId="{D1B5F65B-90A2-48D1-8274-F860947AFD4D}" type="presOf" srcId="{C505F34A-9388-4780-9C17-35D2C4906722}" destId="{6EA43FA3-DB35-4755-8C36-70C2FC8AE25C}" srcOrd="1" destOrd="0" presId="urn:microsoft.com/office/officeart/2005/8/layout/orgChart1"/>
    <dgm:cxn modelId="{C7AEC1CE-F151-4170-9CE8-91AE7E4F1E8B}" type="presOf" srcId="{121625F2-0F4A-4112-91EE-B97FE73DCD3D}" destId="{907F2CA1-5F82-4AC7-B5CE-C7553FA9F36D}" srcOrd="1" destOrd="0" presId="urn:microsoft.com/office/officeart/2005/8/layout/orgChart1"/>
    <dgm:cxn modelId="{B94FB15D-34C3-4138-99A9-2A84088488C4}" type="presOf" srcId="{886578E0-7B19-4F5D-B388-AAE3FECC1205}" destId="{54CA2D75-43F5-4D2D-8337-92CED0685A12}" srcOrd="0" destOrd="0" presId="urn:microsoft.com/office/officeart/2005/8/layout/orgChart1"/>
    <dgm:cxn modelId="{DE4A67AF-E09E-4826-9C71-0D6FB840BE96}" srcId="{121625F2-0F4A-4112-91EE-B97FE73DCD3D}" destId="{0441CF00-BD3B-4D15-A976-DB89CA5DF7F5}" srcOrd="1" destOrd="0" parTransId="{8FCE2800-F187-4570-BD77-884B5B63A344}" sibTransId="{74A622EE-BA20-486E-9292-855FEBC4E41E}"/>
    <dgm:cxn modelId="{B6C3C398-9C98-4C27-9E78-DCF998665CC2}" type="presOf" srcId="{843F75FF-6DE9-4429-8416-DBEA8ED85BB0}" destId="{9CFF068A-DEEF-4F5C-9A50-2A3A8B33DE9C}" srcOrd="1" destOrd="0" presId="urn:microsoft.com/office/officeart/2005/8/layout/orgChart1"/>
    <dgm:cxn modelId="{B5518102-F21E-461F-A242-C04B30A5D43D}" type="presParOf" srcId="{148B3D6A-CF68-4EFB-BAEF-8848F0583D45}" destId="{652A3894-AB85-4E2F-8318-297AF27B30BC}" srcOrd="0" destOrd="0" presId="urn:microsoft.com/office/officeart/2005/8/layout/orgChart1"/>
    <dgm:cxn modelId="{DDE20C54-F89B-4E40-A16C-1F47A31567FC}" type="presParOf" srcId="{652A3894-AB85-4E2F-8318-297AF27B30BC}" destId="{9C0634FB-3E77-4DCC-B386-442F71BB9CDD}" srcOrd="0" destOrd="0" presId="urn:microsoft.com/office/officeart/2005/8/layout/orgChart1"/>
    <dgm:cxn modelId="{B4CE785F-9114-4C41-BD8E-9E71AE083FAF}" type="presParOf" srcId="{9C0634FB-3E77-4DCC-B386-442F71BB9CDD}" destId="{C38D9DB6-06A6-440D-9A56-DADA673139C8}" srcOrd="0" destOrd="0" presId="urn:microsoft.com/office/officeart/2005/8/layout/orgChart1"/>
    <dgm:cxn modelId="{5FE61482-EB8F-4ACD-94BC-332FC9839F6C}" type="presParOf" srcId="{9C0634FB-3E77-4DCC-B386-442F71BB9CDD}" destId="{CB839803-FBA7-4969-9206-D935D7F35AE9}" srcOrd="1" destOrd="0" presId="urn:microsoft.com/office/officeart/2005/8/layout/orgChart1"/>
    <dgm:cxn modelId="{596FDDE7-7258-41D2-B92E-B4691C0A9507}" type="presParOf" srcId="{652A3894-AB85-4E2F-8318-297AF27B30BC}" destId="{590EFC6C-6CF4-46C2-A89F-BA32791A02D7}" srcOrd="1" destOrd="0" presId="urn:microsoft.com/office/officeart/2005/8/layout/orgChart1"/>
    <dgm:cxn modelId="{2AD2DF4B-512D-4C94-85CD-7E5FECDFA770}" type="presParOf" srcId="{590EFC6C-6CF4-46C2-A89F-BA32791A02D7}" destId="{F20CF283-CB73-4277-BCCD-D4FE13B865D6}" srcOrd="0" destOrd="0" presId="urn:microsoft.com/office/officeart/2005/8/layout/orgChart1"/>
    <dgm:cxn modelId="{B9A428DA-2EB4-4F59-8A4B-EB5DA3E3A8BB}" type="presParOf" srcId="{590EFC6C-6CF4-46C2-A89F-BA32791A02D7}" destId="{60560ADE-AB29-41F9-A4F8-FC9FC58714A7}" srcOrd="1" destOrd="0" presId="urn:microsoft.com/office/officeart/2005/8/layout/orgChart1"/>
    <dgm:cxn modelId="{EFFB6AB0-FE7C-4762-80BB-579FFA395A18}" type="presParOf" srcId="{60560ADE-AB29-41F9-A4F8-FC9FC58714A7}" destId="{D3CA8EB7-3915-4F33-8A6E-1B79C1895DB2}" srcOrd="0" destOrd="0" presId="urn:microsoft.com/office/officeart/2005/8/layout/orgChart1"/>
    <dgm:cxn modelId="{E6F35877-5273-4E43-8D88-DED6FB1448CB}" type="presParOf" srcId="{D3CA8EB7-3915-4F33-8A6E-1B79C1895DB2}" destId="{B3C0787B-2220-4392-93F6-DDD716FCD7CB}" srcOrd="0" destOrd="0" presId="urn:microsoft.com/office/officeart/2005/8/layout/orgChart1"/>
    <dgm:cxn modelId="{FD84238C-5FD4-4BB6-8258-FAA40C415595}" type="presParOf" srcId="{D3CA8EB7-3915-4F33-8A6E-1B79C1895DB2}" destId="{907F2CA1-5F82-4AC7-B5CE-C7553FA9F36D}" srcOrd="1" destOrd="0" presId="urn:microsoft.com/office/officeart/2005/8/layout/orgChart1"/>
    <dgm:cxn modelId="{66F6C74F-7311-4E22-9744-4CD6FFCD5C9B}" type="presParOf" srcId="{60560ADE-AB29-41F9-A4F8-FC9FC58714A7}" destId="{93DE5B09-A110-4BEF-8A24-BF8B686CDE58}" srcOrd="1" destOrd="0" presId="urn:microsoft.com/office/officeart/2005/8/layout/orgChart1"/>
    <dgm:cxn modelId="{4DA98A9C-2468-4F96-B56B-4C877A8EAA0F}" type="presParOf" srcId="{60560ADE-AB29-41F9-A4F8-FC9FC58714A7}" destId="{7D61F207-5BB2-4DB6-9B7F-A56A1ABEBE5D}" srcOrd="2" destOrd="0" presId="urn:microsoft.com/office/officeart/2005/8/layout/orgChart1"/>
    <dgm:cxn modelId="{2D3F7D28-0091-45A1-9E07-7469806BCF7C}" type="presParOf" srcId="{7D61F207-5BB2-4DB6-9B7F-A56A1ABEBE5D}" destId="{CCFA1E42-F9DD-4580-8D43-59B935CAA8F4}" srcOrd="0" destOrd="0" presId="urn:microsoft.com/office/officeart/2005/8/layout/orgChart1"/>
    <dgm:cxn modelId="{766ECD0C-BF81-48DD-8D85-75D02CEE6DCD}" type="presParOf" srcId="{7D61F207-5BB2-4DB6-9B7F-A56A1ABEBE5D}" destId="{2E6CD67D-13C2-4B31-879D-BD3B0AB1DD43}" srcOrd="1" destOrd="0" presId="urn:microsoft.com/office/officeart/2005/8/layout/orgChart1"/>
    <dgm:cxn modelId="{34897E36-1DA9-4960-BFED-5956DC45EA35}" type="presParOf" srcId="{2E6CD67D-13C2-4B31-879D-BD3B0AB1DD43}" destId="{7BBD2A86-8CC2-4C8B-95E6-9926BAED8D02}" srcOrd="0" destOrd="0" presId="urn:microsoft.com/office/officeart/2005/8/layout/orgChart1"/>
    <dgm:cxn modelId="{2D88450E-850D-4623-9365-02FCEEF990CE}" type="presParOf" srcId="{7BBD2A86-8CC2-4C8B-95E6-9926BAED8D02}" destId="{8C8FF7F4-2FC3-4C65-A059-8EFB74A7AACC}" srcOrd="0" destOrd="0" presId="urn:microsoft.com/office/officeart/2005/8/layout/orgChart1"/>
    <dgm:cxn modelId="{D96BB4F5-185C-4BB2-81C4-2E36F0D97D8D}" type="presParOf" srcId="{7BBD2A86-8CC2-4C8B-95E6-9926BAED8D02}" destId="{700B4EF8-29A4-4943-93A9-064B30594DFE}" srcOrd="1" destOrd="0" presId="urn:microsoft.com/office/officeart/2005/8/layout/orgChart1"/>
    <dgm:cxn modelId="{8DA19F4C-A638-4E53-8D11-DFBE20CAD4B5}" type="presParOf" srcId="{2E6CD67D-13C2-4B31-879D-BD3B0AB1DD43}" destId="{F343EF64-3DA0-45FF-8C8A-048DDC77B130}" srcOrd="1" destOrd="0" presId="urn:microsoft.com/office/officeart/2005/8/layout/orgChart1"/>
    <dgm:cxn modelId="{FC70E4F1-BBD4-4DB3-88A3-A20EC5EEDE30}" type="presParOf" srcId="{2E6CD67D-13C2-4B31-879D-BD3B0AB1DD43}" destId="{B2C76AB1-9EEB-40C1-ADA7-9B40C8196F88}" srcOrd="2" destOrd="0" presId="urn:microsoft.com/office/officeart/2005/8/layout/orgChart1"/>
    <dgm:cxn modelId="{2C880F1C-59EF-40A5-BCF5-22426DD548BB}" type="presParOf" srcId="{B2C76AB1-9EEB-40C1-ADA7-9B40C8196F88}" destId="{21B99E85-1C6D-446D-98AD-05E6D5120A56}" srcOrd="0" destOrd="0" presId="urn:microsoft.com/office/officeart/2005/8/layout/orgChart1"/>
    <dgm:cxn modelId="{3453D80D-1B2E-4DD7-92EB-707B8252D433}" type="presParOf" srcId="{B2C76AB1-9EEB-40C1-ADA7-9B40C8196F88}" destId="{AB41A147-7059-4184-8139-6B1542390CAE}" srcOrd="1" destOrd="0" presId="urn:microsoft.com/office/officeart/2005/8/layout/orgChart1"/>
    <dgm:cxn modelId="{BA968A9E-288C-40BE-B638-E261BCB22DB3}" type="presParOf" srcId="{AB41A147-7059-4184-8139-6B1542390CAE}" destId="{4F6B87B3-77A0-4BC9-9BEF-199486C7E8EF}" srcOrd="0" destOrd="0" presId="urn:microsoft.com/office/officeart/2005/8/layout/orgChart1"/>
    <dgm:cxn modelId="{8F569122-1276-4807-91E8-C5CBB954528E}" type="presParOf" srcId="{4F6B87B3-77A0-4BC9-9BEF-199486C7E8EF}" destId="{742DED6D-E427-4FBE-9E99-9A356ADC861B}" srcOrd="0" destOrd="0" presId="urn:microsoft.com/office/officeart/2005/8/layout/orgChart1"/>
    <dgm:cxn modelId="{184761A9-C6F0-4BCB-BA1C-878239A9AA05}" type="presParOf" srcId="{4F6B87B3-77A0-4BC9-9BEF-199486C7E8EF}" destId="{46F508C3-A527-47CD-BC94-3D0C38EBC9D7}" srcOrd="1" destOrd="0" presId="urn:microsoft.com/office/officeart/2005/8/layout/orgChart1"/>
    <dgm:cxn modelId="{360E7A31-8397-4398-A894-77D152060780}" type="presParOf" srcId="{AB41A147-7059-4184-8139-6B1542390CAE}" destId="{D75C485C-4A27-417A-A1B8-68626B7E4C57}" srcOrd="1" destOrd="0" presId="urn:microsoft.com/office/officeart/2005/8/layout/orgChart1"/>
    <dgm:cxn modelId="{409240C5-A294-4213-AADB-6850A9EC9F34}" type="presParOf" srcId="{AB41A147-7059-4184-8139-6B1542390CAE}" destId="{5B7BF389-2D01-4E44-8A21-FFE53D33CE2B}" srcOrd="2" destOrd="0" presId="urn:microsoft.com/office/officeart/2005/8/layout/orgChart1"/>
    <dgm:cxn modelId="{DCD471ED-A5AA-4765-80C5-A6E6A6D86A47}" type="presParOf" srcId="{B2C76AB1-9EEB-40C1-ADA7-9B40C8196F88}" destId="{141FFDF2-5823-443B-9BCD-53613DE8CA68}" srcOrd="2" destOrd="0" presId="urn:microsoft.com/office/officeart/2005/8/layout/orgChart1"/>
    <dgm:cxn modelId="{7D718610-7E06-4C05-A997-971E4430447C}" type="presParOf" srcId="{B2C76AB1-9EEB-40C1-ADA7-9B40C8196F88}" destId="{068EA8F2-C31F-4007-8195-25830914790B}" srcOrd="3" destOrd="0" presId="urn:microsoft.com/office/officeart/2005/8/layout/orgChart1"/>
    <dgm:cxn modelId="{674AB7E7-4386-49BA-8D59-56C302BC9BAE}" type="presParOf" srcId="{068EA8F2-C31F-4007-8195-25830914790B}" destId="{45917FEE-B477-4B1C-811B-207738C9B09E}" srcOrd="0" destOrd="0" presId="urn:microsoft.com/office/officeart/2005/8/layout/orgChart1"/>
    <dgm:cxn modelId="{5A9613C3-6B86-4888-9C7F-8FBC7599FA09}" type="presParOf" srcId="{45917FEE-B477-4B1C-811B-207738C9B09E}" destId="{9AAAC4F0-DCB8-4C6F-9777-5F334BF3C570}" srcOrd="0" destOrd="0" presId="urn:microsoft.com/office/officeart/2005/8/layout/orgChart1"/>
    <dgm:cxn modelId="{15EC221D-8DCF-49B8-B709-F11B45CBC140}" type="presParOf" srcId="{45917FEE-B477-4B1C-811B-207738C9B09E}" destId="{9CFF068A-DEEF-4F5C-9A50-2A3A8B33DE9C}" srcOrd="1" destOrd="0" presId="urn:microsoft.com/office/officeart/2005/8/layout/orgChart1"/>
    <dgm:cxn modelId="{92F2E49D-AB7A-4C63-8766-EB1800E05FBF}" type="presParOf" srcId="{068EA8F2-C31F-4007-8195-25830914790B}" destId="{6BC762D6-4285-48CF-AA37-04159D30F1AC}" srcOrd="1" destOrd="0" presId="urn:microsoft.com/office/officeart/2005/8/layout/orgChart1"/>
    <dgm:cxn modelId="{D715D2A8-5C01-4D3A-BE2A-D374198697F6}" type="presParOf" srcId="{068EA8F2-C31F-4007-8195-25830914790B}" destId="{E987EF4B-20C4-4103-AADB-181D827D1372}" srcOrd="2" destOrd="0" presId="urn:microsoft.com/office/officeart/2005/8/layout/orgChart1"/>
    <dgm:cxn modelId="{52E24A1B-69CD-406D-98CC-3A1703FF22A0}" type="presParOf" srcId="{7D61F207-5BB2-4DB6-9B7F-A56A1ABEBE5D}" destId="{529498D0-B092-4E6D-BCCC-5C871118AB50}" srcOrd="2" destOrd="0" presId="urn:microsoft.com/office/officeart/2005/8/layout/orgChart1"/>
    <dgm:cxn modelId="{5238B806-4E05-4160-81B6-ED3B4622CAB1}" type="presParOf" srcId="{7D61F207-5BB2-4DB6-9B7F-A56A1ABEBE5D}" destId="{DDDA4B7D-AA9A-4CE4-9DE6-7C1999BDD075}" srcOrd="3" destOrd="0" presId="urn:microsoft.com/office/officeart/2005/8/layout/orgChart1"/>
    <dgm:cxn modelId="{B3F27A04-4495-4124-9D9A-DE825C6D6F3B}" type="presParOf" srcId="{DDDA4B7D-AA9A-4CE4-9DE6-7C1999BDD075}" destId="{BC5E9581-718A-4CF9-8F9C-B05D67AEC3BD}" srcOrd="0" destOrd="0" presId="urn:microsoft.com/office/officeart/2005/8/layout/orgChart1"/>
    <dgm:cxn modelId="{F95C66AB-36DB-470E-A2AF-4BE129365BFD}" type="presParOf" srcId="{BC5E9581-718A-4CF9-8F9C-B05D67AEC3BD}" destId="{480C156B-D37C-4638-B2CA-3264AFA74668}" srcOrd="0" destOrd="0" presId="urn:microsoft.com/office/officeart/2005/8/layout/orgChart1"/>
    <dgm:cxn modelId="{31960F79-368C-4343-B44B-BE58EADDAABB}" type="presParOf" srcId="{BC5E9581-718A-4CF9-8F9C-B05D67AEC3BD}" destId="{821C1D2E-DF3B-4CAD-8ABF-D59DBF1360D3}" srcOrd="1" destOrd="0" presId="urn:microsoft.com/office/officeart/2005/8/layout/orgChart1"/>
    <dgm:cxn modelId="{D587D785-D139-47D6-907E-EBD8B079D78B}" type="presParOf" srcId="{DDDA4B7D-AA9A-4CE4-9DE6-7C1999BDD075}" destId="{AA8F8721-C2E9-45F2-ABCF-AB40838807CF}" srcOrd="1" destOrd="0" presId="urn:microsoft.com/office/officeart/2005/8/layout/orgChart1"/>
    <dgm:cxn modelId="{A56EA52A-961F-4BF7-B4AD-01A538EC966C}" type="presParOf" srcId="{DDDA4B7D-AA9A-4CE4-9DE6-7C1999BDD075}" destId="{17A9F51C-19B6-4E1B-82BA-ECD8B98A6DC8}" srcOrd="2" destOrd="0" presId="urn:microsoft.com/office/officeart/2005/8/layout/orgChart1"/>
    <dgm:cxn modelId="{3E3E774F-0610-4304-82D6-D97B596F0476}" type="presParOf" srcId="{590EFC6C-6CF4-46C2-A89F-BA32791A02D7}" destId="{59386299-63E7-4DD9-9ED3-B5781C3B320A}" srcOrd="2" destOrd="0" presId="urn:microsoft.com/office/officeart/2005/8/layout/orgChart1"/>
    <dgm:cxn modelId="{A2845949-CC3B-4311-B1AA-F90B30AB3B3B}" type="presParOf" srcId="{590EFC6C-6CF4-46C2-A89F-BA32791A02D7}" destId="{802B08B1-E697-4C6E-BFBB-630C48304836}" srcOrd="3" destOrd="0" presId="urn:microsoft.com/office/officeart/2005/8/layout/orgChart1"/>
    <dgm:cxn modelId="{F96B91A8-BD54-438C-9EFF-B374C5A8EAEA}" type="presParOf" srcId="{802B08B1-E697-4C6E-BFBB-630C48304836}" destId="{A825D9A4-31A1-4571-B47E-0376D8A2B416}" srcOrd="0" destOrd="0" presId="urn:microsoft.com/office/officeart/2005/8/layout/orgChart1"/>
    <dgm:cxn modelId="{6DDE0291-6142-4F21-AE5F-B77FB1C4E92A}" type="presParOf" srcId="{A825D9A4-31A1-4571-B47E-0376D8A2B416}" destId="{54CA2D75-43F5-4D2D-8337-92CED0685A12}" srcOrd="0" destOrd="0" presId="urn:microsoft.com/office/officeart/2005/8/layout/orgChart1"/>
    <dgm:cxn modelId="{66604704-C732-4BA1-947E-8C7030BB6FF9}" type="presParOf" srcId="{A825D9A4-31A1-4571-B47E-0376D8A2B416}" destId="{7F48AF47-9C44-41A4-B6F6-E7DF48A52109}" srcOrd="1" destOrd="0" presId="urn:microsoft.com/office/officeart/2005/8/layout/orgChart1"/>
    <dgm:cxn modelId="{915F9BE9-59C8-4BC5-9823-2CDC073CD72B}" type="presParOf" srcId="{802B08B1-E697-4C6E-BFBB-630C48304836}" destId="{7B018AE7-864A-48A3-9920-5DF16E56A222}" srcOrd="1" destOrd="0" presId="urn:microsoft.com/office/officeart/2005/8/layout/orgChart1"/>
    <dgm:cxn modelId="{9D40CEE5-B2DB-4BD8-819D-D03357BBAD4B}" type="presParOf" srcId="{802B08B1-E697-4C6E-BFBB-630C48304836}" destId="{4DFB188C-FD71-4B94-A912-D04FBA0AB9CE}" srcOrd="2" destOrd="0" presId="urn:microsoft.com/office/officeart/2005/8/layout/orgChart1"/>
    <dgm:cxn modelId="{5BFAD23C-01F2-436D-88D8-314B2FF5F7FC}" type="presParOf" srcId="{4DFB188C-FD71-4B94-A912-D04FBA0AB9CE}" destId="{CA053BB6-C32D-4BDD-8C18-4766B0F023CF}" srcOrd="0" destOrd="0" presId="urn:microsoft.com/office/officeart/2005/8/layout/orgChart1"/>
    <dgm:cxn modelId="{CB6D791A-561C-4B3D-B74D-B99A78ECF9F8}" type="presParOf" srcId="{4DFB188C-FD71-4B94-A912-D04FBA0AB9CE}" destId="{40D505E5-CB0E-4785-929E-B780B7BB2A22}" srcOrd="1" destOrd="0" presId="urn:microsoft.com/office/officeart/2005/8/layout/orgChart1"/>
    <dgm:cxn modelId="{52162E4E-B683-4357-9D8F-AA07F158B74C}" type="presParOf" srcId="{40D505E5-CB0E-4785-929E-B780B7BB2A22}" destId="{D0B04BC7-AE94-49B1-A396-D1B33E22F784}" srcOrd="0" destOrd="0" presId="urn:microsoft.com/office/officeart/2005/8/layout/orgChart1"/>
    <dgm:cxn modelId="{7B6D064B-ACE6-4A3A-B9F8-41953B0BA82E}" type="presParOf" srcId="{D0B04BC7-AE94-49B1-A396-D1B33E22F784}" destId="{748189B8-BB53-46DB-9090-C7D30CE56939}" srcOrd="0" destOrd="0" presId="urn:microsoft.com/office/officeart/2005/8/layout/orgChart1"/>
    <dgm:cxn modelId="{3BCB0174-5D54-460F-9DE5-76F8B42A25A4}" type="presParOf" srcId="{D0B04BC7-AE94-49B1-A396-D1B33E22F784}" destId="{3B2C0C44-45CE-4474-B1A2-0C9BEFEF908B}" srcOrd="1" destOrd="0" presId="urn:microsoft.com/office/officeart/2005/8/layout/orgChart1"/>
    <dgm:cxn modelId="{39E2BB5E-1545-42ED-B545-01723DE96F55}" type="presParOf" srcId="{40D505E5-CB0E-4785-929E-B780B7BB2A22}" destId="{7DACBB1F-7675-4FA1-A197-68546A72825E}" srcOrd="1" destOrd="0" presId="urn:microsoft.com/office/officeart/2005/8/layout/orgChart1"/>
    <dgm:cxn modelId="{22CC5EE3-5A04-4E8E-8471-6AFC895265F3}" type="presParOf" srcId="{40D505E5-CB0E-4785-929E-B780B7BB2A22}" destId="{D8469882-B319-4746-85B8-01CC1AE538E9}" srcOrd="2" destOrd="0" presId="urn:microsoft.com/office/officeart/2005/8/layout/orgChart1"/>
    <dgm:cxn modelId="{A3DBAABF-6F28-460A-96D8-93E039036BC9}" type="presParOf" srcId="{4DFB188C-FD71-4B94-A912-D04FBA0AB9CE}" destId="{A051E9AF-B15F-4792-B332-A76575DAD72F}" srcOrd="2" destOrd="0" presId="urn:microsoft.com/office/officeart/2005/8/layout/orgChart1"/>
    <dgm:cxn modelId="{52391029-6379-45D4-A1F9-B600802BD116}" type="presParOf" srcId="{4DFB188C-FD71-4B94-A912-D04FBA0AB9CE}" destId="{321BB001-6C80-4C0B-9687-B9CFA6F3F6EE}" srcOrd="3" destOrd="0" presId="urn:microsoft.com/office/officeart/2005/8/layout/orgChart1"/>
    <dgm:cxn modelId="{78D4AFBB-4533-43E6-BA34-AD5A765CF4A0}" type="presParOf" srcId="{321BB001-6C80-4C0B-9687-B9CFA6F3F6EE}" destId="{56151C0C-D322-43F0-981C-DE2C1EB01481}" srcOrd="0" destOrd="0" presId="urn:microsoft.com/office/officeart/2005/8/layout/orgChart1"/>
    <dgm:cxn modelId="{EEDE8850-A8D1-4E61-9927-DEDDE0F0886C}" type="presParOf" srcId="{56151C0C-D322-43F0-981C-DE2C1EB01481}" destId="{BB4458EE-DDFB-4465-9346-163388E37E99}" srcOrd="0" destOrd="0" presId="urn:microsoft.com/office/officeart/2005/8/layout/orgChart1"/>
    <dgm:cxn modelId="{8EAB1D21-C208-48EA-8CBC-D156BB477635}" type="presParOf" srcId="{56151C0C-D322-43F0-981C-DE2C1EB01481}" destId="{6EA43FA3-DB35-4755-8C36-70C2FC8AE25C}" srcOrd="1" destOrd="0" presId="urn:microsoft.com/office/officeart/2005/8/layout/orgChart1"/>
    <dgm:cxn modelId="{BF531B63-61F2-4F9B-81AF-4FE6C1CA5476}" type="presParOf" srcId="{321BB001-6C80-4C0B-9687-B9CFA6F3F6EE}" destId="{32916488-A312-49C0-AA2D-CA60265CC564}" srcOrd="1" destOrd="0" presId="urn:microsoft.com/office/officeart/2005/8/layout/orgChart1"/>
    <dgm:cxn modelId="{BE5D17E6-DEA4-4768-A894-298A253ABC9A}" type="presParOf" srcId="{321BB001-6C80-4C0B-9687-B9CFA6F3F6EE}" destId="{011A2C0F-1903-4DCE-BFB2-13A4B65CA64B}" srcOrd="2" destOrd="0" presId="urn:microsoft.com/office/officeart/2005/8/layout/orgChart1"/>
    <dgm:cxn modelId="{D0594579-9AC7-4C0B-81BE-70A10360E2FC}" type="presParOf" srcId="{652A3894-AB85-4E2F-8318-297AF27B30BC}" destId="{922E43BD-7F13-4DCD-8919-105884BFE039}" srcOrd="2" destOrd="0" presId="urn:microsoft.com/office/officeart/2005/8/layout/orgChart1"/>
  </dgm:cxnLst>
  <dgm:bg>
    <a:effectLst>
      <a:outerShdw blurRad="469900" dist="152400" dir="2700000">
        <a:srgbClr val="000000">
          <a:alpha val="9000"/>
        </a:srgb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42EA4-0CA0-4099-8DD8-FDAE8D19FB56}" type="doc">
      <dgm:prSet loTypeId="urn:microsoft.com/office/officeart/2005/8/layout/chevron1" loCatId="process" qsTypeId="urn:microsoft.com/office/officeart/2005/8/quickstyle/simple1" qsCatId="simple" csTypeId="urn:microsoft.com/office/officeart/2005/8/colors/accent1_2" csCatId="accent1" phldr="1"/>
      <dgm:spPr/>
    </dgm:pt>
    <dgm:pt modelId="{D9E7AC21-8198-4257-B6F8-AD23DC5C18D6}">
      <dgm:prSet phldrT="[Texto]" custT="1"/>
      <dgm:spPr/>
      <dgm:t>
        <a:bodyPr/>
        <a:lstStyle/>
        <a:p>
          <a:r>
            <a:rPr lang="es-US" sz="2000" b="1" dirty="0" smtClean="0"/>
            <a:t>2013:</a:t>
          </a:r>
        </a:p>
        <a:p>
          <a:r>
            <a:rPr lang="es-US" sz="2800" b="1" dirty="0" smtClean="0"/>
            <a:t>63%</a:t>
          </a:r>
          <a:endParaRPr lang="es-PY" sz="2800" b="1" dirty="0"/>
        </a:p>
      </dgm:t>
    </dgm:pt>
    <dgm:pt modelId="{1783DDEF-D149-490C-A611-ECCCB3183DDA}" type="parTrans" cxnId="{58FCD659-FA6E-4DB6-8DAA-20C0BCBA970A}">
      <dgm:prSet/>
      <dgm:spPr/>
      <dgm:t>
        <a:bodyPr/>
        <a:lstStyle/>
        <a:p>
          <a:endParaRPr lang="es-PY" sz="1200" b="1"/>
        </a:p>
      </dgm:t>
    </dgm:pt>
    <dgm:pt modelId="{3E602A10-303C-49AF-8421-47F476AB21A9}" type="sibTrans" cxnId="{58FCD659-FA6E-4DB6-8DAA-20C0BCBA970A}">
      <dgm:prSet/>
      <dgm:spPr/>
      <dgm:t>
        <a:bodyPr/>
        <a:lstStyle/>
        <a:p>
          <a:endParaRPr lang="es-PY" sz="1200" b="1"/>
        </a:p>
      </dgm:t>
    </dgm:pt>
    <dgm:pt modelId="{B070B6DD-4480-47DD-BCDF-4C7F06F8E9FA}">
      <dgm:prSet phldrT="[Texto]" custT="1">
        <dgm:style>
          <a:lnRef idx="2">
            <a:schemeClr val="accent2"/>
          </a:lnRef>
          <a:fillRef idx="1">
            <a:schemeClr val="lt1"/>
          </a:fillRef>
          <a:effectRef idx="0">
            <a:schemeClr val="accent2"/>
          </a:effectRef>
          <a:fontRef idx="minor">
            <a:schemeClr val="dk1"/>
          </a:fontRef>
        </dgm:style>
      </dgm:prSet>
      <dgm:spPr/>
      <dgm:t>
        <a:bodyPr/>
        <a:lstStyle/>
        <a:p>
          <a:endParaRPr lang="es-PY" sz="2000" b="1" dirty="0">
            <a:solidFill>
              <a:schemeClr val="accent1">
                <a:lumMod val="75000"/>
              </a:schemeClr>
            </a:solidFill>
          </a:endParaRPr>
        </a:p>
      </dgm:t>
    </dgm:pt>
    <dgm:pt modelId="{6089A120-9938-457F-8339-BCDE7E8447AE}" type="parTrans" cxnId="{7C792F19-0AAB-41AC-AE74-5FD0DA15A3D7}">
      <dgm:prSet/>
      <dgm:spPr/>
      <dgm:t>
        <a:bodyPr/>
        <a:lstStyle/>
        <a:p>
          <a:endParaRPr lang="es-PY" sz="1200" b="1"/>
        </a:p>
      </dgm:t>
    </dgm:pt>
    <dgm:pt modelId="{C52FF6B3-DB90-4CB8-8453-E81325F48685}" type="sibTrans" cxnId="{7C792F19-0AAB-41AC-AE74-5FD0DA15A3D7}">
      <dgm:prSet/>
      <dgm:spPr/>
      <dgm:t>
        <a:bodyPr/>
        <a:lstStyle/>
        <a:p>
          <a:endParaRPr lang="es-PY" sz="1200" b="1"/>
        </a:p>
      </dgm:t>
    </dgm:pt>
    <dgm:pt modelId="{FFA63224-4047-46F1-880D-3CF3D9F83C8C}">
      <dgm:prSet phldrT="[Texto]" custT="1"/>
      <dgm:spPr>
        <a:solidFill>
          <a:srgbClr val="C00000"/>
        </a:solidFill>
      </dgm:spPr>
      <dgm:t>
        <a:bodyPr/>
        <a:lstStyle/>
        <a:p>
          <a:r>
            <a:rPr lang="es-US" sz="2000" b="1" dirty="0" smtClean="0"/>
            <a:t>2018:</a:t>
          </a:r>
        </a:p>
        <a:p>
          <a:r>
            <a:rPr lang="es-US" sz="2800" b="1" dirty="0" smtClean="0"/>
            <a:t>75%</a:t>
          </a:r>
          <a:endParaRPr lang="es-PY" sz="2800" b="1" dirty="0"/>
        </a:p>
      </dgm:t>
    </dgm:pt>
    <dgm:pt modelId="{FE84EE5E-1F1E-4111-99F4-0B3561BFF5BD}" type="parTrans" cxnId="{523649CB-DA13-4443-BC8E-943BB8F5A102}">
      <dgm:prSet/>
      <dgm:spPr/>
      <dgm:t>
        <a:bodyPr/>
        <a:lstStyle/>
        <a:p>
          <a:endParaRPr lang="es-PY" sz="1200" b="1"/>
        </a:p>
      </dgm:t>
    </dgm:pt>
    <dgm:pt modelId="{1BF13DCB-D0E1-4E38-A651-50EC78D0F04E}" type="sibTrans" cxnId="{523649CB-DA13-4443-BC8E-943BB8F5A102}">
      <dgm:prSet/>
      <dgm:spPr/>
      <dgm:t>
        <a:bodyPr/>
        <a:lstStyle/>
        <a:p>
          <a:endParaRPr lang="es-PY" sz="1200" b="1"/>
        </a:p>
      </dgm:t>
    </dgm:pt>
    <dgm:pt modelId="{ADF883B5-82C3-4AF3-A757-01C8C6A121E7}" type="pres">
      <dgm:prSet presAssocID="{8A342EA4-0CA0-4099-8DD8-FDAE8D19FB56}" presName="Name0" presStyleCnt="0">
        <dgm:presLayoutVars>
          <dgm:dir/>
          <dgm:animLvl val="lvl"/>
          <dgm:resizeHandles val="exact"/>
        </dgm:presLayoutVars>
      </dgm:prSet>
      <dgm:spPr/>
    </dgm:pt>
    <dgm:pt modelId="{412E6E6D-7FA3-48FD-AF01-E12046E69064}" type="pres">
      <dgm:prSet presAssocID="{D9E7AC21-8198-4257-B6F8-AD23DC5C18D6}" presName="parTxOnly" presStyleLbl="node1" presStyleIdx="0" presStyleCnt="3">
        <dgm:presLayoutVars>
          <dgm:chMax val="0"/>
          <dgm:chPref val="0"/>
          <dgm:bulletEnabled val="1"/>
        </dgm:presLayoutVars>
      </dgm:prSet>
      <dgm:spPr/>
      <dgm:t>
        <a:bodyPr/>
        <a:lstStyle/>
        <a:p>
          <a:endParaRPr lang="es-PY"/>
        </a:p>
      </dgm:t>
    </dgm:pt>
    <dgm:pt modelId="{0B5B4C8C-A77B-4DB5-829D-A4A6EF2845D2}" type="pres">
      <dgm:prSet presAssocID="{3E602A10-303C-49AF-8421-47F476AB21A9}" presName="parTxOnlySpace" presStyleCnt="0"/>
      <dgm:spPr/>
    </dgm:pt>
    <dgm:pt modelId="{E42CE6F1-5378-418A-AC27-49F95559AE93}" type="pres">
      <dgm:prSet presAssocID="{B070B6DD-4480-47DD-BCDF-4C7F06F8E9FA}" presName="parTxOnly" presStyleLbl="node1" presStyleIdx="1" presStyleCnt="3">
        <dgm:presLayoutVars>
          <dgm:chMax val="0"/>
          <dgm:chPref val="0"/>
          <dgm:bulletEnabled val="1"/>
        </dgm:presLayoutVars>
      </dgm:prSet>
      <dgm:spPr/>
      <dgm:t>
        <a:bodyPr/>
        <a:lstStyle/>
        <a:p>
          <a:endParaRPr lang="es-PY"/>
        </a:p>
      </dgm:t>
    </dgm:pt>
    <dgm:pt modelId="{3FFE4D68-41D6-40BB-8A8E-997FF1949E0E}" type="pres">
      <dgm:prSet presAssocID="{C52FF6B3-DB90-4CB8-8453-E81325F48685}" presName="parTxOnlySpace" presStyleCnt="0"/>
      <dgm:spPr/>
    </dgm:pt>
    <dgm:pt modelId="{EEE44670-232D-4A33-99F2-F0D29674CA8D}" type="pres">
      <dgm:prSet presAssocID="{FFA63224-4047-46F1-880D-3CF3D9F83C8C}" presName="parTxOnly" presStyleLbl="node1" presStyleIdx="2" presStyleCnt="3">
        <dgm:presLayoutVars>
          <dgm:chMax val="0"/>
          <dgm:chPref val="0"/>
          <dgm:bulletEnabled val="1"/>
        </dgm:presLayoutVars>
      </dgm:prSet>
      <dgm:spPr/>
      <dgm:t>
        <a:bodyPr/>
        <a:lstStyle/>
        <a:p>
          <a:endParaRPr lang="es-PY"/>
        </a:p>
      </dgm:t>
    </dgm:pt>
  </dgm:ptLst>
  <dgm:cxnLst>
    <dgm:cxn modelId="{AB78D98C-D36B-4C95-9104-5666A914E65E}" type="presOf" srcId="{B070B6DD-4480-47DD-BCDF-4C7F06F8E9FA}" destId="{E42CE6F1-5378-418A-AC27-49F95559AE93}" srcOrd="0" destOrd="0" presId="urn:microsoft.com/office/officeart/2005/8/layout/chevron1"/>
    <dgm:cxn modelId="{7C792F19-0AAB-41AC-AE74-5FD0DA15A3D7}" srcId="{8A342EA4-0CA0-4099-8DD8-FDAE8D19FB56}" destId="{B070B6DD-4480-47DD-BCDF-4C7F06F8E9FA}" srcOrd="1" destOrd="0" parTransId="{6089A120-9938-457F-8339-BCDE7E8447AE}" sibTransId="{C52FF6B3-DB90-4CB8-8453-E81325F48685}"/>
    <dgm:cxn modelId="{B6E8501E-A4E6-4B8A-9ED0-679B3F0A8FB4}" type="presOf" srcId="{8A342EA4-0CA0-4099-8DD8-FDAE8D19FB56}" destId="{ADF883B5-82C3-4AF3-A757-01C8C6A121E7}" srcOrd="0" destOrd="0" presId="urn:microsoft.com/office/officeart/2005/8/layout/chevron1"/>
    <dgm:cxn modelId="{AEFFC6F4-C831-4DD7-A24C-767F37D9F3A7}" type="presOf" srcId="{D9E7AC21-8198-4257-B6F8-AD23DC5C18D6}" destId="{412E6E6D-7FA3-48FD-AF01-E12046E69064}" srcOrd="0" destOrd="0" presId="urn:microsoft.com/office/officeart/2005/8/layout/chevron1"/>
    <dgm:cxn modelId="{58FCD659-FA6E-4DB6-8DAA-20C0BCBA970A}" srcId="{8A342EA4-0CA0-4099-8DD8-FDAE8D19FB56}" destId="{D9E7AC21-8198-4257-B6F8-AD23DC5C18D6}" srcOrd="0" destOrd="0" parTransId="{1783DDEF-D149-490C-A611-ECCCB3183DDA}" sibTransId="{3E602A10-303C-49AF-8421-47F476AB21A9}"/>
    <dgm:cxn modelId="{523649CB-DA13-4443-BC8E-943BB8F5A102}" srcId="{8A342EA4-0CA0-4099-8DD8-FDAE8D19FB56}" destId="{FFA63224-4047-46F1-880D-3CF3D9F83C8C}" srcOrd="2" destOrd="0" parTransId="{FE84EE5E-1F1E-4111-99F4-0B3561BFF5BD}" sibTransId="{1BF13DCB-D0E1-4E38-A651-50EC78D0F04E}"/>
    <dgm:cxn modelId="{A1CDE91D-F27D-4EAE-A31B-FB440A4FFE10}" type="presOf" srcId="{FFA63224-4047-46F1-880D-3CF3D9F83C8C}" destId="{EEE44670-232D-4A33-99F2-F0D29674CA8D}" srcOrd="0" destOrd="0" presId="urn:microsoft.com/office/officeart/2005/8/layout/chevron1"/>
    <dgm:cxn modelId="{9A36F93D-6505-4D6E-93B4-7858AD2562F4}" type="presParOf" srcId="{ADF883B5-82C3-4AF3-A757-01C8C6A121E7}" destId="{412E6E6D-7FA3-48FD-AF01-E12046E69064}" srcOrd="0" destOrd="0" presId="urn:microsoft.com/office/officeart/2005/8/layout/chevron1"/>
    <dgm:cxn modelId="{A63A3FF1-32BF-4AFE-98B2-95DB704B965E}" type="presParOf" srcId="{ADF883B5-82C3-4AF3-A757-01C8C6A121E7}" destId="{0B5B4C8C-A77B-4DB5-829D-A4A6EF2845D2}" srcOrd="1" destOrd="0" presId="urn:microsoft.com/office/officeart/2005/8/layout/chevron1"/>
    <dgm:cxn modelId="{35165AC9-2A2F-428A-B10E-50A1CF980162}" type="presParOf" srcId="{ADF883B5-82C3-4AF3-A757-01C8C6A121E7}" destId="{E42CE6F1-5378-418A-AC27-49F95559AE93}" srcOrd="2" destOrd="0" presId="urn:microsoft.com/office/officeart/2005/8/layout/chevron1"/>
    <dgm:cxn modelId="{64ECB0AE-9B54-4807-BBFB-81841EFA2D8B}" type="presParOf" srcId="{ADF883B5-82C3-4AF3-A757-01C8C6A121E7}" destId="{3FFE4D68-41D6-40BB-8A8E-997FF1949E0E}" srcOrd="3" destOrd="0" presId="urn:microsoft.com/office/officeart/2005/8/layout/chevron1"/>
    <dgm:cxn modelId="{DFC8D23B-089D-4768-A91B-8FF6B5280876}" type="presParOf" srcId="{ADF883B5-82C3-4AF3-A757-01C8C6A121E7}" destId="{EEE44670-232D-4A33-99F2-F0D29674CA8D}"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342EA4-0CA0-4099-8DD8-FDAE8D19FB56}" type="doc">
      <dgm:prSet loTypeId="urn:microsoft.com/office/officeart/2005/8/layout/chevron1" loCatId="process" qsTypeId="urn:microsoft.com/office/officeart/2005/8/quickstyle/simple1" qsCatId="simple" csTypeId="urn:microsoft.com/office/officeart/2005/8/colors/accent1_2" csCatId="accent1" phldr="1"/>
      <dgm:spPr/>
    </dgm:pt>
    <dgm:pt modelId="{D9E7AC21-8198-4257-B6F8-AD23DC5C18D6}">
      <dgm:prSet phldrT="[Texto]" custT="1"/>
      <dgm:spPr/>
      <dgm:t>
        <a:bodyPr/>
        <a:lstStyle/>
        <a:p>
          <a:r>
            <a:rPr lang="es-US" sz="2000" b="1" dirty="0" smtClean="0"/>
            <a:t>2012:</a:t>
          </a:r>
        </a:p>
        <a:p>
          <a:r>
            <a:rPr lang="es-US" sz="2800" b="1" dirty="0" smtClean="0"/>
            <a:t>&lt;11%</a:t>
          </a:r>
          <a:endParaRPr lang="es-PY" sz="2800" b="1" dirty="0"/>
        </a:p>
      </dgm:t>
    </dgm:pt>
    <dgm:pt modelId="{1783DDEF-D149-490C-A611-ECCCB3183DDA}" type="parTrans" cxnId="{58FCD659-FA6E-4DB6-8DAA-20C0BCBA970A}">
      <dgm:prSet/>
      <dgm:spPr/>
      <dgm:t>
        <a:bodyPr/>
        <a:lstStyle/>
        <a:p>
          <a:endParaRPr lang="es-PY" sz="1200" b="1"/>
        </a:p>
      </dgm:t>
    </dgm:pt>
    <dgm:pt modelId="{3E602A10-303C-49AF-8421-47F476AB21A9}" type="sibTrans" cxnId="{58FCD659-FA6E-4DB6-8DAA-20C0BCBA970A}">
      <dgm:prSet/>
      <dgm:spPr/>
      <dgm:t>
        <a:bodyPr/>
        <a:lstStyle/>
        <a:p>
          <a:endParaRPr lang="es-PY" sz="1200" b="1"/>
        </a:p>
      </dgm:t>
    </dgm:pt>
    <dgm:pt modelId="{B070B6DD-4480-47DD-BCDF-4C7F06F8E9FA}">
      <dgm:prSet phldrT="[Texto]" custT="1">
        <dgm:style>
          <a:lnRef idx="2">
            <a:schemeClr val="accent2"/>
          </a:lnRef>
          <a:fillRef idx="1">
            <a:schemeClr val="lt1"/>
          </a:fillRef>
          <a:effectRef idx="0">
            <a:schemeClr val="accent2"/>
          </a:effectRef>
          <a:fontRef idx="minor">
            <a:schemeClr val="dk1"/>
          </a:fontRef>
        </dgm:style>
      </dgm:prSet>
      <dgm:spPr/>
      <dgm:t>
        <a:bodyPr/>
        <a:lstStyle/>
        <a:p>
          <a:endParaRPr lang="es-PY" sz="2000" b="1" dirty="0">
            <a:solidFill>
              <a:schemeClr val="accent1">
                <a:lumMod val="75000"/>
              </a:schemeClr>
            </a:solidFill>
          </a:endParaRPr>
        </a:p>
      </dgm:t>
    </dgm:pt>
    <dgm:pt modelId="{6089A120-9938-457F-8339-BCDE7E8447AE}" type="parTrans" cxnId="{7C792F19-0AAB-41AC-AE74-5FD0DA15A3D7}">
      <dgm:prSet/>
      <dgm:spPr/>
      <dgm:t>
        <a:bodyPr/>
        <a:lstStyle/>
        <a:p>
          <a:endParaRPr lang="es-PY" sz="1200" b="1"/>
        </a:p>
      </dgm:t>
    </dgm:pt>
    <dgm:pt modelId="{C52FF6B3-DB90-4CB8-8453-E81325F48685}" type="sibTrans" cxnId="{7C792F19-0AAB-41AC-AE74-5FD0DA15A3D7}">
      <dgm:prSet/>
      <dgm:spPr/>
      <dgm:t>
        <a:bodyPr/>
        <a:lstStyle/>
        <a:p>
          <a:endParaRPr lang="es-PY" sz="1200" b="1"/>
        </a:p>
      </dgm:t>
    </dgm:pt>
    <dgm:pt modelId="{FFA63224-4047-46F1-880D-3CF3D9F83C8C}">
      <dgm:prSet phldrT="[Texto]" custT="1"/>
      <dgm:spPr>
        <a:solidFill>
          <a:srgbClr val="C00000"/>
        </a:solidFill>
      </dgm:spPr>
      <dgm:t>
        <a:bodyPr/>
        <a:lstStyle/>
        <a:p>
          <a:r>
            <a:rPr lang="es-US" sz="2000" b="1" dirty="0" smtClean="0"/>
            <a:t>2018:</a:t>
          </a:r>
        </a:p>
        <a:p>
          <a:r>
            <a:rPr lang="es-US" sz="2800" b="1" dirty="0" smtClean="0"/>
            <a:t>50%</a:t>
          </a:r>
          <a:endParaRPr lang="es-PY" sz="2800" b="1" dirty="0"/>
        </a:p>
      </dgm:t>
    </dgm:pt>
    <dgm:pt modelId="{FE84EE5E-1F1E-4111-99F4-0B3561BFF5BD}" type="parTrans" cxnId="{523649CB-DA13-4443-BC8E-943BB8F5A102}">
      <dgm:prSet/>
      <dgm:spPr/>
      <dgm:t>
        <a:bodyPr/>
        <a:lstStyle/>
        <a:p>
          <a:endParaRPr lang="es-PY" sz="1200" b="1"/>
        </a:p>
      </dgm:t>
    </dgm:pt>
    <dgm:pt modelId="{1BF13DCB-D0E1-4E38-A651-50EC78D0F04E}" type="sibTrans" cxnId="{523649CB-DA13-4443-BC8E-943BB8F5A102}">
      <dgm:prSet/>
      <dgm:spPr/>
      <dgm:t>
        <a:bodyPr/>
        <a:lstStyle/>
        <a:p>
          <a:endParaRPr lang="es-PY" sz="1200" b="1"/>
        </a:p>
      </dgm:t>
    </dgm:pt>
    <dgm:pt modelId="{ADF883B5-82C3-4AF3-A757-01C8C6A121E7}" type="pres">
      <dgm:prSet presAssocID="{8A342EA4-0CA0-4099-8DD8-FDAE8D19FB56}" presName="Name0" presStyleCnt="0">
        <dgm:presLayoutVars>
          <dgm:dir/>
          <dgm:animLvl val="lvl"/>
          <dgm:resizeHandles val="exact"/>
        </dgm:presLayoutVars>
      </dgm:prSet>
      <dgm:spPr/>
    </dgm:pt>
    <dgm:pt modelId="{412E6E6D-7FA3-48FD-AF01-E12046E69064}" type="pres">
      <dgm:prSet presAssocID="{D9E7AC21-8198-4257-B6F8-AD23DC5C18D6}" presName="parTxOnly" presStyleLbl="node1" presStyleIdx="0" presStyleCnt="3">
        <dgm:presLayoutVars>
          <dgm:chMax val="0"/>
          <dgm:chPref val="0"/>
          <dgm:bulletEnabled val="1"/>
        </dgm:presLayoutVars>
      </dgm:prSet>
      <dgm:spPr/>
      <dgm:t>
        <a:bodyPr/>
        <a:lstStyle/>
        <a:p>
          <a:endParaRPr lang="es-PY"/>
        </a:p>
      </dgm:t>
    </dgm:pt>
    <dgm:pt modelId="{0B5B4C8C-A77B-4DB5-829D-A4A6EF2845D2}" type="pres">
      <dgm:prSet presAssocID="{3E602A10-303C-49AF-8421-47F476AB21A9}" presName="parTxOnlySpace" presStyleCnt="0"/>
      <dgm:spPr/>
    </dgm:pt>
    <dgm:pt modelId="{E42CE6F1-5378-418A-AC27-49F95559AE93}" type="pres">
      <dgm:prSet presAssocID="{B070B6DD-4480-47DD-BCDF-4C7F06F8E9FA}" presName="parTxOnly" presStyleLbl="node1" presStyleIdx="1" presStyleCnt="3">
        <dgm:presLayoutVars>
          <dgm:chMax val="0"/>
          <dgm:chPref val="0"/>
          <dgm:bulletEnabled val="1"/>
        </dgm:presLayoutVars>
      </dgm:prSet>
      <dgm:spPr/>
      <dgm:t>
        <a:bodyPr/>
        <a:lstStyle/>
        <a:p>
          <a:endParaRPr lang="es-PY"/>
        </a:p>
      </dgm:t>
    </dgm:pt>
    <dgm:pt modelId="{3FFE4D68-41D6-40BB-8A8E-997FF1949E0E}" type="pres">
      <dgm:prSet presAssocID="{C52FF6B3-DB90-4CB8-8453-E81325F48685}" presName="parTxOnlySpace" presStyleCnt="0"/>
      <dgm:spPr/>
    </dgm:pt>
    <dgm:pt modelId="{EEE44670-232D-4A33-99F2-F0D29674CA8D}" type="pres">
      <dgm:prSet presAssocID="{FFA63224-4047-46F1-880D-3CF3D9F83C8C}" presName="parTxOnly" presStyleLbl="node1" presStyleIdx="2" presStyleCnt="3">
        <dgm:presLayoutVars>
          <dgm:chMax val="0"/>
          <dgm:chPref val="0"/>
          <dgm:bulletEnabled val="1"/>
        </dgm:presLayoutVars>
      </dgm:prSet>
      <dgm:spPr/>
      <dgm:t>
        <a:bodyPr/>
        <a:lstStyle/>
        <a:p>
          <a:endParaRPr lang="es-PY"/>
        </a:p>
      </dgm:t>
    </dgm:pt>
  </dgm:ptLst>
  <dgm:cxnLst>
    <dgm:cxn modelId="{C0049DAF-F63E-4554-94F4-D0730C98BC0A}" type="presOf" srcId="{8A342EA4-0CA0-4099-8DD8-FDAE8D19FB56}" destId="{ADF883B5-82C3-4AF3-A757-01C8C6A121E7}" srcOrd="0" destOrd="0" presId="urn:microsoft.com/office/officeart/2005/8/layout/chevron1"/>
    <dgm:cxn modelId="{CB6E5370-7ADC-4458-98A2-FEB9762455E6}" type="presOf" srcId="{B070B6DD-4480-47DD-BCDF-4C7F06F8E9FA}" destId="{E42CE6F1-5378-418A-AC27-49F95559AE93}" srcOrd="0" destOrd="0" presId="urn:microsoft.com/office/officeart/2005/8/layout/chevron1"/>
    <dgm:cxn modelId="{7C792F19-0AAB-41AC-AE74-5FD0DA15A3D7}" srcId="{8A342EA4-0CA0-4099-8DD8-FDAE8D19FB56}" destId="{B070B6DD-4480-47DD-BCDF-4C7F06F8E9FA}" srcOrd="1" destOrd="0" parTransId="{6089A120-9938-457F-8339-BCDE7E8447AE}" sibTransId="{C52FF6B3-DB90-4CB8-8453-E81325F48685}"/>
    <dgm:cxn modelId="{3FA33DC6-6C10-4118-94DE-714839F538D5}" type="presOf" srcId="{FFA63224-4047-46F1-880D-3CF3D9F83C8C}" destId="{EEE44670-232D-4A33-99F2-F0D29674CA8D}" srcOrd="0" destOrd="0" presId="urn:microsoft.com/office/officeart/2005/8/layout/chevron1"/>
    <dgm:cxn modelId="{508A1E24-844A-4C80-A1E3-A51B36E4A19B}" type="presOf" srcId="{D9E7AC21-8198-4257-B6F8-AD23DC5C18D6}" destId="{412E6E6D-7FA3-48FD-AF01-E12046E69064}" srcOrd="0" destOrd="0" presId="urn:microsoft.com/office/officeart/2005/8/layout/chevron1"/>
    <dgm:cxn modelId="{58FCD659-FA6E-4DB6-8DAA-20C0BCBA970A}" srcId="{8A342EA4-0CA0-4099-8DD8-FDAE8D19FB56}" destId="{D9E7AC21-8198-4257-B6F8-AD23DC5C18D6}" srcOrd="0" destOrd="0" parTransId="{1783DDEF-D149-490C-A611-ECCCB3183DDA}" sibTransId="{3E602A10-303C-49AF-8421-47F476AB21A9}"/>
    <dgm:cxn modelId="{523649CB-DA13-4443-BC8E-943BB8F5A102}" srcId="{8A342EA4-0CA0-4099-8DD8-FDAE8D19FB56}" destId="{FFA63224-4047-46F1-880D-3CF3D9F83C8C}" srcOrd="2" destOrd="0" parTransId="{FE84EE5E-1F1E-4111-99F4-0B3561BFF5BD}" sibTransId="{1BF13DCB-D0E1-4E38-A651-50EC78D0F04E}"/>
    <dgm:cxn modelId="{CFAA25D6-8205-42BD-8ED0-0004A5AB2825}" type="presParOf" srcId="{ADF883B5-82C3-4AF3-A757-01C8C6A121E7}" destId="{412E6E6D-7FA3-48FD-AF01-E12046E69064}" srcOrd="0" destOrd="0" presId="urn:microsoft.com/office/officeart/2005/8/layout/chevron1"/>
    <dgm:cxn modelId="{31241EDE-21AC-4682-BA06-2C419873B21B}" type="presParOf" srcId="{ADF883B5-82C3-4AF3-A757-01C8C6A121E7}" destId="{0B5B4C8C-A77B-4DB5-829D-A4A6EF2845D2}" srcOrd="1" destOrd="0" presId="urn:microsoft.com/office/officeart/2005/8/layout/chevron1"/>
    <dgm:cxn modelId="{7BA5FC51-FCB6-467C-98A5-D8634A7B513E}" type="presParOf" srcId="{ADF883B5-82C3-4AF3-A757-01C8C6A121E7}" destId="{E42CE6F1-5378-418A-AC27-49F95559AE93}" srcOrd="2" destOrd="0" presId="urn:microsoft.com/office/officeart/2005/8/layout/chevron1"/>
    <dgm:cxn modelId="{8AE3DAD9-95D1-42F3-968A-70D01B9AB93F}" type="presParOf" srcId="{ADF883B5-82C3-4AF3-A757-01C8C6A121E7}" destId="{3FFE4D68-41D6-40BB-8A8E-997FF1949E0E}" srcOrd="3" destOrd="0" presId="urn:microsoft.com/office/officeart/2005/8/layout/chevron1"/>
    <dgm:cxn modelId="{4E20450E-AC19-45E2-A5F9-098165B82A02}" type="presParOf" srcId="{ADF883B5-82C3-4AF3-A757-01C8C6A121E7}" destId="{EEE44670-232D-4A33-99F2-F0D29674CA8D}"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342EA4-0CA0-4099-8DD8-FDAE8D19FB56}" type="doc">
      <dgm:prSet loTypeId="urn:microsoft.com/office/officeart/2005/8/layout/chevron1" loCatId="process" qsTypeId="urn:microsoft.com/office/officeart/2005/8/quickstyle/simple1" qsCatId="simple" csTypeId="urn:microsoft.com/office/officeart/2005/8/colors/accent1_2" csCatId="accent1" phldr="1"/>
      <dgm:spPr/>
    </dgm:pt>
    <dgm:pt modelId="{D9E7AC21-8198-4257-B6F8-AD23DC5C18D6}">
      <dgm:prSet phldrT="[Texto]" custT="1"/>
      <dgm:spPr/>
      <dgm:t>
        <a:bodyPr/>
        <a:lstStyle/>
        <a:p>
          <a:r>
            <a:rPr lang="es-US" sz="2000" b="1" dirty="0" smtClean="0"/>
            <a:t>2012:</a:t>
          </a:r>
        </a:p>
        <a:p>
          <a:r>
            <a:rPr lang="es-US" sz="2800" b="1" dirty="0" smtClean="0"/>
            <a:t>&lt;3%</a:t>
          </a:r>
          <a:endParaRPr lang="es-PY" sz="2800" b="1" dirty="0"/>
        </a:p>
      </dgm:t>
    </dgm:pt>
    <dgm:pt modelId="{1783DDEF-D149-490C-A611-ECCCB3183DDA}" type="parTrans" cxnId="{58FCD659-FA6E-4DB6-8DAA-20C0BCBA970A}">
      <dgm:prSet/>
      <dgm:spPr/>
      <dgm:t>
        <a:bodyPr/>
        <a:lstStyle/>
        <a:p>
          <a:endParaRPr lang="es-PY" sz="1200" b="1"/>
        </a:p>
      </dgm:t>
    </dgm:pt>
    <dgm:pt modelId="{3E602A10-303C-49AF-8421-47F476AB21A9}" type="sibTrans" cxnId="{58FCD659-FA6E-4DB6-8DAA-20C0BCBA970A}">
      <dgm:prSet/>
      <dgm:spPr/>
      <dgm:t>
        <a:bodyPr/>
        <a:lstStyle/>
        <a:p>
          <a:endParaRPr lang="es-PY" sz="1200" b="1"/>
        </a:p>
      </dgm:t>
    </dgm:pt>
    <dgm:pt modelId="{B070B6DD-4480-47DD-BCDF-4C7F06F8E9FA}">
      <dgm:prSet phldrT="[Texto]" custT="1">
        <dgm:style>
          <a:lnRef idx="2">
            <a:schemeClr val="accent2"/>
          </a:lnRef>
          <a:fillRef idx="1">
            <a:schemeClr val="lt1"/>
          </a:fillRef>
          <a:effectRef idx="0">
            <a:schemeClr val="accent2"/>
          </a:effectRef>
          <a:fontRef idx="minor">
            <a:schemeClr val="dk1"/>
          </a:fontRef>
        </dgm:style>
      </dgm:prSet>
      <dgm:spPr/>
      <dgm:t>
        <a:bodyPr/>
        <a:lstStyle/>
        <a:p>
          <a:endParaRPr lang="es-PY" sz="2000" b="1" dirty="0">
            <a:solidFill>
              <a:schemeClr val="accent1">
                <a:lumMod val="75000"/>
              </a:schemeClr>
            </a:solidFill>
          </a:endParaRPr>
        </a:p>
      </dgm:t>
    </dgm:pt>
    <dgm:pt modelId="{6089A120-9938-457F-8339-BCDE7E8447AE}" type="parTrans" cxnId="{7C792F19-0AAB-41AC-AE74-5FD0DA15A3D7}">
      <dgm:prSet/>
      <dgm:spPr/>
      <dgm:t>
        <a:bodyPr/>
        <a:lstStyle/>
        <a:p>
          <a:endParaRPr lang="es-PY" sz="1200" b="1"/>
        </a:p>
      </dgm:t>
    </dgm:pt>
    <dgm:pt modelId="{C52FF6B3-DB90-4CB8-8453-E81325F48685}" type="sibTrans" cxnId="{7C792F19-0AAB-41AC-AE74-5FD0DA15A3D7}">
      <dgm:prSet/>
      <dgm:spPr/>
      <dgm:t>
        <a:bodyPr/>
        <a:lstStyle/>
        <a:p>
          <a:endParaRPr lang="es-PY" sz="1200" b="1"/>
        </a:p>
      </dgm:t>
    </dgm:pt>
    <dgm:pt modelId="{FFA63224-4047-46F1-880D-3CF3D9F83C8C}">
      <dgm:prSet phldrT="[Texto]" custT="1"/>
      <dgm:spPr>
        <a:solidFill>
          <a:srgbClr val="C00000"/>
        </a:solidFill>
      </dgm:spPr>
      <dgm:t>
        <a:bodyPr/>
        <a:lstStyle/>
        <a:p>
          <a:r>
            <a:rPr lang="es-US" sz="2000" b="1" dirty="0" smtClean="0"/>
            <a:t>2018:</a:t>
          </a:r>
        </a:p>
        <a:p>
          <a:r>
            <a:rPr lang="es-US" sz="2800" b="1" dirty="0" smtClean="0"/>
            <a:t>50%</a:t>
          </a:r>
          <a:endParaRPr lang="es-PY" sz="2800" b="1" dirty="0"/>
        </a:p>
      </dgm:t>
    </dgm:pt>
    <dgm:pt modelId="{FE84EE5E-1F1E-4111-99F4-0B3561BFF5BD}" type="parTrans" cxnId="{523649CB-DA13-4443-BC8E-943BB8F5A102}">
      <dgm:prSet/>
      <dgm:spPr/>
      <dgm:t>
        <a:bodyPr/>
        <a:lstStyle/>
        <a:p>
          <a:endParaRPr lang="es-PY" sz="1200" b="1"/>
        </a:p>
      </dgm:t>
    </dgm:pt>
    <dgm:pt modelId="{1BF13DCB-D0E1-4E38-A651-50EC78D0F04E}" type="sibTrans" cxnId="{523649CB-DA13-4443-BC8E-943BB8F5A102}">
      <dgm:prSet/>
      <dgm:spPr/>
      <dgm:t>
        <a:bodyPr/>
        <a:lstStyle/>
        <a:p>
          <a:endParaRPr lang="es-PY" sz="1200" b="1"/>
        </a:p>
      </dgm:t>
    </dgm:pt>
    <dgm:pt modelId="{ADF883B5-82C3-4AF3-A757-01C8C6A121E7}" type="pres">
      <dgm:prSet presAssocID="{8A342EA4-0CA0-4099-8DD8-FDAE8D19FB56}" presName="Name0" presStyleCnt="0">
        <dgm:presLayoutVars>
          <dgm:dir/>
          <dgm:animLvl val="lvl"/>
          <dgm:resizeHandles val="exact"/>
        </dgm:presLayoutVars>
      </dgm:prSet>
      <dgm:spPr/>
    </dgm:pt>
    <dgm:pt modelId="{412E6E6D-7FA3-48FD-AF01-E12046E69064}" type="pres">
      <dgm:prSet presAssocID="{D9E7AC21-8198-4257-B6F8-AD23DC5C18D6}" presName="parTxOnly" presStyleLbl="node1" presStyleIdx="0" presStyleCnt="3">
        <dgm:presLayoutVars>
          <dgm:chMax val="0"/>
          <dgm:chPref val="0"/>
          <dgm:bulletEnabled val="1"/>
        </dgm:presLayoutVars>
      </dgm:prSet>
      <dgm:spPr/>
      <dgm:t>
        <a:bodyPr/>
        <a:lstStyle/>
        <a:p>
          <a:endParaRPr lang="es-PY"/>
        </a:p>
      </dgm:t>
    </dgm:pt>
    <dgm:pt modelId="{0B5B4C8C-A77B-4DB5-829D-A4A6EF2845D2}" type="pres">
      <dgm:prSet presAssocID="{3E602A10-303C-49AF-8421-47F476AB21A9}" presName="parTxOnlySpace" presStyleCnt="0"/>
      <dgm:spPr/>
    </dgm:pt>
    <dgm:pt modelId="{E42CE6F1-5378-418A-AC27-49F95559AE93}" type="pres">
      <dgm:prSet presAssocID="{B070B6DD-4480-47DD-BCDF-4C7F06F8E9FA}" presName="parTxOnly" presStyleLbl="node1" presStyleIdx="1" presStyleCnt="3">
        <dgm:presLayoutVars>
          <dgm:chMax val="0"/>
          <dgm:chPref val="0"/>
          <dgm:bulletEnabled val="1"/>
        </dgm:presLayoutVars>
      </dgm:prSet>
      <dgm:spPr/>
      <dgm:t>
        <a:bodyPr/>
        <a:lstStyle/>
        <a:p>
          <a:endParaRPr lang="es-PY"/>
        </a:p>
      </dgm:t>
    </dgm:pt>
    <dgm:pt modelId="{3FFE4D68-41D6-40BB-8A8E-997FF1949E0E}" type="pres">
      <dgm:prSet presAssocID="{C52FF6B3-DB90-4CB8-8453-E81325F48685}" presName="parTxOnlySpace" presStyleCnt="0"/>
      <dgm:spPr/>
    </dgm:pt>
    <dgm:pt modelId="{EEE44670-232D-4A33-99F2-F0D29674CA8D}" type="pres">
      <dgm:prSet presAssocID="{FFA63224-4047-46F1-880D-3CF3D9F83C8C}" presName="parTxOnly" presStyleLbl="node1" presStyleIdx="2" presStyleCnt="3">
        <dgm:presLayoutVars>
          <dgm:chMax val="0"/>
          <dgm:chPref val="0"/>
          <dgm:bulletEnabled val="1"/>
        </dgm:presLayoutVars>
      </dgm:prSet>
      <dgm:spPr/>
      <dgm:t>
        <a:bodyPr/>
        <a:lstStyle/>
        <a:p>
          <a:endParaRPr lang="es-PY"/>
        </a:p>
      </dgm:t>
    </dgm:pt>
  </dgm:ptLst>
  <dgm:cxnLst>
    <dgm:cxn modelId="{7C792F19-0AAB-41AC-AE74-5FD0DA15A3D7}" srcId="{8A342EA4-0CA0-4099-8DD8-FDAE8D19FB56}" destId="{B070B6DD-4480-47DD-BCDF-4C7F06F8E9FA}" srcOrd="1" destOrd="0" parTransId="{6089A120-9938-457F-8339-BCDE7E8447AE}" sibTransId="{C52FF6B3-DB90-4CB8-8453-E81325F48685}"/>
    <dgm:cxn modelId="{9BD1C991-B22E-49FB-8A21-1E78CB898764}" type="presOf" srcId="{FFA63224-4047-46F1-880D-3CF3D9F83C8C}" destId="{EEE44670-232D-4A33-99F2-F0D29674CA8D}" srcOrd="0" destOrd="0" presId="urn:microsoft.com/office/officeart/2005/8/layout/chevron1"/>
    <dgm:cxn modelId="{B3B15207-234E-4073-9224-85E865075402}" type="presOf" srcId="{8A342EA4-0CA0-4099-8DD8-FDAE8D19FB56}" destId="{ADF883B5-82C3-4AF3-A757-01C8C6A121E7}" srcOrd="0" destOrd="0" presId="urn:microsoft.com/office/officeart/2005/8/layout/chevron1"/>
    <dgm:cxn modelId="{6CEB6FA5-6FFC-4D89-A4C9-5EA0AB6CEBDD}" type="presOf" srcId="{B070B6DD-4480-47DD-BCDF-4C7F06F8E9FA}" destId="{E42CE6F1-5378-418A-AC27-49F95559AE93}" srcOrd="0" destOrd="0" presId="urn:microsoft.com/office/officeart/2005/8/layout/chevron1"/>
    <dgm:cxn modelId="{009F8B48-90FB-44BD-9170-CEF5A17C64B1}" type="presOf" srcId="{D9E7AC21-8198-4257-B6F8-AD23DC5C18D6}" destId="{412E6E6D-7FA3-48FD-AF01-E12046E69064}" srcOrd="0" destOrd="0" presId="urn:microsoft.com/office/officeart/2005/8/layout/chevron1"/>
    <dgm:cxn modelId="{58FCD659-FA6E-4DB6-8DAA-20C0BCBA970A}" srcId="{8A342EA4-0CA0-4099-8DD8-FDAE8D19FB56}" destId="{D9E7AC21-8198-4257-B6F8-AD23DC5C18D6}" srcOrd="0" destOrd="0" parTransId="{1783DDEF-D149-490C-A611-ECCCB3183DDA}" sibTransId="{3E602A10-303C-49AF-8421-47F476AB21A9}"/>
    <dgm:cxn modelId="{523649CB-DA13-4443-BC8E-943BB8F5A102}" srcId="{8A342EA4-0CA0-4099-8DD8-FDAE8D19FB56}" destId="{FFA63224-4047-46F1-880D-3CF3D9F83C8C}" srcOrd="2" destOrd="0" parTransId="{FE84EE5E-1F1E-4111-99F4-0B3561BFF5BD}" sibTransId="{1BF13DCB-D0E1-4E38-A651-50EC78D0F04E}"/>
    <dgm:cxn modelId="{A9FB021C-21C9-4087-B51A-AA9E118E96FE}" type="presParOf" srcId="{ADF883B5-82C3-4AF3-A757-01C8C6A121E7}" destId="{412E6E6D-7FA3-48FD-AF01-E12046E69064}" srcOrd="0" destOrd="0" presId="urn:microsoft.com/office/officeart/2005/8/layout/chevron1"/>
    <dgm:cxn modelId="{785E6183-452C-446D-994F-ECC6F6D6410A}" type="presParOf" srcId="{ADF883B5-82C3-4AF3-A757-01C8C6A121E7}" destId="{0B5B4C8C-A77B-4DB5-829D-A4A6EF2845D2}" srcOrd="1" destOrd="0" presId="urn:microsoft.com/office/officeart/2005/8/layout/chevron1"/>
    <dgm:cxn modelId="{45CB411E-0EA7-4559-8A18-B06073F131A1}" type="presParOf" srcId="{ADF883B5-82C3-4AF3-A757-01C8C6A121E7}" destId="{E42CE6F1-5378-418A-AC27-49F95559AE93}" srcOrd="2" destOrd="0" presId="urn:microsoft.com/office/officeart/2005/8/layout/chevron1"/>
    <dgm:cxn modelId="{520C7830-2154-4F7E-BB2D-F53747FBB1E9}" type="presParOf" srcId="{ADF883B5-82C3-4AF3-A757-01C8C6A121E7}" destId="{3FFE4D68-41D6-40BB-8A8E-997FF1949E0E}" srcOrd="3" destOrd="0" presId="urn:microsoft.com/office/officeart/2005/8/layout/chevron1"/>
    <dgm:cxn modelId="{AF6A9787-B2DA-4584-A953-1D2E3C83B598}" type="presParOf" srcId="{ADF883B5-82C3-4AF3-A757-01C8C6A121E7}" destId="{EEE44670-232D-4A33-99F2-F0D29674CA8D}" srcOrd="4" destOrd="0" presId="urn:microsoft.com/office/officeart/2005/8/layout/chevr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342EA4-0CA0-4099-8DD8-FDAE8D19FB56}" type="doc">
      <dgm:prSet loTypeId="urn:microsoft.com/office/officeart/2005/8/layout/chevron1" loCatId="process" qsTypeId="urn:microsoft.com/office/officeart/2005/8/quickstyle/simple1" qsCatId="simple" csTypeId="urn:microsoft.com/office/officeart/2005/8/colors/accent1_2" csCatId="accent1" phldr="1"/>
      <dgm:spPr/>
    </dgm:pt>
    <dgm:pt modelId="{D9E7AC21-8198-4257-B6F8-AD23DC5C18D6}">
      <dgm:prSet phldrT="[Texto]" custT="1"/>
      <dgm:spPr/>
      <dgm:t>
        <a:bodyPr/>
        <a:lstStyle/>
        <a:p>
          <a:r>
            <a:rPr lang="es-US" sz="2000" b="1" dirty="0" smtClean="0"/>
            <a:t>2013:</a:t>
          </a:r>
        </a:p>
        <a:p>
          <a:r>
            <a:rPr lang="es-US" sz="2800" b="1" dirty="0" smtClean="0"/>
            <a:t>85%</a:t>
          </a:r>
          <a:endParaRPr lang="es-PY" sz="2800" b="1" dirty="0"/>
        </a:p>
      </dgm:t>
    </dgm:pt>
    <dgm:pt modelId="{1783DDEF-D149-490C-A611-ECCCB3183DDA}" type="parTrans" cxnId="{58FCD659-FA6E-4DB6-8DAA-20C0BCBA970A}">
      <dgm:prSet/>
      <dgm:spPr/>
      <dgm:t>
        <a:bodyPr/>
        <a:lstStyle/>
        <a:p>
          <a:endParaRPr lang="es-PY" sz="1200" b="1"/>
        </a:p>
      </dgm:t>
    </dgm:pt>
    <dgm:pt modelId="{3E602A10-303C-49AF-8421-47F476AB21A9}" type="sibTrans" cxnId="{58FCD659-FA6E-4DB6-8DAA-20C0BCBA970A}">
      <dgm:prSet/>
      <dgm:spPr/>
      <dgm:t>
        <a:bodyPr/>
        <a:lstStyle/>
        <a:p>
          <a:endParaRPr lang="es-PY" sz="1200" b="1"/>
        </a:p>
      </dgm:t>
    </dgm:pt>
    <dgm:pt modelId="{B070B6DD-4480-47DD-BCDF-4C7F06F8E9FA}">
      <dgm:prSet phldrT="[Texto]" custT="1">
        <dgm:style>
          <a:lnRef idx="2">
            <a:schemeClr val="accent2"/>
          </a:lnRef>
          <a:fillRef idx="1">
            <a:schemeClr val="lt1"/>
          </a:fillRef>
          <a:effectRef idx="0">
            <a:schemeClr val="accent2"/>
          </a:effectRef>
          <a:fontRef idx="minor">
            <a:schemeClr val="dk1"/>
          </a:fontRef>
        </dgm:style>
      </dgm:prSet>
      <dgm:spPr/>
      <dgm:t>
        <a:bodyPr/>
        <a:lstStyle/>
        <a:p>
          <a:endParaRPr lang="es-PY" sz="2000" b="1" dirty="0">
            <a:solidFill>
              <a:schemeClr val="accent1">
                <a:lumMod val="75000"/>
              </a:schemeClr>
            </a:solidFill>
          </a:endParaRPr>
        </a:p>
      </dgm:t>
    </dgm:pt>
    <dgm:pt modelId="{6089A120-9938-457F-8339-BCDE7E8447AE}" type="parTrans" cxnId="{7C792F19-0AAB-41AC-AE74-5FD0DA15A3D7}">
      <dgm:prSet/>
      <dgm:spPr/>
      <dgm:t>
        <a:bodyPr/>
        <a:lstStyle/>
        <a:p>
          <a:endParaRPr lang="es-PY" sz="1200" b="1"/>
        </a:p>
      </dgm:t>
    </dgm:pt>
    <dgm:pt modelId="{C52FF6B3-DB90-4CB8-8453-E81325F48685}" type="sibTrans" cxnId="{7C792F19-0AAB-41AC-AE74-5FD0DA15A3D7}">
      <dgm:prSet/>
      <dgm:spPr/>
      <dgm:t>
        <a:bodyPr/>
        <a:lstStyle/>
        <a:p>
          <a:endParaRPr lang="es-PY" sz="1200" b="1"/>
        </a:p>
      </dgm:t>
    </dgm:pt>
    <dgm:pt modelId="{FFA63224-4047-46F1-880D-3CF3D9F83C8C}">
      <dgm:prSet phldrT="[Texto]" custT="1"/>
      <dgm:spPr>
        <a:solidFill>
          <a:srgbClr val="C00000"/>
        </a:solidFill>
      </dgm:spPr>
      <dgm:t>
        <a:bodyPr/>
        <a:lstStyle/>
        <a:p>
          <a:r>
            <a:rPr lang="es-US" sz="2000" b="1" dirty="0" smtClean="0"/>
            <a:t>2018:</a:t>
          </a:r>
        </a:p>
        <a:p>
          <a:r>
            <a:rPr lang="es-US" sz="2800" b="1" dirty="0" smtClean="0"/>
            <a:t>95%</a:t>
          </a:r>
          <a:endParaRPr lang="es-PY" sz="2800" b="1" dirty="0"/>
        </a:p>
      </dgm:t>
    </dgm:pt>
    <dgm:pt modelId="{FE84EE5E-1F1E-4111-99F4-0B3561BFF5BD}" type="parTrans" cxnId="{523649CB-DA13-4443-BC8E-943BB8F5A102}">
      <dgm:prSet/>
      <dgm:spPr/>
      <dgm:t>
        <a:bodyPr/>
        <a:lstStyle/>
        <a:p>
          <a:endParaRPr lang="es-PY" sz="1200" b="1"/>
        </a:p>
      </dgm:t>
    </dgm:pt>
    <dgm:pt modelId="{1BF13DCB-D0E1-4E38-A651-50EC78D0F04E}" type="sibTrans" cxnId="{523649CB-DA13-4443-BC8E-943BB8F5A102}">
      <dgm:prSet/>
      <dgm:spPr/>
      <dgm:t>
        <a:bodyPr/>
        <a:lstStyle/>
        <a:p>
          <a:endParaRPr lang="es-PY" sz="1200" b="1"/>
        </a:p>
      </dgm:t>
    </dgm:pt>
    <dgm:pt modelId="{ADF883B5-82C3-4AF3-A757-01C8C6A121E7}" type="pres">
      <dgm:prSet presAssocID="{8A342EA4-0CA0-4099-8DD8-FDAE8D19FB56}" presName="Name0" presStyleCnt="0">
        <dgm:presLayoutVars>
          <dgm:dir/>
          <dgm:animLvl val="lvl"/>
          <dgm:resizeHandles val="exact"/>
        </dgm:presLayoutVars>
      </dgm:prSet>
      <dgm:spPr/>
    </dgm:pt>
    <dgm:pt modelId="{412E6E6D-7FA3-48FD-AF01-E12046E69064}" type="pres">
      <dgm:prSet presAssocID="{D9E7AC21-8198-4257-B6F8-AD23DC5C18D6}" presName="parTxOnly" presStyleLbl="node1" presStyleIdx="0" presStyleCnt="3">
        <dgm:presLayoutVars>
          <dgm:chMax val="0"/>
          <dgm:chPref val="0"/>
          <dgm:bulletEnabled val="1"/>
        </dgm:presLayoutVars>
      </dgm:prSet>
      <dgm:spPr/>
      <dgm:t>
        <a:bodyPr/>
        <a:lstStyle/>
        <a:p>
          <a:endParaRPr lang="es-PY"/>
        </a:p>
      </dgm:t>
    </dgm:pt>
    <dgm:pt modelId="{0B5B4C8C-A77B-4DB5-829D-A4A6EF2845D2}" type="pres">
      <dgm:prSet presAssocID="{3E602A10-303C-49AF-8421-47F476AB21A9}" presName="parTxOnlySpace" presStyleCnt="0"/>
      <dgm:spPr/>
    </dgm:pt>
    <dgm:pt modelId="{E42CE6F1-5378-418A-AC27-49F95559AE93}" type="pres">
      <dgm:prSet presAssocID="{B070B6DD-4480-47DD-BCDF-4C7F06F8E9FA}" presName="parTxOnly" presStyleLbl="node1" presStyleIdx="1" presStyleCnt="3">
        <dgm:presLayoutVars>
          <dgm:chMax val="0"/>
          <dgm:chPref val="0"/>
          <dgm:bulletEnabled val="1"/>
        </dgm:presLayoutVars>
      </dgm:prSet>
      <dgm:spPr/>
      <dgm:t>
        <a:bodyPr/>
        <a:lstStyle/>
        <a:p>
          <a:endParaRPr lang="es-PY"/>
        </a:p>
      </dgm:t>
    </dgm:pt>
    <dgm:pt modelId="{3FFE4D68-41D6-40BB-8A8E-997FF1949E0E}" type="pres">
      <dgm:prSet presAssocID="{C52FF6B3-DB90-4CB8-8453-E81325F48685}" presName="parTxOnlySpace" presStyleCnt="0"/>
      <dgm:spPr/>
    </dgm:pt>
    <dgm:pt modelId="{EEE44670-232D-4A33-99F2-F0D29674CA8D}" type="pres">
      <dgm:prSet presAssocID="{FFA63224-4047-46F1-880D-3CF3D9F83C8C}" presName="parTxOnly" presStyleLbl="node1" presStyleIdx="2" presStyleCnt="3">
        <dgm:presLayoutVars>
          <dgm:chMax val="0"/>
          <dgm:chPref val="0"/>
          <dgm:bulletEnabled val="1"/>
        </dgm:presLayoutVars>
      </dgm:prSet>
      <dgm:spPr/>
      <dgm:t>
        <a:bodyPr/>
        <a:lstStyle/>
        <a:p>
          <a:endParaRPr lang="es-PY"/>
        </a:p>
      </dgm:t>
    </dgm:pt>
  </dgm:ptLst>
  <dgm:cxnLst>
    <dgm:cxn modelId="{54937947-A28B-4ED4-AE85-DCF4B7911C1E}" type="presOf" srcId="{8A342EA4-0CA0-4099-8DD8-FDAE8D19FB56}" destId="{ADF883B5-82C3-4AF3-A757-01C8C6A121E7}" srcOrd="0" destOrd="0" presId="urn:microsoft.com/office/officeart/2005/8/layout/chevron1"/>
    <dgm:cxn modelId="{7C792F19-0AAB-41AC-AE74-5FD0DA15A3D7}" srcId="{8A342EA4-0CA0-4099-8DD8-FDAE8D19FB56}" destId="{B070B6DD-4480-47DD-BCDF-4C7F06F8E9FA}" srcOrd="1" destOrd="0" parTransId="{6089A120-9938-457F-8339-BCDE7E8447AE}" sibTransId="{C52FF6B3-DB90-4CB8-8453-E81325F48685}"/>
    <dgm:cxn modelId="{49175EF4-EBCD-4126-8EC9-69A4866CE7EF}" type="presOf" srcId="{FFA63224-4047-46F1-880D-3CF3D9F83C8C}" destId="{EEE44670-232D-4A33-99F2-F0D29674CA8D}" srcOrd="0" destOrd="0" presId="urn:microsoft.com/office/officeart/2005/8/layout/chevron1"/>
    <dgm:cxn modelId="{0835B6C9-B5DB-4CD0-927E-993A66C1495F}" type="presOf" srcId="{B070B6DD-4480-47DD-BCDF-4C7F06F8E9FA}" destId="{E42CE6F1-5378-418A-AC27-49F95559AE93}" srcOrd="0" destOrd="0" presId="urn:microsoft.com/office/officeart/2005/8/layout/chevron1"/>
    <dgm:cxn modelId="{856C6968-4413-4C15-91F5-B34BA1BAAFED}" type="presOf" srcId="{D9E7AC21-8198-4257-B6F8-AD23DC5C18D6}" destId="{412E6E6D-7FA3-48FD-AF01-E12046E69064}" srcOrd="0" destOrd="0" presId="urn:microsoft.com/office/officeart/2005/8/layout/chevron1"/>
    <dgm:cxn modelId="{58FCD659-FA6E-4DB6-8DAA-20C0BCBA970A}" srcId="{8A342EA4-0CA0-4099-8DD8-FDAE8D19FB56}" destId="{D9E7AC21-8198-4257-B6F8-AD23DC5C18D6}" srcOrd="0" destOrd="0" parTransId="{1783DDEF-D149-490C-A611-ECCCB3183DDA}" sibTransId="{3E602A10-303C-49AF-8421-47F476AB21A9}"/>
    <dgm:cxn modelId="{523649CB-DA13-4443-BC8E-943BB8F5A102}" srcId="{8A342EA4-0CA0-4099-8DD8-FDAE8D19FB56}" destId="{FFA63224-4047-46F1-880D-3CF3D9F83C8C}" srcOrd="2" destOrd="0" parTransId="{FE84EE5E-1F1E-4111-99F4-0B3561BFF5BD}" sibTransId="{1BF13DCB-D0E1-4E38-A651-50EC78D0F04E}"/>
    <dgm:cxn modelId="{73BBA146-EF18-4238-89A8-FED8926C25AF}" type="presParOf" srcId="{ADF883B5-82C3-4AF3-A757-01C8C6A121E7}" destId="{412E6E6D-7FA3-48FD-AF01-E12046E69064}" srcOrd="0" destOrd="0" presId="urn:microsoft.com/office/officeart/2005/8/layout/chevron1"/>
    <dgm:cxn modelId="{19B6D451-74E3-45E0-B61E-C06BD4B2584C}" type="presParOf" srcId="{ADF883B5-82C3-4AF3-A757-01C8C6A121E7}" destId="{0B5B4C8C-A77B-4DB5-829D-A4A6EF2845D2}" srcOrd="1" destOrd="0" presId="urn:microsoft.com/office/officeart/2005/8/layout/chevron1"/>
    <dgm:cxn modelId="{44A16DD1-5C55-4811-8ADE-36B67558A00F}" type="presParOf" srcId="{ADF883B5-82C3-4AF3-A757-01C8C6A121E7}" destId="{E42CE6F1-5378-418A-AC27-49F95559AE93}" srcOrd="2" destOrd="0" presId="urn:microsoft.com/office/officeart/2005/8/layout/chevron1"/>
    <dgm:cxn modelId="{C5DFC61C-22E9-4B01-8E06-3D1349A62EAF}" type="presParOf" srcId="{ADF883B5-82C3-4AF3-A757-01C8C6A121E7}" destId="{3FFE4D68-41D6-40BB-8A8E-997FF1949E0E}" srcOrd="3" destOrd="0" presId="urn:microsoft.com/office/officeart/2005/8/layout/chevron1"/>
    <dgm:cxn modelId="{EDF39F85-6C18-44E1-B001-268AC389EA11}" type="presParOf" srcId="{ADF883B5-82C3-4AF3-A757-01C8C6A121E7}" destId="{EEE44670-232D-4A33-99F2-F0D29674CA8D}" srcOrd="4" destOrd="0" presId="urn:microsoft.com/office/officeart/2005/8/layout/chevron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51E9AF-B15F-4792-B332-A76575DAD72F}">
      <dsp:nvSpPr>
        <dsp:cNvPr id="0" name=""/>
        <dsp:cNvSpPr/>
      </dsp:nvSpPr>
      <dsp:spPr>
        <a:xfrm>
          <a:off x="5620421" y="2350418"/>
          <a:ext cx="157507" cy="586762"/>
        </a:xfrm>
        <a:custGeom>
          <a:avLst/>
          <a:gdLst/>
          <a:ahLst/>
          <a:cxnLst/>
          <a:rect l="0" t="0" r="0" b="0"/>
          <a:pathLst>
            <a:path>
              <a:moveTo>
                <a:pt x="0" y="0"/>
              </a:moveTo>
              <a:lnTo>
                <a:pt x="0" y="586762"/>
              </a:lnTo>
              <a:lnTo>
                <a:pt x="157507" y="586762"/>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sp>
    <dsp:sp modelId="{CA053BB6-C32D-4BDD-8C18-4766B0F023CF}">
      <dsp:nvSpPr>
        <dsp:cNvPr id="0" name=""/>
        <dsp:cNvSpPr/>
      </dsp:nvSpPr>
      <dsp:spPr>
        <a:xfrm>
          <a:off x="5498272" y="2350418"/>
          <a:ext cx="122148" cy="586762"/>
        </a:xfrm>
        <a:custGeom>
          <a:avLst/>
          <a:gdLst/>
          <a:ahLst/>
          <a:cxnLst/>
          <a:rect l="0" t="0" r="0" b="0"/>
          <a:pathLst>
            <a:path>
              <a:moveTo>
                <a:pt x="122148" y="0"/>
              </a:moveTo>
              <a:lnTo>
                <a:pt x="122148" y="586762"/>
              </a:lnTo>
              <a:lnTo>
                <a:pt x="0" y="586762"/>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sp>
    <dsp:sp modelId="{59386299-63E7-4DD9-9ED3-B5781C3B320A}">
      <dsp:nvSpPr>
        <dsp:cNvPr id="0" name=""/>
        <dsp:cNvSpPr/>
      </dsp:nvSpPr>
      <dsp:spPr>
        <a:xfrm>
          <a:off x="3970826" y="1126463"/>
          <a:ext cx="1649594" cy="586169"/>
        </a:xfrm>
        <a:custGeom>
          <a:avLst/>
          <a:gdLst/>
          <a:ahLst/>
          <a:cxnLst/>
          <a:rect l="0" t="0" r="0" b="0"/>
          <a:pathLst>
            <a:path>
              <a:moveTo>
                <a:pt x="0" y="0"/>
              </a:moveTo>
              <a:lnTo>
                <a:pt x="0" y="452234"/>
              </a:lnTo>
              <a:lnTo>
                <a:pt x="1649594" y="452234"/>
              </a:lnTo>
              <a:lnTo>
                <a:pt x="1649594" y="586169"/>
              </a:lnTo>
            </a:path>
          </a:pathLst>
        </a:custGeom>
        <a:noFill/>
        <a:ln w="25400" cap="flat" cmpd="sng" algn="ctr">
          <a:solidFill>
            <a:srgbClr val="800B37"/>
          </a:solidFill>
          <a:prstDash val="solid"/>
        </a:ln>
        <a:effectLst/>
      </dsp:spPr>
      <dsp:style>
        <a:lnRef idx="2">
          <a:scrgbClr r="0" g="0" b="0"/>
        </a:lnRef>
        <a:fillRef idx="0">
          <a:scrgbClr r="0" g="0" b="0"/>
        </a:fillRef>
        <a:effectRef idx="0">
          <a:scrgbClr r="0" g="0" b="0"/>
        </a:effectRef>
        <a:fontRef idx="minor"/>
      </dsp:style>
    </dsp:sp>
    <dsp:sp modelId="{529498D0-B092-4E6D-BCCC-5C871118AB50}">
      <dsp:nvSpPr>
        <dsp:cNvPr id="0" name=""/>
        <dsp:cNvSpPr/>
      </dsp:nvSpPr>
      <dsp:spPr>
        <a:xfrm>
          <a:off x="2533538" y="2350418"/>
          <a:ext cx="169293" cy="586762"/>
        </a:xfrm>
        <a:custGeom>
          <a:avLst/>
          <a:gdLst/>
          <a:ahLst/>
          <a:cxnLst/>
          <a:rect l="0" t="0" r="0" b="0"/>
          <a:pathLst>
            <a:path>
              <a:moveTo>
                <a:pt x="0" y="0"/>
              </a:moveTo>
              <a:lnTo>
                <a:pt x="0" y="586762"/>
              </a:lnTo>
              <a:lnTo>
                <a:pt x="169293" y="586762"/>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sp>
    <dsp:sp modelId="{141FFDF2-5823-443B-9BCD-53613DE8CA68}">
      <dsp:nvSpPr>
        <dsp:cNvPr id="0" name=""/>
        <dsp:cNvSpPr/>
      </dsp:nvSpPr>
      <dsp:spPr>
        <a:xfrm>
          <a:off x="1625752" y="3256080"/>
          <a:ext cx="157558" cy="775381"/>
        </a:xfrm>
        <a:custGeom>
          <a:avLst/>
          <a:gdLst/>
          <a:ahLst/>
          <a:cxnLst/>
          <a:rect l="0" t="0" r="0" b="0"/>
          <a:pathLst>
            <a:path>
              <a:moveTo>
                <a:pt x="0" y="0"/>
              </a:moveTo>
              <a:lnTo>
                <a:pt x="0" y="775381"/>
              </a:lnTo>
              <a:lnTo>
                <a:pt x="157558" y="775381"/>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21B99E85-1C6D-446D-98AD-05E6D5120A56}">
      <dsp:nvSpPr>
        <dsp:cNvPr id="0" name=""/>
        <dsp:cNvSpPr/>
      </dsp:nvSpPr>
      <dsp:spPr>
        <a:xfrm>
          <a:off x="1503578" y="3256080"/>
          <a:ext cx="122174" cy="775381"/>
        </a:xfrm>
        <a:custGeom>
          <a:avLst/>
          <a:gdLst/>
          <a:ahLst/>
          <a:cxnLst/>
          <a:rect l="0" t="0" r="0" b="0"/>
          <a:pathLst>
            <a:path>
              <a:moveTo>
                <a:pt x="122174" y="0"/>
              </a:moveTo>
              <a:lnTo>
                <a:pt x="122174" y="775381"/>
              </a:lnTo>
              <a:lnTo>
                <a:pt x="0" y="775381"/>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CCFA1E42-F9DD-4580-8D43-59B935CAA8F4}">
      <dsp:nvSpPr>
        <dsp:cNvPr id="0" name=""/>
        <dsp:cNvSpPr/>
      </dsp:nvSpPr>
      <dsp:spPr>
        <a:xfrm>
          <a:off x="2263538" y="2350418"/>
          <a:ext cx="270000" cy="586769"/>
        </a:xfrm>
        <a:custGeom>
          <a:avLst/>
          <a:gdLst/>
          <a:ahLst/>
          <a:cxnLst/>
          <a:rect l="0" t="0" r="0" b="0"/>
          <a:pathLst>
            <a:path>
              <a:moveTo>
                <a:pt x="270000" y="0"/>
              </a:moveTo>
              <a:lnTo>
                <a:pt x="270000" y="586769"/>
              </a:lnTo>
              <a:lnTo>
                <a:pt x="0" y="586769"/>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sp>
    <dsp:sp modelId="{F20CF283-CB73-4277-BCCD-D4FE13B865D6}">
      <dsp:nvSpPr>
        <dsp:cNvPr id="0" name=""/>
        <dsp:cNvSpPr/>
      </dsp:nvSpPr>
      <dsp:spPr>
        <a:xfrm>
          <a:off x="2533538" y="1126463"/>
          <a:ext cx="1437288" cy="586169"/>
        </a:xfrm>
        <a:custGeom>
          <a:avLst/>
          <a:gdLst/>
          <a:ahLst/>
          <a:cxnLst/>
          <a:rect l="0" t="0" r="0" b="0"/>
          <a:pathLst>
            <a:path>
              <a:moveTo>
                <a:pt x="1437288" y="0"/>
              </a:moveTo>
              <a:lnTo>
                <a:pt x="1437288" y="452234"/>
              </a:lnTo>
              <a:lnTo>
                <a:pt x="0" y="452234"/>
              </a:lnTo>
              <a:lnTo>
                <a:pt x="0" y="586169"/>
              </a:lnTo>
            </a:path>
          </a:pathLst>
        </a:custGeom>
        <a:noFill/>
        <a:ln w="25400" cap="flat" cmpd="sng" algn="ctr">
          <a:solidFill>
            <a:srgbClr val="800B37"/>
          </a:solidFill>
          <a:prstDash val="solid"/>
        </a:ln>
        <a:effectLst/>
      </dsp:spPr>
      <dsp:style>
        <a:lnRef idx="2">
          <a:scrgbClr r="0" g="0" b="0"/>
        </a:lnRef>
        <a:fillRef idx="0">
          <a:scrgbClr r="0" g="0" b="0"/>
        </a:fillRef>
        <a:effectRef idx="0">
          <a:scrgbClr r="0" g="0" b="0"/>
        </a:effectRef>
        <a:fontRef idx="minor"/>
      </dsp:style>
    </dsp:sp>
    <dsp:sp modelId="{C38D9DB6-06A6-440D-9A56-DADA673139C8}">
      <dsp:nvSpPr>
        <dsp:cNvPr id="0" name=""/>
        <dsp:cNvSpPr/>
      </dsp:nvSpPr>
      <dsp:spPr>
        <a:xfrm>
          <a:off x="2225067" y="353907"/>
          <a:ext cx="3491519" cy="772556"/>
        </a:xfrm>
        <a:prstGeom prst="roundRect">
          <a:avLst/>
        </a:prstGeom>
        <a:gradFill rotWithShape="0">
          <a:gsLst>
            <a:gs pos="0">
              <a:srgbClr val="800B37"/>
            </a:gs>
            <a:gs pos="100000">
              <a:srgbClr val="800B37"/>
            </a:gs>
          </a:gsLst>
          <a:lin ang="16200000" scaled="1"/>
        </a:gradFill>
        <a:ln>
          <a:noFill/>
        </a:ln>
        <a:effectLst>
          <a:outerShdw blurRad="127000" dist="76200" dir="2700000" rotWithShape="0">
            <a:srgbClr val="000000">
              <a:alpha val="3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t" anchorCtr="0">
          <a:noAutofit/>
        </a:bodyPr>
        <a:lstStyle/>
        <a:p>
          <a:pPr lvl="0" algn="ctr" defTabSz="889000">
            <a:lnSpc>
              <a:spcPct val="90000"/>
            </a:lnSpc>
            <a:spcBef>
              <a:spcPct val="0"/>
            </a:spcBef>
            <a:spcAft>
              <a:spcPct val="35000"/>
            </a:spcAft>
          </a:pPr>
          <a:r>
            <a:rPr lang="es-PY" sz="2000" b="1" kern="1200" dirty="0" smtClean="0">
              <a:solidFill>
                <a:schemeClr val="bg1"/>
              </a:solidFill>
              <a:effectLst>
                <a:outerShdw blurRad="50800" algn="ctr">
                  <a:srgbClr val="000000">
                    <a:alpha val="43000"/>
                  </a:srgbClr>
                </a:outerShdw>
              </a:effectLst>
            </a:rPr>
            <a:t>Enfoque Territorial de Reducción de Pobreza Extrema</a:t>
          </a:r>
          <a:endParaRPr lang="es-PY" sz="2000" b="1" kern="1200" dirty="0">
            <a:solidFill>
              <a:schemeClr val="bg1"/>
            </a:solidFill>
            <a:effectLst>
              <a:outerShdw blurRad="50800" algn="ctr">
                <a:srgbClr val="000000">
                  <a:alpha val="43000"/>
                </a:srgbClr>
              </a:outerShdw>
            </a:effectLst>
          </a:endParaRPr>
        </a:p>
      </dsp:txBody>
      <dsp:txXfrm>
        <a:off x="2225067" y="353907"/>
        <a:ext cx="3491519" cy="772556"/>
      </dsp:txXfrm>
    </dsp:sp>
    <dsp:sp modelId="{B3C0787B-2220-4392-93F6-DDD716FCD7CB}">
      <dsp:nvSpPr>
        <dsp:cNvPr id="0" name=""/>
        <dsp:cNvSpPr/>
      </dsp:nvSpPr>
      <dsp:spPr>
        <a:xfrm>
          <a:off x="1895752" y="1712633"/>
          <a:ext cx="1275571" cy="637785"/>
        </a:xfrm>
        <a:prstGeom prst="roundRect">
          <a:avLst/>
        </a:prstGeom>
        <a:solidFill>
          <a:srgbClr val="358245"/>
        </a:solidFill>
        <a:ln w="9525" cap="flat" cmpd="sng" algn="ctr">
          <a:solidFill>
            <a:schemeClr val="accent1">
              <a:shade val="95000"/>
              <a:satMod val="105000"/>
            </a:schemeClr>
          </a:solidFill>
          <a:prstDash val="solid"/>
        </a:ln>
        <a:effectLst>
          <a:outerShdw blurRad="101600" dist="88900" dir="2700000" algn="br" rotWithShape="0">
            <a:srgbClr val="000000">
              <a:alpha val="20000"/>
            </a:srgbClr>
          </a:outerShdw>
        </a:effectLst>
        <a:scene3d>
          <a:camera prst="orthographicFront"/>
          <a:lightRig rig="flat" dir="t"/>
        </a:scene3d>
        <a:sp3d>
          <a:bevelT w="0" h="0" prst="riblet"/>
          <a:bevelB w="0"/>
        </a:sp3d>
      </dsp:spPr>
      <dsp:style>
        <a:lnRef idx="1">
          <a:schemeClr val="accent1"/>
        </a:lnRef>
        <a:fillRef idx="3">
          <a:schemeClr val="accent1"/>
        </a:fillRef>
        <a:effectRef idx="2">
          <a:schemeClr val="accent1"/>
        </a:effectRef>
        <a:fontRef idx="minor">
          <a:schemeClr val="lt1"/>
        </a:fontRef>
      </dsp:style>
      <dsp:txBody>
        <a:bodyPr spcFirstLastPara="0" vert="horz" wrap="square" lIns="19050" tIns="19050" rIns="19050" bIns="19050" numCol="1" spcCol="1270" anchor="t" anchorCtr="0">
          <a:noAutofit/>
        </a:bodyPr>
        <a:lstStyle/>
        <a:p>
          <a:pPr lvl="0" algn="ctr" defTabSz="1333500">
            <a:lnSpc>
              <a:spcPct val="90000"/>
            </a:lnSpc>
            <a:spcBef>
              <a:spcPct val="0"/>
            </a:spcBef>
            <a:spcAft>
              <a:spcPts val="660"/>
            </a:spcAft>
          </a:pPr>
          <a:r>
            <a:rPr lang="es-PY" sz="3000" b="1" kern="1200" dirty="0" smtClean="0">
              <a:effectLst>
                <a:outerShdw blurRad="50800" algn="ctr">
                  <a:srgbClr val="000000">
                    <a:alpha val="43000"/>
                  </a:srgbClr>
                </a:outerShdw>
              </a:effectLst>
            </a:rPr>
            <a:t>Rural</a:t>
          </a:r>
          <a:endParaRPr lang="es-PY" sz="3000" b="1" kern="1200" dirty="0">
            <a:effectLst>
              <a:outerShdw blurRad="50800" algn="ctr">
                <a:srgbClr val="000000">
                  <a:alpha val="43000"/>
                </a:srgbClr>
              </a:outerShdw>
            </a:effectLst>
          </a:endParaRPr>
        </a:p>
      </dsp:txBody>
      <dsp:txXfrm>
        <a:off x="1895752" y="1712633"/>
        <a:ext cx="1275571" cy="637785"/>
      </dsp:txXfrm>
    </dsp:sp>
    <dsp:sp modelId="{8C8FF7F4-2FC3-4C65-A059-8EFB74A7AACC}">
      <dsp:nvSpPr>
        <dsp:cNvPr id="0" name=""/>
        <dsp:cNvSpPr/>
      </dsp:nvSpPr>
      <dsp:spPr>
        <a:xfrm>
          <a:off x="987967" y="2618295"/>
          <a:ext cx="1275571" cy="637785"/>
        </a:xfrm>
        <a:prstGeom prst="roundRect">
          <a:avLst/>
        </a:prstGeom>
        <a:solidFill>
          <a:schemeClr val="bg1">
            <a:lumMod val="85000"/>
          </a:schemeClr>
        </a:solidFill>
        <a:ln w="25400" cap="flat" cmpd="sng" algn="ctr">
          <a:solidFill>
            <a:schemeClr val="bg1"/>
          </a:solidFill>
          <a:prstDash val="solid"/>
        </a:ln>
        <a:effectLst>
          <a:outerShdw blurRad="127000" dist="76200" dir="2700000" rotWithShape="0">
            <a:srgbClr val="000000">
              <a:alpha val="30000"/>
            </a:srgbClr>
          </a:outerShd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Y" sz="1600" b="1" kern="1200" dirty="0" smtClean="0"/>
            <a:t>Productivo</a:t>
          </a:r>
          <a:endParaRPr lang="es-PY" sz="1600" b="1" kern="1200" dirty="0"/>
        </a:p>
      </dsp:txBody>
      <dsp:txXfrm>
        <a:off x="987967" y="2618295"/>
        <a:ext cx="1275571" cy="637785"/>
      </dsp:txXfrm>
    </dsp:sp>
    <dsp:sp modelId="{742DED6D-E427-4FBE-9E99-9A356ADC861B}">
      <dsp:nvSpPr>
        <dsp:cNvPr id="0" name=""/>
        <dsp:cNvSpPr/>
      </dsp:nvSpPr>
      <dsp:spPr>
        <a:xfrm>
          <a:off x="228007" y="3712569"/>
          <a:ext cx="1275571" cy="637785"/>
        </a:xfrm>
        <a:prstGeom prst="roundRect">
          <a:avLst/>
        </a:prstGeom>
        <a:solidFill>
          <a:srgbClr val="358245"/>
        </a:solidFill>
        <a:ln w="9525" cap="flat" cmpd="sng" algn="ctr">
          <a:noFill/>
          <a:prstDash val="solid"/>
        </a:ln>
        <a:effectLst>
          <a:outerShdw blurRad="127000" dist="76200" dir="2700000" rotWithShape="0">
            <a:srgbClr val="000000">
              <a:alpha val="3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Y" sz="1400" b="1" kern="1200" dirty="0" smtClean="0">
              <a:solidFill>
                <a:srgbClr val="FFFFFF"/>
              </a:solidFill>
            </a:rPr>
            <a:t>Agropecuario</a:t>
          </a:r>
          <a:endParaRPr lang="es-PY" sz="1400" b="1" kern="1200" dirty="0">
            <a:solidFill>
              <a:srgbClr val="FFFFFF"/>
            </a:solidFill>
          </a:endParaRPr>
        </a:p>
      </dsp:txBody>
      <dsp:txXfrm>
        <a:off x="228007" y="3712569"/>
        <a:ext cx="1275571" cy="637785"/>
      </dsp:txXfrm>
    </dsp:sp>
    <dsp:sp modelId="{9AAAC4F0-DCB8-4C6F-9777-5F334BF3C570}">
      <dsp:nvSpPr>
        <dsp:cNvPr id="0" name=""/>
        <dsp:cNvSpPr/>
      </dsp:nvSpPr>
      <dsp:spPr>
        <a:xfrm>
          <a:off x="1783311" y="3712569"/>
          <a:ext cx="1417950" cy="637785"/>
        </a:xfrm>
        <a:prstGeom prst="roundRect">
          <a:avLst/>
        </a:prstGeom>
        <a:solidFill>
          <a:schemeClr val="bg1">
            <a:lumMod val="85000"/>
          </a:schemeClr>
        </a:solidFill>
        <a:ln w="25400" cap="flat" cmpd="sng" algn="ctr">
          <a:solidFill>
            <a:schemeClr val="bg1"/>
          </a:solidFill>
          <a:prstDash val="solid"/>
        </a:ln>
        <a:effectLst>
          <a:outerShdw blurRad="127000" dist="76200" dir="2700000" rotWithShape="0">
            <a:srgbClr val="000000">
              <a:alpha val="30000"/>
            </a:srgbClr>
          </a:outerShdw>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Y" sz="1400" kern="1200" dirty="0" smtClean="0"/>
            <a:t>No Agropecuario</a:t>
          </a:r>
          <a:endParaRPr lang="es-PY" sz="1400" kern="1200" dirty="0"/>
        </a:p>
      </dsp:txBody>
      <dsp:txXfrm>
        <a:off x="1783311" y="3712569"/>
        <a:ext cx="1417950" cy="637785"/>
      </dsp:txXfrm>
    </dsp:sp>
    <dsp:sp modelId="{480C156B-D37C-4638-B2CA-3264AFA74668}">
      <dsp:nvSpPr>
        <dsp:cNvPr id="0" name=""/>
        <dsp:cNvSpPr/>
      </dsp:nvSpPr>
      <dsp:spPr>
        <a:xfrm>
          <a:off x="2702832" y="2618288"/>
          <a:ext cx="1275571" cy="637785"/>
        </a:xfrm>
        <a:prstGeom prst="roundRect">
          <a:avLst/>
        </a:prstGeom>
        <a:solidFill>
          <a:schemeClr val="accent4">
            <a:lumMod val="60000"/>
            <a:lumOff val="40000"/>
          </a:schemeClr>
        </a:solidFill>
        <a:ln>
          <a:solidFill>
            <a:schemeClr val="accent4">
              <a:lumMod val="60000"/>
              <a:lumOff val="40000"/>
            </a:schemeClr>
          </a:solidFill>
        </a:ln>
        <a:effectLst>
          <a:outerShdw blurRad="50800" dist="38100" dir="2700000" algn="br" rotWithShape="0">
            <a:srgbClr val="000000">
              <a:alpha val="43000"/>
            </a:srgbClr>
          </a:outerShdw>
        </a:effectLst>
        <a:scene3d>
          <a:camera prst="orthographicFront">
            <a:rot lat="0" lon="0" rev="0"/>
          </a:camera>
          <a:lightRig rig="flat" dir="t"/>
        </a:scene3d>
        <a:sp3d prstMaterial="dkEdge">
          <a:bevelT w="20320" h="57150"/>
        </a:sp3d>
      </dsp:spPr>
      <dsp:style>
        <a:lnRef idx="0">
          <a:scrgbClr r="0" g="0" b="0"/>
        </a:lnRef>
        <a:fillRef idx="2">
          <a:scrgbClr r="0" g="0" b="0"/>
        </a:fillRef>
        <a:effectRef idx="1">
          <a:scrgbClr r="0" g="0" b="0"/>
        </a:effectRef>
        <a:fontRef idx="minor">
          <a:schemeClr val="dk1"/>
        </a:fontRef>
      </dsp:style>
      <dsp:txBody>
        <a:bodyPr spcFirstLastPara="0" vert="horz" wrap="square" lIns="8890" tIns="0" rIns="8890" bIns="0" numCol="1" spcCol="1270" anchor="t" anchorCtr="0">
          <a:noAutofit/>
        </a:bodyPr>
        <a:lstStyle/>
        <a:p>
          <a:pPr marL="0" lvl="0" indent="-367200" algn="ctr" defTabSz="622300">
            <a:lnSpc>
              <a:spcPct val="80000"/>
            </a:lnSpc>
            <a:spcBef>
              <a:spcPct val="0"/>
            </a:spcBef>
            <a:spcAft>
              <a:spcPts val="0"/>
            </a:spcAft>
          </a:pPr>
          <a:r>
            <a:rPr lang="es-PY" sz="1400" b="1" kern="1200" baseline="0" dirty="0" smtClean="0">
              <a:effectLst/>
            </a:rPr>
            <a:t>Acceso a Servicios Sociales</a:t>
          </a:r>
          <a:endParaRPr lang="es-PY" sz="1400" b="1" kern="1200" baseline="0" dirty="0">
            <a:effectLst/>
          </a:endParaRPr>
        </a:p>
      </dsp:txBody>
      <dsp:txXfrm>
        <a:off x="2702832" y="2618288"/>
        <a:ext cx="1275571" cy="637785"/>
      </dsp:txXfrm>
    </dsp:sp>
    <dsp:sp modelId="{54CA2D75-43F5-4D2D-8337-92CED0685A12}">
      <dsp:nvSpPr>
        <dsp:cNvPr id="0" name=""/>
        <dsp:cNvSpPr/>
      </dsp:nvSpPr>
      <dsp:spPr>
        <a:xfrm>
          <a:off x="4982635" y="1712633"/>
          <a:ext cx="1275571" cy="637785"/>
        </a:xfrm>
        <a:prstGeom prst="roundRect">
          <a:avLst/>
        </a:prstGeom>
        <a:solidFill>
          <a:srgbClr val="358245"/>
        </a:solidFill>
        <a:ln w="9525" cap="flat" cmpd="sng" algn="ctr">
          <a:solidFill>
            <a:schemeClr val="accent1">
              <a:shade val="95000"/>
              <a:satMod val="105000"/>
            </a:schemeClr>
          </a:solidFill>
          <a:prstDash val="solid"/>
        </a:ln>
        <a:effectLst>
          <a:outerShdw blurRad="101600" dist="88900" dir="2700000" algn="br" rotWithShape="0">
            <a:srgbClr val="000000">
              <a:alpha val="20000"/>
            </a:srgbClr>
          </a:outerShdw>
        </a:effectLst>
        <a:scene3d>
          <a:camera prst="orthographicFront"/>
          <a:lightRig rig="flat" dir="t"/>
        </a:scene3d>
        <a:sp3d>
          <a:bevelT w="0" h="0" prst="riblet"/>
          <a:bevelB w="0"/>
        </a:sp3d>
      </dsp:spPr>
      <dsp:style>
        <a:lnRef idx="1">
          <a:schemeClr val="accent1"/>
        </a:lnRef>
        <a:fillRef idx="3">
          <a:schemeClr val="accent1"/>
        </a:fillRef>
        <a:effectRef idx="2">
          <a:schemeClr val="accent1"/>
        </a:effectRef>
        <a:fontRef idx="minor">
          <a:schemeClr val="lt1"/>
        </a:fontRef>
      </dsp:style>
      <dsp:txBody>
        <a:bodyPr spcFirstLastPara="0" vert="horz" wrap="square" lIns="19050" tIns="19050" rIns="19050" bIns="19050" numCol="1" spcCol="1270" anchor="t" anchorCtr="0">
          <a:noAutofit/>
        </a:bodyPr>
        <a:lstStyle/>
        <a:p>
          <a:pPr lvl="0" algn="l" defTabSz="1333500">
            <a:lnSpc>
              <a:spcPct val="90000"/>
            </a:lnSpc>
            <a:spcBef>
              <a:spcPct val="0"/>
            </a:spcBef>
            <a:spcAft>
              <a:spcPct val="35000"/>
            </a:spcAft>
          </a:pPr>
          <a:r>
            <a:rPr lang="es-PY" sz="3000" b="1" kern="1200" dirty="0" smtClean="0">
              <a:effectLst>
                <a:outerShdw blurRad="50800" algn="ctr">
                  <a:srgbClr val="000000">
                    <a:alpha val="43000"/>
                  </a:srgbClr>
                </a:outerShdw>
              </a:effectLst>
            </a:rPr>
            <a:t>Urbana</a:t>
          </a:r>
          <a:endParaRPr lang="es-PY" sz="3000" b="1" kern="1200" dirty="0">
            <a:effectLst>
              <a:outerShdw blurRad="50800" algn="ctr">
                <a:srgbClr val="000000">
                  <a:alpha val="43000"/>
                </a:srgbClr>
              </a:outerShdw>
            </a:effectLst>
          </a:endParaRPr>
        </a:p>
      </dsp:txBody>
      <dsp:txXfrm>
        <a:off x="4982635" y="1712633"/>
        <a:ext cx="1275571" cy="637785"/>
      </dsp:txXfrm>
    </dsp:sp>
    <dsp:sp modelId="{748189B8-BB53-46DB-9090-C7D30CE56939}">
      <dsp:nvSpPr>
        <dsp:cNvPr id="0" name=""/>
        <dsp:cNvSpPr/>
      </dsp:nvSpPr>
      <dsp:spPr>
        <a:xfrm>
          <a:off x="4222701" y="2618288"/>
          <a:ext cx="1275571" cy="637785"/>
        </a:xfrm>
        <a:prstGeom prst="roundRect">
          <a:avLst/>
        </a:prstGeom>
        <a:solidFill>
          <a:schemeClr val="bg1">
            <a:lumMod val="85000"/>
          </a:schemeClr>
        </a:solidFill>
        <a:ln w="25400" cap="flat" cmpd="sng" algn="ctr">
          <a:solidFill>
            <a:schemeClr val="bg1"/>
          </a:solidFill>
          <a:prstDash val="solid"/>
        </a:ln>
        <a:effectLst>
          <a:outerShdw blurRad="127000" dist="76200" dir="2700000" rotWithShape="0">
            <a:srgbClr val="000000">
              <a:alpha val="30000"/>
            </a:srgbClr>
          </a:outerShd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Y" sz="1400" b="1" kern="1200" dirty="0" smtClean="0"/>
            <a:t>Productivo</a:t>
          </a:r>
          <a:endParaRPr lang="es-PY" sz="1400" b="1" kern="1200" dirty="0"/>
        </a:p>
      </dsp:txBody>
      <dsp:txXfrm>
        <a:off x="4222701" y="2618288"/>
        <a:ext cx="1275571" cy="637785"/>
      </dsp:txXfrm>
    </dsp:sp>
    <dsp:sp modelId="{BB4458EE-DDFB-4465-9346-163388E37E99}">
      <dsp:nvSpPr>
        <dsp:cNvPr id="0" name=""/>
        <dsp:cNvSpPr/>
      </dsp:nvSpPr>
      <dsp:spPr>
        <a:xfrm>
          <a:off x="5777928" y="2618288"/>
          <a:ext cx="1275571" cy="637785"/>
        </a:xfrm>
        <a:prstGeom prst="roundRect">
          <a:avLst/>
        </a:prstGeom>
        <a:solidFill>
          <a:schemeClr val="accent4">
            <a:lumMod val="60000"/>
            <a:lumOff val="40000"/>
          </a:schemeClr>
        </a:solidFill>
        <a:ln>
          <a:solidFill>
            <a:schemeClr val="accent4">
              <a:lumMod val="60000"/>
              <a:lumOff val="40000"/>
            </a:schemeClr>
          </a:solidFill>
        </a:ln>
        <a:effectLst>
          <a:outerShdw blurRad="50800" dist="38100" dir="2700000" algn="br" rotWithShape="0">
            <a:srgbClr val="000000">
              <a:alpha val="43000"/>
            </a:srgbClr>
          </a:outerShdw>
        </a:effectLst>
        <a:scene3d>
          <a:camera prst="orthographicFront">
            <a:rot lat="0" lon="0" rev="0"/>
          </a:camera>
          <a:lightRig rig="flat" dir="t"/>
        </a:scene3d>
        <a:sp3d prstMaterial="dkEdge">
          <a:bevelT w="20320" h="5715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t" anchorCtr="0">
          <a:noAutofit/>
        </a:bodyPr>
        <a:lstStyle/>
        <a:p>
          <a:pPr lvl="0" algn="ctr" defTabSz="622300">
            <a:lnSpc>
              <a:spcPct val="80000"/>
            </a:lnSpc>
            <a:spcBef>
              <a:spcPct val="0"/>
            </a:spcBef>
            <a:spcAft>
              <a:spcPts val="0"/>
            </a:spcAft>
          </a:pPr>
          <a:r>
            <a:rPr lang="es-PY" sz="1400" b="1" kern="1200" dirty="0" smtClean="0"/>
            <a:t>Acceso a Servicios Sociales</a:t>
          </a:r>
          <a:endParaRPr lang="es-PY" sz="1400" b="1" kern="1200" dirty="0"/>
        </a:p>
      </dsp:txBody>
      <dsp:txXfrm>
        <a:off x="5777928" y="2618288"/>
        <a:ext cx="1275571" cy="6377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2E6E6D-7FA3-48FD-AF01-E12046E69064}">
      <dsp:nvSpPr>
        <dsp:cNvPr id="0" name=""/>
        <dsp:cNvSpPr/>
      </dsp:nvSpPr>
      <dsp:spPr>
        <a:xfrm>
          <a:off x="1540" y="42125"/>
          <a:ext cx="1876251" cy="7505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US" sz="2000" b="1" kern="1200" dirty="0" smtClean="0"/>
            <a:t>2013:</a:t>
          </a:r>
        </a:p>
        <a:p>
          <a:pPr lvl="0" algn="ctr" defTabSz="889000">
            <a:lnSpc>
              <a:spcPct val="90000"/>
            </a:lnSpc>
            <a:spcBef>
              <a:spcPct val="0"/>
            </a:spcBef>
            <a:spcAft>
              <a:spcPct val="35000"/>
            </a:spcAft>
          </a:pPr>
          <a:r>
            <a:rPr lang="es-US" sz="2800" b="1" kern="1200" dirty="0" smtClean="0"/>
            <a:t>63%</a:t>
          </a:r>
          <a:endParaRPr lang="es-PY" sz="2800" b="1" kern="1200" dirty="0"/>
        </a:p>
      </dsp:txBody>
      <dsp:txXfrm>
        <a:off x="1540" y="42125"/>
        <a:ext cx="1876251" cy="750500"/>
      </dsp:txXfrm>
    </dsp:sp>
    <dsp:sp modelId="{E42CE6F1-5378-418A-AC27-49F95559AE93}">
      <dsp:nvSpPr>
        <dsp:cNvPr id="0" name=""/>
        <dsp:cNvSpPr/>
      </dsp:nvSpPr>
      <dsp:spPr>
        <a:xfrm>
          <a:off x="1690166" y="42125"/>
          <a:ext cx="1876251" cy="750500"/>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es-PY" sz="2000" b="1" kern="1200" dirty="0">
            <a:solidFill>
              <a:schemeClr val="accent1">
                <a:lumMod val="75000"/>
              </a:schemeClr>
            </a:solidFill>
          </a:endParaRPr>
        </a:p>
      </dsp:txBody>
      <dsp:txXfrm>
        <a:off x="1690166" y="42125"/>
        <a:ext cx="1876251" cy="750500"/>
      </dsp:txXfrm>
    </dsp:sp>
    <dsp:sp modelId="{EEE44670-232D-4A33-99F2-F0D29674CA8D}">
      <dsp:nvSpPr>
        <dsp:cNvPr id="0" name=""/>
        <dsp:cNvSpPr/>
      </dsp:nvSpPr>
      <dsp:spPr>
        <a:xfrm>
          <a:off x="3378792" y="42125"/>
          <a:ext cx="1876251" cy="750500"/>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US" sz="2000" b="1" kern="1200" dirty="0" smtClean="0"/>
            <a:t>2018:</a:t>
          </a:r>
        </a:p>
        <a:p>
          <a:pPr lvl="0" algn="ctr" defTabSz="889000">
            <a:lnSpc>
              <a:spcPct val="90000"/>
            </a:lnSpc>
            <a:spcBef>
              <a:spcPct val="0"/>
            </a:spcBef>
            <a:spcAft>
              <a:spcPct val="35000"/>
            </a:spcAft>
          </a:pPr>
          <a:r>
            <a:rPr lang="es-US" sz="2800" b="1" kern="1200" dirty="0" smtClean="0"/>
            <a:t>75%</a:t>
          </a:r>
          <a:endParaRPr lang="es-PY" sz="2800" b="1" kern="1200" dirty="0"/>
        </a:p>
      </dsp:txBody>
      <dsp:txXfrm>
        <a:off x="3378792" y="42125"/>
        <a:ext cx="1876251" cy="7505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2E6E6D-7FA3-48FD-AF01-E12046E69064}">
      <dsp:nvSpPr>
        <dsp:cNvPr id="0" name=""/>
        <dsp:cNvSpPr/>
      </dsp:nvSpPr>
      <dsp:spPr>
        <a:xfrm>
          <a:off x="1513" y="48482"/>
          <a:ext cx="1844467" cy="73778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US" sz="2000" b="1" kern="1200" dirty="0" smtClean="0"/>
            <a:t>2012:</a:t>
          </a:r>
        </a:p>
        <a:p>
          <a:pPr lvl="0" algn="ctr" defTabSz="889000">
            <a:lnSpc>
              <a:spcPct val="90000"/>
            </a:lnSpc>
            <a:spcBef>
              <a:spcPct val="0"/>
            </a:spcBef>
            <a:spcAft>
              <a:spcPct val="35000"/>
            </a:spcAft>
          </a:pPr>
          <a:r>
            <a:rPr lang="es-US" sz="2800" b="1" kern="1200" dirty="0" smtClean="0"/>
            <a:t>&lt;11%</a:t>
          </a:r>
          <a:endParaRPr lang="es-PY" sz="2800" b="1" kern="1200" dirty="0"/>
        </a:p>
      </dsp:txBody>
      <dsp:txXfrm>
        <a:off x="1513" y="48482"/>
        <a:ext cx="1844467" cy="737786"/>
      </dsp:txXfrm>
    </dsp:sp>
    <dsp:sp modelId="{E42CE6F1-5378-418A-AC27-49F95559AE93}">
      <dsp:nvSpPr>
        <dsp:cNvPr id="0" name=""/>
        <dsp:cNvSpPr/>
      </dsp:nvSpPr>
      <dsp:spPr>
        <a:xfrm>
          <a:off x="1661534" y="48482"/>
          <a:ext cx="1844467" cy="737786"/>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es-PY" sz="2000" b="1" kern="1200" dirty="0">
            <a:solidFill>
              <a:schemeClr val="accent1">
                <a:lumMod val="75000"/>
              </a:schemeClr>
            </a:solidFill>
          </a:endParaRPr>
        </a:p>
      </dsp:txBody>
      <dsp:txXfrm>
        <a:off x="1661534" y="48482"/>
        <a:ext cx="1844467" cy="737786"/>
      </dsp:txXfrm>
    </dsp:sp>
    <dsp:sp modelId="{EEE44670-232D-4A33-99F2-F0D29674CA8D}">
      <dsp:nvSpPr>
        <dsp:cNvPr id="0" name=""/>
        <dsp:cNvSpPr/>
      </dsp:nvSpPr>
      <dsp:spPr>
        <a:xfrm>
          <a:off x="3321554" y="48482"/>
          <a:ext cx="1844467" cy="737786"/>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US" sz="2000" b="1" kern="1200" dirty="0" smtClean="0"/>
            <a:t>2018:</a:t>
          </a:r>
        </a:p>
        <a:p>
          <a:pPr lvl="0" algn="ctr" defTabSz="889000">
            <a:lnSpc>
              <a:spcPct val="90000"/>
            </a:lnSpc>
            <a:spcBef>
              <a:spcPct val="0"/>
            </a:spcBef>
            <a:spcAft>
              <a:spcPct val="35000"/>
            </a:spcAft>
          </a:pPr>
          <a:r>
            <a:rPr lang="es-US" sz="2800" b="1" kern="1200" dirty="0" smtClean="0"/>
            <a:t>50%</a:t>
          </a:r>
          <a:endParaRPr lang="es-PY" sz="2800" b="1" kern="1200" dirty="0"/>
        </a:p>
      </dsp:txBody>
      <dsp:txXfrm>
        <a:off x="3321554" y="48482"/>
        <a:ext cx="1844467" cy="7377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2E6E6D-7FA3-48FD-AF01-E12046E69064}">
      <dsp:nvSpPr>
        <dsp:cNvPr id="0" name=""/>
        <dsp:cNvSpPr/>
      </dsp:nvSpPr>
      <dsp:spPr>
        <a:xfrm>
          <a:off x="1518" y="47266"/>
          <a:ext cx="1850549" cy="74021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US" sz="2000" b="1" kern="1200" dirty="0" smtClean="0"/>
            <a:t>2012:</a:t>
          </a:r>
        </a:p>
        <a:p>
          <a:pPr lvl="0" algn="ctr" defTabSz="889000">
            <a:lnSpc>
              <a:spcPct val="90000"/>
            </a:lnSpc>
            <a:spcBef>
              <a:spcPct val="0"/>
            </a:spcBef>
            <a:spcAft>
              <a:spcPct val="35000"/>
            </a:spcAft>
          </a:pPr>
          <a:r>
            <a:rPr lang="es-US" sz="2800" b="1" kern="1200" dirty="0" smtClean="0"/>
            <a:t>&lt;3%</a:t>
          </a:r>
          <a:endParaRPr lang="es-PY" sz="2800" b="1" kern="1200" dirty="0"/>
        </a:p>
      </dsp:txBody>
      <dsp:txXfrm>
        <a:off x="1518" y="47266"/>
        <a:ext cx="1850549" cy="740219"/>
      </dsp:txXfrm>
    </dsp:sp>
    <dsp:sp modelId="{E42CE6F1-5378-418A-AC27-49F95559AE93}">
      <dsp:nvSpPr>
        <dsp:cNvPr id="0" name=""/>
        <dsp:cNvSpPr/>
      </dsp:nvSpPr>
      <dsp:spPr>
        <a:xfrm>
          <a:off x="1667013" y="47266"/>
          <a:ext cx="1850549" cy="740219"/>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es-PY" sz="2000" b="1" kern="1200" dirty="0">
            <a:solidFill>
              <a:schemeClr val="accent1">
                <a:lumMod val="75000"/>
              </a:schemeClr>
            </a:solidFill>
          </a:endParaRPr>
        </a:p>
      </dsp:txBody>
      <dsp:txXfrm>
        <a:off x="1667013" y="47266"/>
        <a:ext cx="1850549" cy="740219"/>
      </dsp:txXfrm>
    </dsp:sp>
    <dsp:sp modelId="{EEE44670-232D-4A33-99F2-F0D29674CA8D}">
      <dsp:nvSpPr>
        <dsp:cNvPr id="0" name=""/>
        <dsp:cNvSpPr/>
      </dsp:nvSpPr>
      <dsp:spPr>
        <a:xfrm>
          <a:off x="3332507" y="47266"/>
          <a:ext cx="1850549" cy="740219"/>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US" sz="2000" b="1" kern="1200" dirty="0" smtClean="0"/>
            <a:t>2018:</a:t>
          </a:r>
        </a:p>
        <a:p>
          <a:pPr lvl="0" algn="ctr" defTabSz="889000">
            <a:lnSpc>
              <a:spcPct val="90000"/>
            </a:lnSpc>
            <a:spcBef>
              <a:spcPct val="0"/>
            </a:spcBef>
            <a:spcAft>
              <a:spcPct val="35000"/>
            </a:spcAft>
          </a:pPr>
          <a:r>
            <a:rPr lang="es-US" sz="2800" b="1" kern="1200" dirty="0" smtClean="0"/>
            <a:t>50%</a:t>
          </a:r>
          <a:endParaRPr lang="es-PY" sz="2800" b="1" kern="1200" dirty="0"/>
        </a:p>
      </dsp:txBody>
      <dsp:txXfrm>
        <a:off x="3332507" y="47266"/>
        <a:ext cx="1850549" cy="74021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2E6E6D-7FA3-48FD-AF01-E12046E69064}">
      <dsp:nvSpPr>
        <dsp:cNvPr id="0" name=""/>
        <dsp:cNvSpPr/>
      </dsp:nvSpPr>
      <dsp:spPr>
        <a:xfrm>
          <a:off x="1540" y="42125"/>
          <a:ext cx="1876251" cy="7505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US" sz="2000" b="1" kern="1200" dirty="0" smtClean="0"/>
            <a:t>2013:</a:t>
          </a:r>
        </a:p>
        <a:p>
          <a:pPr lvl="0" algn="ctr" defTabSz="889000">
            <a:lnSpc>
              <a:spcPct val="90000"/>
            </a:lnSpc>
            <a:spcBef>
              <a:spcPct val="0"/>
            </a:spcBef>
            <a:spcAft>
              <a:spcPct val="35000"/>
            </a:spcAft>
          </a:pPr>
          <a:r>
            <a:rPr lang="es-US" sz="2800" b="1" kern="1200" dirty="0" smtClean="0"/>
            <a:t>85%</a:t>
          </a:r>
          <a:endParaRPr lang="es-PY" sz="2800" b="1" kern="1200" dirty="0"/>
        </a:p>
      </dsp:txBody>
      <dsp:txXfrm>
        <a:off x="1540" y="42125"/>
        <a:ext cx="1876251" cy="750500"/>
      </dsp:txXfrm>
    </dsp:sp>
    <dsp:sp modelId="{E42CE6F1-5378-418A-AC27-49F95559AE93}">
      <dsp:nvSpPr>
        <dsp:cNvPr id="0" name=""/>
        <dsp:cNvSpPr/>
      </dsp:nvSpPr>
      <dsp:spPr>
        <a:xfrm>
          <a:off x="1690166" y="42125"/>
          <a:ext cx="1876251" cy="750500"/>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es-PY" sz="2000" b="1" kern="1200" dirty="0">
            <a:solidFill>
              <a:schemeClr val="accent1">
                <a:lumMod val="75000"/>
              </a:schemeClr>
            </a:solidFill>
          </a:endParaRPr>
        </a:p>
      </dsp:txBody>
      <dsp:txXfrm>
        <a:off x="1690166" y="42125"/>
        <a:ext cx="1876251" cy="750500"/>
      </dsp:txXfrm>
    </dsp:sp>
    <dsp:sp modelId="{EEE44670-232D-4A33-99F2-F0D29674CA8D}">
      <dsp:nvSpPr>
        <dsp:cNvPr id="0" name=""/>
        <dsp:cNvSpPr/>
      </dsp:nvSpPr>
      <dsp:spPr>
        <a:xfrm>
          <a:off x="3378792" y="42125"/>
          <a:ext cx="1876251" cy="750500"/>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US" sz="2000" b="1" kern="1200" dirty="0" smtClean="0"/>
            <a:t>2018:</a:t>
          </a:r>
        </a:p>
        <a:p>
          <a:pPr lvl="0" algn="ctr" defTabSz="889000">
            <a:lnSpc>
              <a:spcPct val="90000"/>
            </a:lnSpc>
            <a:spcBef>
              <a:spcPct val="0"/>
            </a:spcBef>
            <a:spcAft>
              <a:spcPct val="35000"/>
            </a:spcAft>
          </a:pPr>
          <a:r>
            <a:rPr lang="es-US" sz="2800" b="1" kern="1200" dirty="0" smtClean="0"/>
            <a:t>95%</a:t>
          </a:r>
          <a:endParaRPr lang="es-PY" sz="2800" b="1" kern="1200" dirty="0"/>
        </a:p>
      </dsp:txBody>
      <dsp:txXfrm>
        <a:off x="3378792" y="42125"/>
        <a:ext cx="1876251" cy="7505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0.08033</cdr:x>
      <cdr:y>0.11098</cdr:y>
    </cdr:from>
    <cdr:to>
      <cdr:x>0.14459</cdr:x>
      <cdr:y>0.7173</cdr:y>
    </cdr:to>
    <cdr:sp macro="" textlink="">
      <cdr:nvSpPr>
        <cdr:cNvPr id="7" name="1 Rectángulo"/>
        <cdr:cNvSpPr/>
      </cdr:nvSpPr>
      <cdr:spPr>
        <a:xfrm xmlns:a="http://schemas.openxmlformats.org/drawingml/2006/main">
          <a:off x="720080" y="576063"/>
          <a:ext cx="576058" cy="3147174"/>
        </a:xfrm>
        <a:prstGeom xmlns:a="http://schemas.openxmlformats.org/drawingml/2006/main" prst="rect">
          <a:avLst/>
        </a:prstGeom>
        <a:noFill xmlns:a="http://schemas.openxmlformats.org/drawingml/2006/main"/>
        <a:ln xmlns:a="http://schemas.openxmlformats.org/drawingml/2006/main" w="38100">
          <a:solidFill>
            <a:schemeClr val="accent3"/>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0.22669</cdr:x>
      <cdr:y>0.05715</cdr:y>
    </cdr:from>
    <cdr:to>
      <cdr:x>0.73341</cdr:x>
      <cdr:y>0.14287</cdr:y>
    </cdr:to>
    <cdr:sp macro="" textlink="">
      <cdr:nvSpPr>
        <cdr:cNvPr id="3" name="2 CuadroTexto"/>
        <cdr:cNvSpPr txBox="1"/>
      </cdr:nvSpPr>
      <cdr:spPr>
        <a:xfrm xmlns:a="http://schemas.openxmlformats.org/drawingml/2006/main">
          <a:off x="1224136" y="144016"/>
          <a:ext cx="273630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PY"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0.78007</cdr:x>
      <cdr:y>0.01729</cdr:y>
    </cdr:from>
    <cdr:to>
      <cdr:x>0.92463</cdr:x>
      <cdr:y>0.74533</cdr:y>
    </cdr:to>
    <cdr:sp macro="" textlink="">
      <cdr:nvSpPr>
        <cdr:cNvPr id="3" name="3 Rectángulo"/>
        <cdr:cNvSpPr/>
      </cdr:nvSpPr>
      <cdr:spPr>
        <a:xfrm xmlns:a="http://schemas.openxmlformats.org/drawingml/2006/main">
          <a:off x="4212378" y="43571"/>
          <a:ext cx="780624" cy="1834661"/>
        </a:xfrm>
        <a:prstGeom xmlns:a="http://schemas.openxmlformats.org/drawingml/2006/main" prst="rect">
          <a:avLst/>
        </a:prstGeom>
        <a:solidFill xmlns:a="http://schemas.openxmlformats.org/drawingml/2006/main">
          <a:schemeClr val="accent5">
            <a:lumMod val="75000"/>
            <a:alpha val="17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PY"/>
        </a:p>
      </cdr:txBody>
    </cdr:sp>
  </cdr:relSizeAnchor>
  <cdr:relSizeAnchor xmlns:cdr="http://schemas.openxmlformats.org/drawingml/2006/chartDrawing">
    <cdr:from>
      <cdr:x>0.09449</cdr:x>
      <cdr:y>0.01729</cdr:y>
    </cdr:from>
    <cdr:to>
      <cdr:x>0.49226</cdr:x>
      <cdr:y>0.74872</cdr:y>
    </cdr:to>
    <cdr:sp macro="" textlink="">
      <cdr:nvSpPr>
        <cdr:cNvPr id="2" name="3 Rectángulo"/>
        <cdr:cNvSpPr/>
      </cdr:nvSpPr>
      <cdr:spPr>
        <a:xfrm xmlns:a="http://schemas.openxmlformats.org/drawingml/2006/main">
          <a:off x="510235" y="43573"/>
          <a:ext cx="2147986" cy="1843202"/>
        </a:xfrm>
        <a:prstGeom xmlns:a="http://schemas.openxmlformats.org/drawingml/2006/main" prst="rect">
          <a:avLst/>
        </a:prstGeom>
        <a:solidFill xmlns:a="http://schemas.openxmlformats.org/drawingml/2006/main">
          <a:schemeClr val="tx2">
            <a:lumMod val="40000"/>
            <a:lumOff val="60000"/>
            <a:alpha val="17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PY"/>
        </a:p>
      </cdr:txBody>
    </cdr:sp>
  </cdr:relSizeAnchor>
  <cdr:relSizeAnchor xmlns:cdr="http://schemas.openxmlformats.org/drawingml/2006/chartDrawing">
    <cdr:from>
      <cdr:x>0.91803</cdr:x>
      <cdr:y>0.49737</cdr:y>
    </cdr:from>
    <cdr:to>
      <cdr:x>1</cdr:x>
      <cdr:y>0.54821</cdr:y>
    </cdr:to>
    <cdr:sp macro="" textlink="">
      <cdr:nvSpPr>
        <cdr:cNvPr id="4" name="3 CuadroTexto"/>
        <cdr:cNvSpPr txBox="1"/>
      </cdr:nvSpPr>
      <cdr:spPr>
        <a:xfrm xmlns:a="http://schemas.openxmlformats.org/drawingml/2006/main">
          <a:off x="8064872" y="2113048"/>
          <a:ext cx="720104" cy="215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s-ES" sz="1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0.8848</cdr:x>
      <cdr:y>0.6192</cdr:y>
    </cdr:from>
    <cdr:to>
      <cdr:x>1</cdr:x>
      <cdr:y>0.67578</cdr:y>
    </cdr:to>
    <cdr:sp macro="" textlink="">
      <cdr:nvSpPr>
        <cdr:cNvPr id="8" name="8 CuadroTexto"/>
        <cdr:cNvSpPr txBox="1"/>
      </cdr:nvSpPr>
      <cdr:spPr>
        <a:xfrm xmlns:a="http://schemas.openxmlformats.org/drawingml/2006/main">
          <a:off x="8091510" y="3031929"/>
          <a:ext cx="1053506" cy="2770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s-ES" sz="1200" b="1" dirty="0" smtClean="0">
              <a:solidFill>
                <a:schemeClr val="accent3">
                  <a:lumMod val="75000"/>
                </a:schemeClr>
              </a:solidFill>
              <a:latin typeface="Humanst521 BT" panose="020B0602020204020204" pitchFamily="34" charset="0"/>
              <a:cs typeface="Arial" pitchFamily="34" charset="0"/>
            </a:rPr>
            <a:t>Real </a:t>
          </a:r>
          <a:endParaRPr lang="es-ES" sz="1200" b="1" dirty="0">
            <a:solidFill>
              <a:schemeClr val="accent3">
                <a:lumMod val="75000"/>
              </a:schemeClr>
            </a:solidFill>
            <a:latin typeface="Humanst521 BT" panose="020B0602020204020204"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
            <a:ext cx="4324243" cy="341709"/>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5652473" y="1"/>
            <a:ext cx="4324243" cy="341709"/>
          </a:xfrm>
          <a:prstGeom prst="rect">
            <a:avLst/>
          </a:prstGeom>
        </p:spPr>
        <p:txBody>
          <a:bodyPr vert="horz" lIns="93177" tIns="46589" rIns="93177" bIns="46589" rtlCol="0"/>
          <a:lstStyle>
            <a:lvl1pPr algn="r">
              <a:defRPr sz="1200"/>
            </a:lvl1pPr>
          </a:lstStyle>
          <a:p>
            <a:fld id="{4B0C354B-7A8D-4E15-862D-08782AE6D5EC}" type="datetimeFigureOut">
              <a:rPr lang="es-MX" smtClean="0"/>
              <a:pPr/>
              <a:t>27/11/2014</a:t>
            </a:fld>
            <a:endParaRPr lang="es-MX"/>
          </a:p>
        </p:txBody>
      </p:sp>
      <p:sp>
        <p:nvSpPr>
          <p:cNvPr id="4" name="3 Marcador de pie de página"/>
          <p:cNvSpPr>
            <a:spLocks noGrp="1"/>
          </p:cNvSpPr>
          <p:nvPr>
            <p:ph type="ftr" sz="quarter" idx="2"/>
          </p:nvPr>
        </p:nvSpPr>
        <p:spPr>
          <a:xfrm>
            <a:off x="2" y="6491294"/>
            <a:ext cx="4324243" cy="341709"/>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5652473" y="6491294"/>
            <a:ext cx="4324243" cy="341709"/>
          </a:xfrm>
          <a:prstGeom prst="rect">
            <a:avLst/>
          </a:prstGeom>
        </p:spPr>
        <p:txBody>
          <a:bodyPr vert="horz" lIns="93177" tIns="46589" rIns="93177" bIns="46589" rtlCol="0" anchor="b"/>
          <a:lstStyle>
            <a:lvl1pPr algn="r">
              <a:defRPr sz="1200"/>
            </a:lvl1pPr>
          </a:lstStyle>
          <a:p>
            <a:fld id="{8C535049-2761-46C6-AB8B-96F907C38F63}" type="slidenum">
              <a:rPr lang="es-MX" smtClean="0"/>
              <a:pPr/>
              <a:t>‹#›</a:t>
            </a:fld>
            <a:endParaRPr lang="es-MX"/>
          </a:p>
        </p:txBody>
      </p:sp>
    </p:spTree>
    <p:extLst>
      <p:ext uri="{BB962C8B-B14F-4D97-AF65-F5344CB8AC3E}">
        <p14:creationId xmlns:p14="http://schemas.microsoft.com/office/powerpoint/2010/main" xmlns="" val="3672145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
            <a:ext cx="4324243" cy="341709"/>
          </a:xfrm>
          <a:prstGeom prst="rect">
            <a:avLst/>
          </a:prstGeom>
        </p:spPr>
        <p:txBody>
          <a:bodyPr vert="horz" lIns="93177" tIns="46589" rIns="93177" bIns="46589" rtlCol="0"/>
          <a:lstStyle>
            <a:lvl1pPr algn="l">
              <a:defRPr sz="1200"/>
            </a:lvl1pPr>
          </a:lstStyle>
          <a:p>
            <a:endParaRPr lang="es-PY"/>
          </a:p>
        </p:txBody>
      </p:sp>
      <p:sp>
        <p:nvSpPr>
          <p:cNvPr id="3" name="2 Marcador de fecha"/>
          <p:cNvSpPr>
            <a:spLocks noGrp="1"/>
          </p:cNvSpPr>
          <p:nvPr>
            <p:ph type="dt" idx="1"/>
          </p:nvPr>
        </p:nvSpPr>
        <p:spPr>
          <a:xfrm>
            <a:off x="5652473" y="1"/>
            <a:ext cx="4324243" cy="341709"/>
          </a:xfrm>
          <a:prstGeom prst="rect">
            <a:avLst/>
          </a:prstGeom>
        </p:spPr>
        <p:txBody>
          <a:bodyPr vert="horz" lIns="93177" tIns="46589" rIns="93177" bIns="46589" rtlCol="0"/>
          <a:lstStyle>
            <a:lvl1pPr algn="r">
              <a:defRPr sz="1200"/>
            </a:lvl1pPr>
          </a:lstStyle>
          <a:p>
            <a:fld id="{75618DEE-05AC-45D1-9A80-39C760A8B826}" type="datetimeFigureOut">
              <a:rPr lang="es-PY" smtClean="0"/>
              <a:pPr/>
              <a:t>27/11/2014</a:t>
            </a:fld>
            <a:endParaRPr lang="es-PY"/>
          </a:p>
        </p:txBody>
      </p:sp>
      <p:sp>
        <p:nvSpPr>
          <p:cNvPr id="4" name="3 Marcador de imagen de diapositiva"/>
          <p:cNvSpPr>
            <a:spLocks noGrp="1" noRot="1" noChangeAspect="1"/>
          </p:cNvSpPr>
          <p:nvPr>
            <p:ph type="sldImg" idx="2"/>
          </p:nvPr>
        </p:nvSpPr>
        <p:spPr>
          <a:xfrm>
            <a:off x="3281363" y="512763"/>
            <a:ext cx="3416300" cy="2562225"/>
          </a:xfrm>
          <a:prstGeom prst="rect">
            <a:avLst/>
          </a:prstGeom>
          <a:noFill/>
          <a:ln w="12700">
            <a:solidFill>
              <a:prstClr val="black"/>
            </a:solidFill>
          </a:ln>
        </p:spPr>
        <p:txBody>
          <a:bodyPr vert="horz" lIns="93177" tIns="46589" rIns="93177" bIns="46589" rtlCol="0" anchor="ctr"/>
          <a:lstStyle/>
          <a:p>
            <a:endParaRPr lang="es-PY"/>
          </a:p>
        </p:txBody>
      </p:sp>
      <p:sp>
        <p:nvSpPr>
          <p:cNvPr id="5" name="4 Marcador de notas"/>
          <p:cNvSpPr>
            <a:spLocks noGrp="1"/>
          </p:cNvSpPr>
          <p:nvPr>
            <p:ph type="body" sz="quarter" idx="3"/>
          </p:nvPr>
        </p:nvSpPr>
        <p:spPr>
          <a:xfrm>
            <a:off x="997904" y="3246240"/>
            <a:ext cx="7983219" cy="3075384"/>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2" y="6491294"/>
            <a:ext cx="4324243" cy="341709"/>
          </a:xfrm>
          <a:prstGeom prst="rect">
            <a:avLst/>
          </a:prstGeom>
        </p:spPr>
        <p:txBody>
          <a:bodyPr vert="horz" lIns="93177" tIns="46589" rIns="93177" bIns="46589"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5652473" y="6491294"/>
            <a:ext cx="4324243" cy="341709"/>
          </a:xfrm>
          <a:prstGeom prst="rect">
            <a:avLst/>
          </a:prstGeom>
        </p:spPr>
        <p:txBody>
          <a:bodyPr vert="horz" lIns="93177" tIns="46589" rIns="93177" bIns="46589" rtlCol="0" anchor="b"/>
          <a:lstStyle>
            <a:lvl1pPr algn="r">
              <a:defRPr sz="1200"/>
            </a:lvl1pPr>
          </a:lstStyle>
          <a:p>
            <a:fld id="{5B9C5221-B332-4CB0-BE3E-E3C8E7E7CC10}" type="slidenum">
              <a:rPr lang="es-PY" smtClean="0"/>
              <a:pPr/>
              <a:t>‹#›</a:t>
            </a:fld>
            <a:endParaRPr lang="es-PY"/>
          </a:p>
        </p:txBody>
      </p:sp>
    </p:spTree>
    <p:extLst>
      <p:ext uri="{BB962C8B-B14F-4D97-AF65-F5344CB8AC3E}">
        <p14:creationId xmlns:p14="http://schemas.microsoft.com/office/powerpoint/2010/main" xmlns="" val="1964963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pPr>
              <a:defRPr/>
            </a:pPr>
            <a:fld id="{98CCAD6E-8C96-4228-ABD6-2431D1CF9403}" type="slidenum">
              <a:rPr lang="es-ES" smtClean="0"/>
              <a:pPr>
                <a:defRPr/>
              </a:pPr>
              <a:t>1</a:t>
            </a:fld>
            <a:endParaRPr lang="es-ES"/>
          </a:p>
        </p:txBody>
      </p:sp>
    </p:spTree>
    <p:extLst>
      <p:ext uri="{BB962C8B-B14F-4D97-AF65-F5344CB8AC3E}">
        <p14:creationId xmlns:p14="http://schemas.microsoft.com/office/powerpoint/2010/main" xmlns="" val="2436586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Ultimo dato disponible: estimación del 2014</a:t>
            </a:r>
            <a:endParaRPr lang="es-MX"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pPr/>
              <a:t>39</a:t>
            </a:fld>
            <a:endParaRPr lang="en-US"/>
          </a:p>
        </p:txBody>
      </p:sp>
    </p:spTree>
    <p:extLst>
      <p:ext uri="{BB962C8B-B14F-4D97-AF65-F5344CB8AC3E}">
        <p14:creationId xmlns:p14="http://schemas.microsoft.com/office/powerpoint/2010/main" xmlns="" val="333547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To further strengthen</a:t>
            </a:r>
            <a:r>
              <a:rPr lang="en-US" baseline="0" noProof="0" dirty="0" smtClean="0"/>
              <a:t> monetary policy, an IT regime was implemented since 2011.</a:t>
            </a:r>
            <a:endParaRPr lang="en-US" noProof="0" dirty="0" smtClean="0"/>
          </a:p>
          <a:p>
            <a:endParaRPr lang="es-ES" dirty="0" smtClean="0"/>
          </a:p>
          <a:p>
            <a:r>
              <a:rPr lang="es-ES" dirty="0" smtClean="0"/>
              <a:t>Diciembre</a:t>
            </a:r>
            <a:r>
              <a:rPr lang="es-ES" baseline="0" dirty="0" smtClean="0"/>
              <a:t> </a:t>
            </a:r>
            <a:r>
              <a:rPr lang="es-ES" dirty="0" smtClean="0"/>
              <a:t>2003          Termina esquema</a:t>
            </a:r>
            <a:r>
              <a:rPr lang="es-ES" baseline="0" dirty="0" smtClean="0"/>
              <a:t> de agregados monetarios</a:t>
            </a:r>
          </a:p>
          <a:p>
            <a:r>
              <a:rPr lang="es-ES" baseline="0" dirty="0" smtClean="0"/>
              <a:t>Enero 2004- Abril 2011  Etapa experimental esquema de metas de inflación</a:t>
            </a:r>
          </a:p>
          <a:p>
            <a:r>
              <a:rPr lang="es-ES" baseline="0" dirty="0" smtClean="0"/>
              <a:t>Mayo 2011-                  Inicia implementación Esquema de metas de inflación</a:t>
            </a:r>
          </a:p>
          <a:p>
            <a:endParaRPr lang="es-ES" baseline="0" dirty="0" smtClean="0"/>
          </a:p>
          <a:p>
            <a:r>
              <a:rPr lang="es-ES" b="1" dirty="0" smtClean="0"/>
              <a:t>Fijación de Meta Cuantitativa de Inflación y su Intervalo de Tolerancia (8 de enero de 2014)</a:t>
            </a:r>
          </a:p>
          <a:p>
            <a:r>
              <a:rPr lang="es-ES" dirty="0" smtClean="0"/>
              <a:t>El Banco Central del Paraguay, en el marco del proceso de implementación de  Metas de Inflación, decidió fijar el objetivo de inflación en 5% para el año 2014, con un intervalo de tolerancia de 2% por encima y debajo de la meta.</a:t>
            </a:r>
            <a:r>
              <a:rPr lang="es-ES" baseline="0" dirty="0" smtClean="0"/>
              <a:t> </a:t>
            </a:r>
            <a:r>
              <a:rPr lang="es-ES" dirty="0" smtClean="0"/>
              <a:t>En esta ocasión el intervalo de tolerancia es reducido en 0,5 por ciento con lo que el Banco Central va consolidando su compromiso con una inflación baja, estable y predecible.</a:t>
            </a:r>
          </a:p>
          <a:p>
            <a:endParaRPr lang="es-ES"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pPr/>
              <a:t>40</a:t>
            </a:fld>
            <a:endParaRPr lang="en-US"/>
          </a:p>
        </p:txBody>
      </p:sp>
    </p:spTree>
    <p:extLst>
      <p:ext uri="{BB962C8B-B14F-4D97-AF65-F5344CB8AC3E}">
        <p14:creationId xmlns:p14="http://schemas.microsoft.com/office/powerpoint/2010/main" xmlns="" val="782285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31774">
              <a:defRPr/>
            </a:pPr>
            <a:r>
              <a:rPr lang="en-US" u="sng" dirty="0">
                <a:solidFill>
                  <a:srgbClr val="323232">
                    <a:lumMod val="75000"/>
                  </a:srgbClr>
                </a:solidFill>
                <a:latin typeface="Humanst521 BT" pitchFamily="34" charset="0"/>
              </a:rPr>
              <a:t>A flexible exchanger rate is an important buffer under current circumstances. </a:t>
            </a:r>
          </a:p>
          <a:p>
            <a:pPr defTabSz="931774">
              <a:defRPr/>
            </a:pPr>
            <a:r>
              <a:rPr lang="es-PY" u="sng" dirty="0">
                <a:solidFill>
                  <a:srgbClr val="323232">
                    <a:lumMod val="75000"/>
                  </a:srgbClr>
                </a:solidFill>
                <a:latin typeface="Humanst521 BT" pitchFamily="34" charset="0"/>
              </a:rPr>
              <a:t>Fuente</a:t>
            </a:r>
            <a:r>
              <a:rPr lang="es-PY" dirty="0">
                <a:solidFill>
                  <a:srgbClr val="323232">
                    <a:lumMod val="75000"/>
                  </a:srgbClr>
                </a:solidFill>
                <a:latin typeface="Humanst521 BT" pitchFamily="34" charset="0"/>
              </a:rPr>
              <a:t>: Banco Central de Chile al 14/01/2014</a:t>
            </a:r>
          </a:p>
          <a:p>
            <a:pPr defTabSz="931774">
              <a:defRPr/>
            </a:pPr>
            <a:r>
              <a:rPr lang="es-PY" dirty="0">
                <a:solidFill>
                  <a:srgbClr val="323232">
                    <a:lumMod val="75000"/>
                  </a:srgbClr>
                </a:solidFill>
                <a:latin typeface="Humanst521 BT" pitchFamily="34" charset="0"/>
              </a:rPr>
              <a:t>Ultimo dato disponible: febrero 2014</a:t>
            </a:r>
            <a:endParaRPr lang="es-PY" dirty="0">
              <a:solidFill>
                <a:prstClr val="black"/>
              </a:solidFill>
            </a:endParaRPr>
          </a:p>
          <a:p>
            <a:endParaRPr lang="es-PY"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xmlns="" val="230950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220464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Y"/>
          </a:p>
        </p:txBody>
      </p:sp>
      <p:sp>
        <p:nvSpPr>
          <p:cNvPr id="4" name="Slide Number Placeholder 3"/>
          <p:cNvSpPr>
            <a:spLocks noGrp="1"/>
          </p:cNvSpPr>
          <p:nvPr>
            <p:ph type="sldNum" sz="quarter" idx="10"/>
          </p:nvPr>
        </p:nvSpPr>
        <p:spPr/>
        <p:txBody>
          <a:bodyPr/>
          <a:lstStyle/>
          <a:p>
            <a:fld id="{5B9C5221-B332-4CB0-BE3E-E3C8E7E7CC10}" type="slidenum">
              <a:rPr lang="es-PY" smtClean="0"/>
              <a:pPr/>
              <a:t>43</a:t>
            </a:fld>
            <a:endParaRPr lang="es-PY"/>
          </a:p>
        </p:txBody>
      </p:sp>
    </p:spTree>
    <p:extLst>
      <p:ext uri="{BB962C8B-B14F-4D97-AF65-F5344CB8AC3E}">
        <p14:creationId xmlns:p14="http://schemas.microsoft.com/office/powerpoint/2010/main" xmlns="" val="211015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8"/>
          <p:cNvSpPr>
            <a:spLocks noGrp="1" noChangeArrowheads="1"/>
          </p:cNvSpPr>
          <p:nvPr>
            <p:ph type="sldNum" sz="quarter"/>
          </p:nvPr>
        </p:nvSpPr>
        <p:spPr>
          <a:noFill/>
          <a:ln/>
        </p:spPr>
        <p:txBody>
          <a:bodyPr/>
          <a:lstStyle/>
          <a:p>
            <a:fld id="{1E4EFEFA-83DE-46A4-A221-2B03B8FE0195}" type="slidenum">
              <a:rPr lang="en-US" smtClean="0"/>
              <a:pPr/>
              <a:t>44</a:t>
            </a:fld>
            <a:endParaRPr lang="en-US" smtClean="0"/>
          </a:p>
        </p:txBody>
      </p:sp>
      <p:sp>
        <p:nvSpPr>
          <p:cNvPr id="67587" name="Text Box 1"/>
          <p:cNvSpPr txBox="1">
            <a:spLocks noChangeArrowheads="1"/>
          </p:cNvSpPr>
          <p:nvPr/>
        </p:nvSpPr>
        <p:spPr bwMode="auto">
          <a:xfrm>
            <a:off x="5647520" y="6491211"/>
            <a:ext cx="4312648" cy="332830"/>
          </a:xfrm>
          <a:prstGeom prst="rect">
            <a:avLst/>
          </a:prstGeom>
          <a:noFill/>
          <a:ln w="9525">
            <a:noFill/>
            <a:round/>
            <a:headEnd/>
            <a:tailEnd/>
          </a:ln>
        </p:spPr>
        <p:txBody>
          <a:bodyPr lIns="0" tIns="0" rIns="0" bIns="0" anchor="b"/>
          <a:lstStyle/>
          <a:p>
            <a:pPr algn="r">
              <a:tabLst>
                <a:tab pos="0" algn="l"/>
                <a:tab pos="408372" algn="l"/>
                <a:tab pos="816747" algn="l"/>
                <a:tab pos="1225119" algn="l"/>
                <a:tab pos="1633492" algn="l"/>
                <a:tab pos="2041865" algn="l"/>
                <a:tab pos="2450237" algn="l"/>
                <a:tab pos="2858611" algn="l"/>
                <a:tab pos="3266984" algn="l"/>
                <a:tab pos="3675357" algn="l"/>
                <a:tab pos="4083730" algn="l"/>
                <a:tab pos="4492104" algn="l"/>
                <a:tab pos="4900476" algn="l"/>
                <a:tab pos="5308849" algn="l"/>
                <a:tab pos="5717222" algn="l"/>
                <a:tab pos="6125594" algn="l"/>
                <a:tab pos="6533968" algn="l"/>
                <a:tab pos="6942341" algn="l"/>
                <a:tab pos="7350713" algn="l"/>
                <a:tab pos="7759087" algn="l"/>
                <a:tab pos="8167460" algn="l"/>
              </a:tabLst>
            </a:pPr>
            <a:fld id="{EEEDA4D2-D0FE-435E-9824-9B34D18E9480}" type="slidenum">
              <a:rPr lang="en-US" sz="1200">
                <a:solidFill>
                  <a:srgbClr val="000000"/>
                </a:solidFill>
                <a:latin typeface="Times New Roman" pitchFamily="16" charset="0"/>
                <a:cs typeface="Arial Unicode MS" charset="0"/>
              </a:rPr>
              <a:pPr algn="r">
                <a:tabLst>
                  <a:tab pos="0" algn="l"/>
                  <a:tab pos="408372" algn="l"/>
                  <a:tab pos="816747" algn="l"/>
                  <a:tab pos="1225119" algn="l"/>
                  <a:tab pos="1633492" algn="l"/>
                  <a:tab pos="2041865" algn="l"/>
                  <a:tab pos="2450237" algn="l"/>
                  <a:tab pos="2858611" algn="l"/>
                  <a:tab pos="3266984" algn="l"/>
                  <a:tab pos="3675357" algn="l"/>
                  <a:tab pos="4083730" algn="l"/>
                  <a:tab pos="4492104" algn="l"/>
                  <a:tab pos="4900476" algn="l"/>
                  <a:tab pos="5308849" algn="l"/>
                  <a:tab pos="5717222" algn="l"/>
                  <a:tab pos="6125594" algn="l"/>
                  <a:tab pos="6533968" algn="l"/>
                  <a:tab pos="6942341" algn="l"/>
                  <a:tab pos="7350713" algn="l"/>
                  <a:tab pos="7759087" algn="l"/>
                  <a:tab pos="8167460" algn="l"/>
                </a:tabLst>
              </a:pPr>
              <a:t>44</a:t>
            </a:fld>
            <a:endParaRPr lang="en-US" sz="1200" dirty="0">
              <a:solidFill>
                <a:srgbClr val="000000"/>
              </a:solidFill>
              <a:latin typeface="Times New Roman" pitchFamily="16" charset="0"/>
              <a:cs typeface="Arial Unicode MS" charset="0"/>
            </a:endParaRPr>
          </a:p>
        </p:txBody>
      </p:sp>
      <p:sp>
        <p:nvSpPr>
          <p:cNvPr id="67588" name="Rectangle 2"/>
          <p:cNvSpPr>
            <a:spLocks noGrp="1" noRot="1" noChangeAspect="1" noChangeArrowheads="1" noTextEdit="1"/>
          </p:cNvSpPr>
          <p:nvPr>
            <p:ph type="sldImg"/>
          </p:nvPr>
        </p:nvSpPr>
        <p:spPr>
          <a:xfrm>
            <a:off x="3281363" y="519113"/>
            <a:ext cx="3416300" cy="2562225"/>
          </a:xfrm>
          <a:solidFill>
            <a:srgbClr val="FFFFFF"/>
          </a:solidFill>
          <a:ln>
            <a:solidFill>
              <a:srgbClr val="000000"/>
            </a:solidFill>
            <a:miter lim="800000"/>
          </a:ln>
        </p:spPr>
      </p:sp>
      <p:sp>
        <p:nvSpPr>
          <p:cNvPr id="67589" name="Rectangle 3"/>
          <p:cNvSpPr>
            <a:spLocks noGrp="1" noChangeArrowheads="1"/>
          </p:cNvSpPr>
          <p:nvPr>
            <p:ph type="body" idx="1"/>
          </p:nvPr>
        </p:nvSpPr>
        <p:spPr>
          <a:xfrm>
            <a:off x="997486" y="3246115"/>
            <a:ext cx="7984058" cy="3075639"/>
          </a:xfrm>
          <a:noFill/>
          <a:ln/>
        </p:spPr>
        <p:txBody>
          <a:bodyPr wrap="none" anchor="ctr"/>
          <a:lstStyle/>
          <a:p>
            <a:endParaRPr lang="es-PY" smtClean="0"/>
          </a:p>
        </p:txBody>
      </p:sp>
    </p:spTree>
    <p:extLst>
      <p:ext uri="{BB962C8B-B14F-4D97-AF65-F5344CB8AC3E}">
        <p14:creationId xmlns:p14="http://schemas.microsoft.com/office/powerpoint/2010/main" xmlns="" val="1160869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8"/>
          <p:cNvSpPr>
            <a:spLocks noGrp="1" noChangeArrowheads="1"/>
          </p:cNvSpPr>
          <p:nvPr>
            <p:ph type="sldNum" sz="quarter"/>
          </p:nvPr>
        </p:nvSpPr>
        <p:spPr>
          <a:noFill/>
          <a:ln/>
        </p:spPr>
        <p:txBody>
          <a:bodyPr/>
          <a:lstStyle/>
          <a:p>
            <a:fld id="{FA8879D4-B621-4D22-B308-C4228DD8BB13}" type="slidenum">
              <a:rPr lang="en-US" smtClean="0"/>
              <a:pPr/>
              <a:t>52</a:t>
            </a:fld>
            <a:endParaRPr lang="en-US" smtClean="0"/>
          </a:p>
        </p:txBody>
      </p:sp>
      <p:sp>
        <p:nvSpPr>
          <p:cNvPr id="54275" name="Text Box 1"/>
          <p:cNvSpPr txBox="1">
            <a:spLocks noChangeArrowheads="1"/>
          </p:cNvSpPr>
          <p:nvPr/>
        </p:nvSpPr>
        <p:spPr bwMode="auto">
          <a:xfrm>
            <a:off x="5647519" y="6491211"/>
            <a:ext cx="4312648" cy="332830"/>
          </a:xfrm>
          <a:prstGeom prst="rect">
            <a:avLst/>
          </a:prstGeom>
          <a:noFill/>
          <a:ln w="9525">
            <a:noFill/>
            <a:round/>
            <a:headEnd/>
            <a:tailEnd/>
          </a:ln>
        </p:spPr>
        <p:txBody>
          <a:bodyPr lIns="0" tIns="0" rIns="0" bIns="0" anchor="b"/>
          <a:lstStyle/>
          <a:p>
            <a:pPr algn="r">
              <a:tabLst>
                <a:tab pos="0" algn="l"/>
                <a:tab pos="408443" algn="l"/>
                <a:tab pos="816885" algn="l"/>
                <a:tab pos="1225329" algn="l"/>
                <a:tab pos="1633772" algn="l"/>
                <a:tab pos="2042215" algn="l"/>
                <a:tab pos="2450657" algn="l"/>
                <a:tab pos="2859101" algn="l"/>
                <a:tab pos="3267544" algn="l"/>
                <a:tab pos="3675986" algn="l"/>
                <a:tab pos="4084429" algn="l"/>
                <a:tab pos="4492873" algn="l"/>
                <a:tab pos="4901316" algn="l"/>
                <a:tab pos="5309758" algn="l"/>
                <a:tab pos="5718201" algn="l"/>
                <a:tab pos="6126645" algn="l"/>
                <a:tab pos="6535087" algn="l"/>
                <a:tab pos="6943530" algn="l"/>
                <a:tab pos="7351973" algn="l"/>
                <a:tab pos="7760417" algn="l"/>
                <a:tab pos="8168859" algn="l"/>
              </a:tabLst>
            </a:pPr>
            <a:fld id="{D3F181C7-BABA-46B8-90E5-58215C4A1EF6}" type="slidenum">
              <a:rPr lang="en-US" sz="1200">
                <a:solidFill>
                  <a:srgbClr val="000000"/>
                </a:solidFill>
                <a:latin typeface="Times New Roman" pitchFamily="16" charset="0"/>
                <a:cs typeface="Arial Unicode MS" charset="0"/>
              </a:rPr>
              <a:pPr algn="r">
                <a:tabLst>
                  <a:tab pos="0" algn="l"/>
                  <a:tab pos="408443" algn="l"/>
                  <a:tab pos="816885" algn="l"/>
                  <a:tab pos="1225329" algn="l"/>
                  <a:tab pos="1633772" algn="l"/>
                  <a:tab pos="2042215" algn="l"/>
                  <a:tab pos="2450657" algn="l"/>
                  <a:tab pos="2859101" algn="l"/>
                  <a:tab pos="3267544" algn="l"/>
                  <a:tab pos="3675986" algn="l"/>
                  <a:tab pos="4084429" algn="l"/>
                  <a:tab pos="4492873" algn="l"/>
                  <a:tab pos="4901316" algn="l"/>
                  <a:tab pos="5309758" algn="l"/>
                  <a:tab pos="5718201" algn="l"/>
                  <a:tab pos="6126645" algn="l"/>
                  <a:tab pos="6535087" algn="l"/>
                  <a:tab pos="6943530" algn="l"/>
                  <a:tab pos="7351973" algn="l"/>
                  <a:tab pos="7760417" algn="l"/>
                  <a:tab pos="8168859" algn="l"/>
                </a:tabLst>
              </a:pPr>
              <a:t>52</a:t>
            </a:fld>
            <a:endParaRPr lang="en-US" sz="1200" dirty="0">
              <a:solidFill>
                <a:srgbClr val="000000"/>
              </a:solidFill>
              <a:latin typeface="Times New Roman" pitchFamily="16" charset="0"/>
              <a:cs typeface="Arial Unicode MS" charset="0"/>
            </a:endParaRPr>
          </a:p>
        </p:txBody>
      </p:sp>
      <p:sp>
        <p:nvSpPr>
          <p:cNvPr id="54276" name="Rectangle 2"/>
          <p:cNvSpPr>
            <a:spLocks noGrp="1" noRot="1" noChangeAspect="1" noChangeArrowheads="1" noTextEdit="1"/>
          </p:cNvSpPr>
          <p:nvPr>
            <p:ph type="sldImg"/>
          </p:nvPr>
        </p:nvSpPr>
        <p:spPr>
          <a:xfrm>
            <a:off x="3279775" y="519113"/>
            <a:ext cx="3417888" cy="2562225"/>
          </a:xfrm>
          <a:solidFill>
            <a:srgbClr val="FFFFFF"/>
          </a:solidFill>
          <a:ln>
            <a:solidFill>
              <a:srgbClr val="000000"/>
            </a:solidFill>
            <a:miter lim="800000"/>
          </a:ln>
        </p:spPr>
      </p:sp>
      <p:sp>
        <p:nvSpPr>
          <p:cNvPr id="54277" name="Rectangle 3"/>
          <p:cNvSpPr>
            <a:spLocks noGrp="1" noChangeArrowheads="1"/>
          </p:cNvSpPr>
          <p:nvPr>
            <p:ph type="body" idx="1"/>
          </p:nvPr>
        </p:nvSpPr>
        <p:spPr>
          <a:xfrm>
            <a:off x="997485" y="3246115"/>
            <a:ext cx="7984058" cy="3075639"/>
          </a:xfrm>
          <a:noFill/>
          <a:ln/>
        </p:spPr>
        <p:txBody>
          <a:bodyPr wrap="none" anchor="ctr"/>
          <a:lstStyle/>
          <a:p>
            <a:endParaRPr lang="es-PY" smtClean="0"/>
          </a:p>
        </p:txBody>
      </p:sp>
    </p:spTree>
    <p:extLst>
      <p:ext uri="{BB962C8B-B14F-4D97-AF65-F5344CB8AC3E}">
        <p14:creationId xmlns:p14="http://schemas.microsoft.com/office/powerpoint/2010/main" xmlns="" val="2299875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pPr>
              <a:defRPr/>
            </a:pPr>
            <a:fld id="{98CCAD6E-8C96-4228-ABD6-2431D1CF9403}" type="slidenum">
              <a:rPr lang="es-ES" smtClean="0"/>
              <a:pPr>
                <a:defRPr/>
              </a:pPr>
              <a:t>56</a:t>
            </a:fld>
            <a:endParaRPr lang="es-ES"/>
          </a:p>
        </p:txBody>
      </p:sp>
    </p:spTree>
    <p:extLst>
      <p:ext uri="{BB962C8B-B14F-4D97-AF65-F5344CB8AC3E}">
        <p14:creationId xmlns:p14="http://schemas.microsoft.com/office/powerpoint/2010/main" xmlns="" val="243658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Y"/>
          </a:p>
        </p:txBody>
      </p:sp>
      <p:sp>
        <p:nvSpPr>
          <p:cNvPr id="4" name="3 Marcador de número de diapositiva"/>
          <p:cNvSpPr>
            <a:spLocks noGrp="1"/>
          </p:cNvSpPr>
          <p:nvPr>
            <p:ph type="sldNum" sz="quarter" idx="10"/>
          </p:nvPr>
        </p:nvSpPr>
        <p:spPr/>
        <p:txBody>
          <a:bodyPr/>
          <a:lstStyle/>
          <a:p>
            <a:fld id="{87C16B88-BEA9-40F6-B8D6-7B2586FFE74C}" type="slidenum">
              <a:rPr lang="es-ES" smtClean="0"/>
              <a:pPr/>
              <a:t>4</a:t>
            </a:fld>
            <a:endParaRPr lang="es-ES"/>
          </a:p>
        </p:txBody>
      </p:sp>
    </p:spTree>
    <p:extLst>
      <p:ext uri="{BB962C8B-B14F-4D97-AF65-F5344CB8AC3E}">
        <p14:creationId xmlns:p14="http://schemas.microsoft.com/office/powerpoint/2010/main" xmlns="" val="229015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Y"/>
          </a:p>
        </p:txBody>
      </p:sp>
      <p:sp>
        <p:nvSpPr>
          <p:cNvPr id="4" name="3 Marcador de número de diapositiva"/>
          <p:cNvSpPr>
            <a:spLocks noGrp="1"/>
          </p:cNvSpPr>
          <p:nvPr>
            <p:ph type="sldNum" sz="quarter" idx="10"/>
          </p:nvPr>
        </p:nvSpPr>
        <p:spPr/>
        <p:txBody>
          <a:bodyPr/>
          <a:lstStyle/>
          <a:p>
            <a:fld id="{87C16B88-BEA9-40F6-B8D6-7B2586FFE74C}" type="slidenum">
              <a:rPr lang="es-ES" smtClean="0"/>
              <a:pPr/>
              <a:t>5</a:t>
            </a:fld>
            <a:endParaRPr lang="es-ES"/>
          </a:p>
        </p:txBody>
      </p:sp>
    </p:spTree>
    <p:extLst>
      <p:ext uri="{BB962C8B-B14F-4D97-AF65-F5344CB8AC3E}">
        <p14:creationId xmlns:p14="http://schemas.microsoft.com/office/powerpoint/2010/main" xmlns="" val="337766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Y" dirty="0" smtClean="0"/>
              <a:t>Estos datos no parecen correctos, y no tienen fuente</a:t>
            </a:r>
            <a:endParaRPr lang="es-PY" dirty="0"/>
          </a:p>
        </p:txBody>
      </p:sp>
      <p:sp>
        <p:nvSpPr>
          <p:cNvPr id="4" name="Slide Number Placeholder 3"/>
          <p:cNvSpPr>
            <a:spLocks noGrp="1"/>
          </p:cNvSpPr>
          <p:nvPr>
            <p:ph type="sldNum" sz="quarter" idx="10"/>
          </p:nvPr>
        </p:nvSpPr>
        <p:spPr/>
        <p:txBody>
          <a:bodyPr/>
          <a:lstStyle/>
          <a:p>
            <a:fld id="{5B9C5221-B332-4CB0-BE3E-E3C8E7E7CC10}" type="slidenum">
              <a:rPr lang="es-PY" smtClean="0"/>
              <a:pPr/>
              <a:t>12</a:t>
            </a:fld>
            <a:endParaRPr lang="es-PY"/>
          </a:p>
        </p:txBody>
      </p:sp>
    </p:spTree>
    <p:extLst>
      <p:ext uri="{BB962C8B-B14F-4D97-AF65-F5344CB8AC3E}">
        <p14:creationId xmlns:p14="http://schemas.microsoft.com/office/powerpoint/2010/main" xmlns="" val="195452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a:lstStyle/>
          <a:p>
            <a:fld id="{4F26E1E6-922E-4BE2-B3A6-0FFB24E09BF2}" type="slidenum">
              <a:rPr lang="es-ES_tradnl" smtClean="0"/>
              <a:pPr/>
              <a:t>16</a:t>
            </a:fld>
            <a:endParaRPr lang="es-ES_tradnl" smtClean="0"/>
          </a:p>
        </p:txBody>
      </p:sp>
    </p:spTree>
    <p:extLst>
      <p:ext uri="{BB962C8B-B14F-4D97-AF65-F5344CB8AC3E}">
        <p14:creationId xmlns:p14="http://schemas.microsoft.com/office/powerpoint/2010/main" xmlns="" val="3073486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a:lstStyle/>
          <a:p>
            <a:fld id="{4F26E1E6-922E-4BE2-B3A6-0FFB24E09BF2}" type="slidenum">
              <a:rPr lang="es-ES_tradnl" smtClean="0"/>
              <a:pPr/>
              <a:t>17</a:t>
            </a:fld>
            <a:endParaRPr lang="es-ES_tradnl" smtClean="0"/>
          </a:p>
        </p:txBody>
      </p:sp>
    </p:spTree>
    <p:extLst>
      <p:ext uri="{BB962C8B-B14F-4D97-AF65-F5344CB8AC3E}">
        <p14:creationId xmlns:p14="http://schemas.microsoft.com/office/powerpoint/2010/main" xmlns="" val="139650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a:lstStyle/>
          <a:p>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a:lstStyle/>
          <a:p>
            <a:fld id="{4F26E1E6-922E-4BE2-B3A6-0FFB24E09BF2}" type="slidenum">
              <a:rPr lang="es-ES_tradnl" smtClean="0"/>
              <a:pPr/>
              <a:t>18</a:t>
            </a:fld>
            <a:endParaRPr lang="es-ES_tradnl" smtClean="0"/>
          </a:p>
        </p:txBody>
      </p:sp>
    </p:spTree>
    <p:extLst>
      <p:ext uri="{BB962C8B-B14F-4D97-AF65-F5344CB8AC3E}">
        <p14:creationId xmlns:p14="http://schemas.microsoft.com/office/powerpoint/2010/main" xmlns="" val="139650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365977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40090E-9488-4C1B-9222-93B30FC75AEC}" type="slidenum">
              <a:rPr lang="en-US" smtClean="0"/>
              <a:pPr/>
              <a:t>38</a:t>
            </a:fld>
            <a:endParaRPr lang="en-US"/>
          </a:p>
        </p:txBody>
      </p:sp>
    </p:spTree>
    <p:extLst>
      <p:ext uri="{BB962C8B-B14F-4D97-AF65-F5344CB8AC3E}">
        <p14:creationId xmlns:p14="http://schemas.microsoft.com/office/powerpoint/2010/main" xmlns="" val="179664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6E306D06-F6CB-48AB-B772-2ADE3D3F513A}" type="datetime1">
              <a:rPr lang="es-PY" smtClean="0"/>
              <a:pPr/>
              <a:t>27/11/2014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3F7B1524-BD1B-4020-A0F8-AFA9055232D6}" type="datetime1">
              <a:rPr lang="es-PY" smtClean="0"/>
              <a:pPr/>
              <a:t>27/11/2014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3E127FF1-24CE-49D6-9E77-C53305741A4F}" type="datetime1">
              <a:rPr lang="es-PY" smtClean="0"/>
              <a:pPr/>
              <a:t>27/11/2014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247" y="990000"/>
            <a:ext cx="8440615" cy="244800"/>
          </a:xfrm>
        </p:spPr>
        <p:txBody>
          <a:bodyPr/>
          <a:lstStyle/>
          <a:p>
            <a:r>
              <a:rPr lang="en-US" noProof="0" smtClean="0"/>
              <a:t>Click to edit Master title style</a:t>
            </a:r>
            <a:endParaRPr lang="en-US" noProof="0"/>
          </a:p>
        </p:txBody>
      </p:sp>
      <p:sp>
        <p:nvSpPr>
          <p:cNvPr id="6" name="Textplatzhalter 6"/>
          <p:cNvSpPr>
            <a:spLocks noGrp="1"/>
          </p:cNvSpPr>
          <p:nvPr>
            <p:ph type="body" sz="quarter" idx="13" hasCustomPrompt="1"/>
          </p:nvPr>
        </p:nvSpPr>
        <p:spPr>
          <a:xfrm>
            <a:off x="350044" y="6282069"/>
            <a:ext cx="8464524" cy="141880"/>
          </a:xfrm>
        </p:spPr>
        <p:txBody>
          <a:bodyPr lIns="0" tIns="0" rIns="0" anchor="b" anchorCtr="0"/>
          <a:lstStyle>
            <a:lvl1pPr>
              <a:spcBef>
                <a:spcPts val="0"/>
              </a:spcBef>
              <a:defRPr sz="900"/>
            </a:lvl1pPr>
          </a:lstStyle>
          <a:p>
            <a:pPr lvl="0"/>
            <a:r>
              <a:rPr lang="en-US" noProof="0" dirty="0" err="1" smtClean="0"/>
              <a:t>Notas</a:t>
            </a:r>
            <a:r>
              <a:rPr lang="en-US" noProof="0" dirty="0" smtClean="0"/>
              <a:t>: Complete if required</a:t>
            </a:r>
          </a:p>
        </p:txBody>
      </p:sp>
      <p:sp>
        <p:nvSpPr>
          <p:cNvPr id="7" name="Textplatzhalter 6"/>
          <p:cNvSpPr>
            <a:spLocks noGrp="1"/>
          </p:cNvSpPr>
          <p:nvPr>
            <p:ph type="body" sz="quarter" idx="14" hasCustomPrompt="1"/>
          </p:nvPr>
        </p:nvSpPr>
        <p:spPr>
          <a:xfrm>
            <a:off x="1381492" y="6488060"/>
            <a:ext cx="7082103" cy="181299"/>
          </a:xfrm>
        </p:spPr>
        <p:txBody>
          <a:bodyPr lIns="0" tIns="0" rIns="0" anchor="t" anchorCtr="0"/>
          <a:lstStyle>
            <a:lvl1pPr marL="0" marR="0" indent="0" algn="l" defTabSz="872726" rtl="0" eaLnBrk="1" fontAlgn="auto" latinLnBrk="0" hangingPunct="1">
              <a:lnSpc>
                <a:spcPct val="100000"/>
              </a:lnSpc>
              <a:spcBef>
                <a:spcPts val="0"/>
              </a:spcBef>
              <a:spcAft>
                <a:spcPts val="0"/>
              </a:spcAft>
              <a:buClrTx/>
              <a:buSzTx/>
              <a:buFontTx/>
              <a:buNone/>
              <a:tabLst/>
              <a:defRPr sz="900"/>
            </a:lvl1pPr>
          </a:lstStyle>
          <a:p>
            <a:pPr marL="0" marR="0" lvl="0" indent="0" algn="l" defTabSz="872726" rtl="0" eaLnBrk="1" fontAlgn="auto" latinLnBrk="0" hangingPunct="1">
              <a:lnSpc>
                <a:spcPct val="100000"/>
              </a:lnSpc>
              <a:spcBef>
                <a:spcPts val="0"/>
              </a:spcBef>
              <a:spcAft>
                <a:spcPts val="0"/>
              </a:spcAft>
              <a:buClrTx/>
              <a:buSzTx/>
              <a:buFontTx/>
              <a:buNone/>
              <a:tabLst/>
              <a:defRPr/>
            </a:pPr>
            <a:r>
              <a:rPr lang="en-US" noProof="0" dirty="0" smtClean="0"/>
              <a:t>Fuente: Complete if required</a:t>
            </a:r>
          </a:p>
        </p:txBody>
      </p:sp>
    </p:spTree>
    <p:extLst>
      <p:ext uri="{BB962C8B-B14F-4D97-AF65-F5344CB8AC3E}">
        <p14:creationId xmlns:p14="http://schemas.microsoft.com/office/powerpoint/2010/main" xmlns="" val="2718891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247" y="990000"/>
            <a:ext cx="8440615" cy="244800"/>
          </a:xfrm>
        </p:spPr>
        <p:txBody>
          <a:bodyPr/>
          <a:lstStyle/>
          <a:p>
            <a:r>
              <a:rPr lang="en-US" noProof="0" smtClean="0"/>
              <a:t>Click to edit Master title style</a:t>
            </a:r>
            <a:endParaRPr lang="en-US" noProof="0"/>
          </a:p>
        </p:txBody>
      </p:sp>
      <p:sp>
        <p:nvSpPr>
          <p:cNvPr id="6" name="Textplatzhalter 6"/>
          <p:cNvSpPr>
            <a:spLocks noGrp="1"/>
          </p:cNvSpPr>
          <p:nvPr>
            <p:ph type="body" sz="quarter" idx="13" hasCustomPrompt="1"/>
          </p:nvPr>
        </p:nvSpPr>
        <p:spPr>
          <a:xfrm>
            <a:off x="350044" y="6282069"/>
            <a:ext cx="8464524" cy="141880"/>
          </a:xfrm>
        </p:spPr>
        <p:txBody>
          <a:bodyPr lIns="0" tIns="0" rIns="0" anchor="b" anchorCtr="0"/>
          <a:lstStyle>
            <a:lvl1pPr>
              <a:spcBef>
                <a:spcPts val="0"/>
              </a:spcBef>
              <a:defRPr sz="900"/>
            </a:lvl1pPr>
          </a:lstStyle>
          <a:p>
            <a:pPr lvl="0"/>
            <a:r>
              <a:rPr lang="en-US" noProof="0" dirty="0" err="1" smtClean="0"/>
              <a:t>Notas</a:t>
            </a:r>
            <a:r>
              <a:rPr lang="en-US" noProof="0" dirty="0" smtClean="0"/>
              <a:t>: Complete if required</a:t>
            </a:r>
          </a:p>
        </p:txBody>
      </p:sp>
      <p:sp>
        <p:nvSpPr>
          <p:cNvPr id="7" name="Textplatzhalter 6"/>
          <p:cNvSpPr>
            <a:spLocks noGrp="1"/>
          </p:cNvSpPr>
          <p:nvPr>
            <p:ph type="body" sz="quarter" idx="14" hasCustomPrompt="1"/>
          </p:nvPr>
        </p:nvSpPr>
        <p:spPr>
          <a:xfrm>
            <a:off x="1381492" y="6488060"/>
            <a:ext cx="7082103" cy="181299"/>
          </a:xfrm>
        </p:spPr>
        <p:txBody>
          <a:bodyPr lIns="0" tIns="0" rIns="0" anchor="t" anchorCtr="0"/>
          <a:lstStyle>
            <a:lvl1pPr marL="0" marR="0" indent="0" algn="l" defTabSz="872726" rtl="0" eaLnBrk="1" fontAlgn="auto" latinLnBrk="0" hangingPunct="1">
              <a:lnSpc>
                <a:spcPct val="100000"/>
              </a:lnSpc>
              <a:spcBef>
                <a:spcPts val="0"/>
              </a:spcBef>
              <a:spcAft>
                <a:spcPts val="0"/>
              </a:spcAft>
              <a:buClrTx/>
              <a:buSzTx/>
              <a:buFontTx/>
              <a:buNone/>
              <a:tabLst/>
              <a:defRPr sz="900"/>
            </a:lvl1pPr>
          </a:lstStyle>
          <a:p>
            <a:pPr marL="0" marR="0" lvl="0" indent="0" algn="l" defTabSz="872726" rtl="0" eaLnBrk="1" fontAlgn="auto" latinLnBrk="0" hangingPunct="1">
              <a:lnSpc>
                <a:spcPct val="100000"/>
              </a:lnSpc>
              <a:spcBef>
                <a:spcPts val="0"/>
              </a:spcBef>
              <a:spcAft>
                <a:spcPts val="0"/>
              </a:spcAft>
              <a:buClrTx/>
              <a:buSzTx/>
              <a:buFontTx/>
              <a:buNone/>
              <a:tabLst/>
              <a:defRPr/>
            </a:pPr>
            <a:r>
              <a:rPr lang="en-US" noProof="0" dirty="0" smtClean="0"/>
              <a:t>Fuente: Complete if required</a:t>
            </a:r>
          </a:p>
        </p:txBody>
      </p:sp>
    </p:spTree>
    <p:extLst>
      <p:ext uri="{BB962C8B-B14F-4D97-AF65-F5344CB8AC3E}">
        <p14:creationId xmlns:p14="http://schemas.microsoft.com/office/powerpoint/2010/main" xmlns="" val="1286571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PY"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07EB033A-0651-4DEB-A430-B64EF7057386}" type="datetime1">
              <a:rPr lang="es-PY" smtClean="0"/>
              <a:pPr/>
              <a:t>27/11/2014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A79EA7-57C7-4C16-98AC-C2D4FCA0A2D4}" type="datetime1">
              <a:rPr lang="es-PY" smtClean="0"/>
              <a:pPr/>
              <a:t>27/11/2014</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B21820D1-BA0B-4E78-8E64-68230B2385C0}" type="datetime1">
              <a:rPr lang="es-PY" smtClean="0"/>
              <a:pPr/>
              <a:t>27/11/2014</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DE89A18E-6284-4FF9-8115-A6E5C49B9EFC}" type="datetime1">
              <a:rPr lang="es-PY" smtClean="0"/>
              <a:pPr/>
              <a:t>27/11/2014</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F4026F72-B48F-4031-A9FA-83CEB40D68CD}" type="datetime1">
              <a:rPr lang="es-PY" smtClean="0"/>
              <a:pPr/>
              <a:t>27/11/2014</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2249B5-0F35-46E1-BCAD-69576DD4AAC2}" type="datetime1">
              <a:rPr lang="es-PY" smtClean="0"/>
              <a:pPr/>
              <a:t>27/11/2014</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6599BF-C4C7-4AFE-BB3E-A06324D27694}" type="datetime1">
              <a:rPr lang="es-PY" smtClean="0"/>
              <a:pPr/>
              <a:t>27/11/2014</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9499D0-D194-4845-B497-A9F380E2663A}" type="datetime1">
              <a:rPr lang="es-PY" smtClean="0"/>
              <a:pPr/>
              <a:t>27/11/2014</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DD33C1E7-3FC8-46DF-B465-D642980AD669}" type="slidenum">
              <a:rPr lang="es-PY" smtClean="0"/>
              <a:pPr/>
              <a:t>‹#›</a:t>
            </a:fld>
            <a:endParaRPr lang="es-P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324600"/>
            <a:ext cx="9144000" cy="533400"/>
          </a:xfrm>
          <a:prstGeom prst="rect">
            <a:avLst/>
          </a:prstGeom>
          <a:solidFill>
            <a:schemeClr val="accent5">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Y"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57D5D-005F-4477-A532-54114AC8E82C}" type="datetime1">
              <a:rPr lang="es-PY" smtClean="0"/>
              <a:pPr/>
              <a:t>27/11/2014</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3C1E7-3FC8-46DF-B465-D642980AD669}" type="slidenum">
              <a:rPr lang="es-PY" smtClean="0"/>
              <a:pPr/>
              <a:t>‹#›</a:t>
            </a:fld>
            <a:endParaRPr lang="es-PY"/>
          </a:p>
        </p:txBody>
      </p:sp>
      <p:pic>
        <p:nvPicPr>
          <p:cNvPr id="7" name="Picture 6" descr="Secretaria de Planificacion.png"/>
          <p:cNvPicPr>
            <a:picLocks noChangeAspect="1"/>
          </p:cNvPicPr>
          <p:nvPr/>
        </p:nvPicPr>
        <p:blipFill>
          <a:blip r:embed="rId15" cstate="print"/>
          <a:stretch>
            <a:fillRect/>
          </a:stretch>
        </p:blipFill>
        <p:spPr>
          <a:xfrm>
            <a:off x="762000" y="6400800"/>
            <a:ext cx="1497367" cy="304800"/>
          </a:xfrm>
          <a:prstGeom prst="rect">
            <a:avLst/>
          </a:prstGeom>
        </p:spPr>
      </p:pic>
      <p:pic>
        <p:nvPicPr>
          <p:cNvPr id="8" name="Picture 7" descr="Logo GOBIERNO.png"/>
          <p:cNvPicPr>
            <a:picLocks noChangeAspect="1"/>
          </p:cNvPicPr>
          <p:nvPr/>
        </p:nvPicPr>
        <p:blipFill>
          <a:blip r:embed="rId16" cstate="print"/>
          <a:stretch>
            <a:fillRect/>
          </a:stretch>
        </p:blipFill>
        <p:spPr>
          <a:xfrm>
            <a:off x="7466642" y="6391316"/>
            <a:ext cx="948331" cy="314283"/>
          </a:xfrm>
          <a:prstGeom prst="rect">
            <a:avLst/>
          </a:prstGeom>
        </p:spPr>
      </p:pic>
      <p:sp>
        <p:nvSpPr>
          <p:cNvPr id="9" name="Rectangle 2"/>
          <p:cNvSpPr>
            <a:spLocks noChangeArrowheads="1"/>
          </p:cNvSpPr>
          <p:nvPr/>
        </p:nvSpPr>
        <p:spPr bwMode="auto">
          <a:xfrm flipV="1">
            <a:off x="718132" y="6781800"/>
            <a:ext cx="7707736" cy="228600"/>
          </a:xfrm>
          <a:prstGeom prst="rect">
            <a:avLst/>
          </a:prstGeom>
          <a:solidFill>
            <a:srgbClr val="B60527"/>
          </a:solidFill>
          <a:ln w="9525">
            <a:noFill/>
            <a:miter lim="800000"/>
            <a:headEnd/>
            <a:tailEnd/>
          </a:ln>
          <a:effectLst/>
        </p:spPr>
        <p:txBody>
          <a:bodyPr wrap="none" anchor="ctr"/>
          <a:lstStyle/>
          <a:p>
            <a:pPr>
              <a:defRPr/>
            </a:pPr>
            <a:endParaRPr lang="es-PY" sz="2000" dirty="0">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image" Target="../media/image38.jpeg"/><Relationship Id="rId3" Type="http://schemas.openxmlformats.org/officeDocument/2006/relationships/tags" Target="../tags/tag2.xml"/><Relationship Id="rId21" Type="http://schemas.openxmlformats.org/officeDocument/2006/relationships/oleObject" Target="../embeddings/oleObject2.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image" Target="../media/image37.png"/><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oleObject" Target="../embeddings/oleObject1.bin"/><Relationship Id="rId29" Type="http://schemas.openxmlformats.org/officeDocument/2006/relationships/image" Target="../media/image41.png"/><Relationship Id="rId1" Type="http://schemas.openxmlformats.org/officeDocument/2006/relationships/vmlDrawing" Target="../drawings/vmlDrawing2.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oleObject" Target="../embeddings/oleObject5.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oleObject" Target="../embeddings/oleObject4.bin"/><Relationship Id="rId28" Type="http://schemas.openxmlformats.org/officeDocument/2006/relationships/image" Target="../media/image40.png"/><Relationship Id="rId10" Type="http://schemas.openxmlformats.org/officeDocument/2006/relationships/tags" Target="../tags/tag9.xml"/><Relationship Id="rId19" Type="http://schemas.openxmlformats.org/officeDocument/2006/relationships/slideLayout" Target="../slideLayouts/slideLayout12.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oleObject" Target="../embeddings/oleObject3.bin"/><Relationship Id="rId27"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2007_Workbook1.xlsx"/></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17" Type="http://schemas.openxmlformats.org/officeDocument/2006/relationships/tags" Target="../tags/tag133.xml"/><Relationship Id="rId21" Type="http://schemas.openxmlformats.org/officeDocument/2006/relationships/tags" Target="../tags/tag37.xml"/><Relationship Id="rId42" Type="http://schemas.openxmlformats.org/officeDocument/2006/relationships/tags" Target="../tags/tag58.xml"/><Relationship Id="rId63" Type="http://schemas.openxmlformats.org/officeDocument/2006/relationships/tags" Target="../tags/tag79.xml"/><Relationship Id="rId84" Type="http://schemas.openxmlformats.org/officeDocument/2006/relationships/tags" Target="../tags/tag100.xml"/><Relationship Id="rId138" Type="http://schemas.openxmlformats.org/officeDocument/2006/relationships/tags" Target="../tags/tag154.xml"/><Relationship Id="rId159" Type="http://schemas.openxmlformats.org/officeDocument/2006/relationships/tags" Target="../tags/tag175.xml"/><Relationship Id="rId170" Type="http://schemas.openxmlformats.org/officeDocument/2006/relationships/tags" Target="../tags/tag186.xml"/><Relationship Id="rId191" Type="http://schemas.openxmlformats.org/officeDocument/2006/relationships/tags" Target="../tags/tag207.xml"/><Relationship Id="rId205" Type="http://schemas.openxmlformats.org/officeDocument/2006/relationships/tags" Target="../tags/tag221.xml"/><Relationship Id="rId107" Type="http://schemas.openxmlformats.org/officeDocument/2006/relationships/tags" Target="../tags/tag123.xml"/><Relationship Id="rId11" Type="http://schemas.openxmlformats.org/officeDocument/2006/relationships/tags" Target="../tags/tag27.xml"/><Relationship Id="rId32" Type="http://schemas.openxmlformats.org/officeDocument/2006/relationships/tags" Target="../tags/tag48.xml"/><Relationship Id="rId53" Type="http://schemas.openxmlformats.org/officeDocument/2006/relationships/tags" Target="../tags/tag69.xml"/><Relationship Id="rId74" Type="http://schemas.openxmlformats.org/officeDocument/2006/relationships/tags" Target="../tags/tag90.xml"/><Relationship Id="rId128" Type="http://schemas.openxmlformats.org/officeDocument/2006/relationships/tags" Target="../tags/tag144.xml"/><Relationship Id="rId149" Type="http://schemas.openxmlformats.org/officeDocument/2006/relationships/tags" Target="../tags/tag165.xml"/><Relationship Id="rId5" Type="http://schemas.openxmlformats.org/officeDocument/2006/relationships/tags" Target="../tags/tag21.xml"/><Relationship Id="rId90" Type="http://schemas.openxmlformats.org/officeDocument/2006/relationships/tags" Target="../tags/tag106.xml"/><Relationship Id="rId95" Type="http://schemas.openxmlformats.org/officeDocument/2006/relationships/tags" Target="../tags/tag111.xml"/><Relationship Id="rId160" Type="http://schemas.openxmlformats.org/officeDocument/2006/relationships/tags" Target="../tags/tag176.xml"/><Relationship Id="rId165" Type="http://schemas.openxmlformats.org/officeDocument/2006/relationships/tags" Target="../tags/tag181.xml"/><Relationship Id="rId181" Type="http://schemas.openxmlformats.org/officeDocument/2006/relationships/tags" Target="../tags/tag197.xml"/><Relationship Id="rId186" Type="http://schemas.openxmlformats.org/officeDocument/2006/relationships/tags" Target="../tags/tag202.xml"/><Relationship Id="rId216" Type="http://schemas.openxmlformats.org/officeDocument/2006/relationships/tags" Target="../tags/tag232.xml"/><Relationship Id="rId211" Type="http://schemas.openxmlformats.org/officeDocument/2006/relationships/tags" Target="../tags/tag227.xml"/><Relationship Id="rId22" Type="http://schemas.openxmlformats.org/officeDocument/2006/relationships/tags" Target="../tags/tag38.xml"/><Relationship Id="rId27" Type="http://schemas.openxmlformats.org/officeDocument/2006/relationships/tags" Target="../tags/tag43.xml"/><Relationship Id="rId43" Type="http://schemas.openxmlformats.org/officeDocument/2006/relationships/tags" Target="../tags/tag59.xml"/><Relationship Id="rId48" Type="http://schemas.openxmlformats.org/officeDocument/2006/relationships/tags" Target="../tags/tag64.xml"/><Relationship Id="rId64" Type="http://schemas.openxmlformats.org/officeDocument/2006/relationships/tags" Target="../tags/tag80.xml"/><Relationship Id="rId69" Type="http://schemas.openxmlformats.org/officeDocument/2006/relationships/tags" Target="../tags/tag85.xml"/><Relationship Id="rId113" Type="http://schemas.openxmlformats.org/officeDocument/2006/relationships/tags" Target="../tags/tag129.xml"/><Relationship Id="rId118" Type="http://schemas.openxmlformats.org/officeDocument/2006/relationships/tags" Target="../tags/tag134.xml"/><Relationship Id="rId134" Type="http://schemas.openxmlformats.org/officeDocument/2006/relationships/tags" Target="../tags/tag150.xml"/><Relationship Id="rId139" Type="http://schemas.openxmlformats.org/officeDocument/2006/relationships/tags" Target="../tags/tag155.xml"/><Relationship Id="rId80" Type="http://schemas.openxmlformats.org/officeDocument/2006/relationships/tags" Target="../tags/tag96.xml"/><Relationship Id="rId85" Type="http://schemas.openxmlformats.org/officeDocument/2006/relationships/tags" Target="../tags/tag101.xml"/><Relationship Id="rId150" Type="http://schemas.openxmlformats.org/officeDocument/2006/relationships/tags" Target="../tags/tag166.xml"/><Relationship Id="rId155" Type="http://schemas.openxmlformats.org/officeDocument/2006/relationships/tags" Target="../tags/tag171.xml"/><Relationship Id="rId171" Type="http://schemas.openxmlformats.org/officeDocument/2006/relationships/tags" Target="../tags/tag187.xml"/><Relationship Id="rId176" Type="http://schemas.openxmlformats.org/officeDocument/2006/relationships/tags" Target="../tags/tag192.xml"/><Relationship Id="rId192" Type="http://schemas.openxmlformats.org/officeDocument/2006/relationships/tags" Target="../tags/tag208.xml"/><Relationship Id="rId197" Type="http://schemas.openxmlformats.org/officeDocument/2006/relationships/tags" Target="../tags/tag213.xml"/><Relationship Id="rId206" Type="http://schemas.openxmlformats.org/officeDocument/2006/relationships/tags" Target="../tags/tag222.xml"/><Relationship Id="rId201" Type="http://schemas.openxmlformats.org/officeDocument/2006/relationships/tags" Target="../tags/tag217.xml"/><Relationship Id="rId12" Type="http://schemas.openxmlformats.org/officeDocument/2006/relationships/tags" Target="../tags/tag28.xml"/><Relationship Id="rId17" Type="http://schemas.openxmlformats.org/officeDocument/2006/relationships/tags" Target="../tags/tag33.xml"/><Relationship Id="rId33" Type="http://schemas.openxmlformats.org/officeDocument/2006/relationships/tags" Target="../tags/tag49.xml"/><Relationship Id="rId38" Type="http://schemas.openxmlformats.org/officeDocument/2006/relationships/tags" Target="../tags/tag54.xml"/><Relationship Id="rId59" Type="http://schemas.openxmlformats.org/officeDocument/2006/relationships/tags" Target="../tags/tag75.xml"/><Relationship Id="rId103" Type="http://schemas.openxmlformats.org/officeDocument/2006/relationships/tags" Target="../tags/tag119.xml"/><Relationship Id="rId108" Type="http://schemas.openxmlformats.org/officeDocument/2006/relationships/tags" Target="../tags/tag124.xml"/><Relationship Id="rId124" Type="http://schemas.openxmlformats.org/officeDocument/2006/relationships/tags" Target="../tags/tag140.xml"/><Relationship Id="rId129" Type="http://schemas.openxmlformats.org/officeDocument/2006/relationships/tags" Target="../tags/tag145.xml"/><Relationship Id="rId54" Type="http://schemas.openxmlformats.org/officeDocument/2006/relationships/tags" Target="../tags/tag70.xml"/><Relationship Id="rId70" Type="http://schemas.openxmlformats.org/officeDocument/2006/relationships/tags" Target="../tags/tag86.xml"/><Relationship Id="rId75" Type="http://schemas.openxmlformats.org/officeDocument/2006/relationships/tags" Target="../tags/tag91.xml"/><Relationship Id="rId91" Type="http://schemas.openxmlformats.org/officeDocument/2006/relationships/tags" Target="../tags/tag107.xml"/><Relationship Id="rId96" Type="http://schemas.openxmlformats.org/officeDocument/2006/relationships/tags" Target="../tags/tag112.xml"/><Relationship Id="rId140" Type="http://schemas.openxmlformats.org/officeDocument/2006/relationships/tags" Target="../tags/tag156.xml"/><Relationship Id="rId145" Type="http://schemas.openxmlformats.org/officeDocument/2006/relationships/tags" Target="../tags/tag161.xml"/><Relationship Id="rId161" Type="http://schemas.openxmlformats.org/officeDocument/2006/relationships/tags" Target="../tags/tag177.xml"/><Relationship Id="rId166" Type="http://schemas.openxmlformats.org/officeDocument/2006/relationships/tags" Target="../tags/tag182.xml"/><Relationship Id="rId182" Type="http://schemas.openxmlformats.org/officeDocument/2006/relationships/tags" Target="../tags/tag198.xml"/><Relationship Id="rId187" Type="http://schemas.openxmlformats.org/officeDocument/2006/relationships/tags" Target="../tags/tag203.xml"/><Relationship Id="rId217" Type="http://schemas.openxmlformats.org/officeDocument/2006/relationships/tags" Target="../tags/tag233.xml"/><Relationship Id="rId1" Type="http://schemas.openxmlformats.org/officeDocument/2006/relationships/vmlDrawing" Target="../drawings/vmlDrawing3.vml"/><Relationship Id="rId6" Type="http://schemas.openxmlformats.org/officeDocument/2006/relationships/tags" Target="../tags/tag22.xml"/><Relationship Id="rId212" Type="http://schemas.openxmlformats.org/officeDocument/2006/relationships/tags" Target="../tags/tag228.xml"/><Relationship Id="rId23" Type="http://schemas.openxmlformats.org/officeDocument/2006/relationships/tags" Target="../tags/tag39.xml"/><Relationship Id="rId28" Type="http://schemas.openxmlformats.org/officeDocument/2006/relationships/tags" Target="../tags/tag44.xml"/><Relationship Id="rId49" Type="http://schemas.openxmlformats.org/officeDocument/2006/relationships/tags" Target="../tags/tag65.xml"/><Relationship Id="rId114" Type="http://schemas.openxmlformats.org/officeDocument/2006/relationships/tags" Target="../tags/tag130.xml"/><Relationship Id="rId119" Type="http://schemas.openxmlformats.org/officeDocument/2006/relationships/tags" Target="../tags/tag135.xml"/><Relationship Id="rId44" Type="http://schemas.openxmlformats.org/officeDocument/2006/relationships/tags" Target="../tags/tag60.xml"/><Relationship Id="rId60" Type="http://schemas.openxmlformats.org/officeDocument/2006/relationships/tags" Target="../tags/tag76.xml"/><Relationship Id="rId65" Type="http://schemas.openxmlformats.org/officeDocument/2006/relationships/tags" Target="../tags/tag81.xml"/><Relationship Id="rId81" Type="http://schemas.openxmlformats.org/officeDocument/2006/relationships/tags" Target="../tags/tag97.xml"/><Relationship Id="rId86" Type="http://schemas.openxmlformats.org/officeDocument/2006/relationships/tags" Target="../tags/tag102.xml"/><Relationship Id="rId130" Type="http://schemas.openxmlformats.org/officeDocument/2006/relationships/tags" Target="../tags/tag146.xml"/><Relationship Id="rId135" Type="http://schemas.openxmlformats.org/officeDocument/2006/relationships/tags" Target="../tags/tag151.xml"/><Relationship Id="rId151" Type="http://schemas.openxmlformats.org/officeDocument/2006/relationships/tags" Target="../tags/tag167.xml"/><Relationship Id="rId156" Type="http://schemas.openxmlformats.org/officeDocument/2006/relationships/tags" Target="../tags/tag172.xml"/><Relationship Id="rId177" Type="http://schemas.openxmlformats.org/officeDocument/2006/relationships/tags" Target="../tags/tag193.xml"/><Relationship Id="rId198" Type="http://schemas.openxmlformats.org/officeDocument/2006/relationships/tags" Target="../tags/tag214.xml"/><Relationship Id="rId172" Type="http://schemas.openxmlformats.org/officeDocument/2006/relationships/tags" Target="../tags/tag188.xml"/><Relationship Id="rId193" Type="http://schemas.openxmlformats.org/officeDocument/2006/relationships/tags" Target="../tags/tag209.xml"/><Relationship Id="rId202" Type="http://schemas.openxmlformats.org/officeDocument/2006/relationships/tags" Target="../tags/tag218.xml"/><Relationship Id="rId207" Type="http://schemas.openxmlformats.org/officeDocument/2006/relationships/tags" Target="../tags/tag223.xml"/><Relationship Id="rId13" Type="http://schemas.openxmlformats.org/officeDocument/2006/relationships/tags" Target="../tags/tag29.xml"/><Relationship Id="rId18" Type="http://schemas.openxmlformats.org/officeDocument/2006/relationships/tags" Target="../tags/tag34.xml"/><Relationship Id="rId39" Type="http://schemas.openxmlformats.org/officeDocument/2006/relationships/tags" Target="../tags/tag55.xml"/><Relationship Id="rId109" Type="http://schemas.openxmlformats.org/officeDocument/2006/relationships/tags" Target="../tags/tag125.xml"/><Relationship Id="rId34" Type="http://schemas.openxmlformats.org/officeDocument/2006/relationships/tags" Target="../tags/tag50.xml"/><Relationship Id="rId50" Type="http://schemas.openxmlformats.org/officeDocument/2006/relationships/tags" Target="../tags/tag66.xml"/><Relationship Id="rId55" Type="http://schemas.openxmlformats.org/officeDocument/2006/relationships/tags" Target="../tags/tag71.xml"/><Relationship Id="rId76" Type="http://schemas.openxmlformats.org/officeDocument/2006/relationships/tags" Target="../tags/tag92.xml"/><Relationship Id="rId97" Type="http://schemas.openxmlformats.org/officeDocument/2006/relationships/tags" Target="../tags/tag113.xml"/><Relationship Id="rId104" Type="http://schemas.openxmlformats.org/officeDocument/2006/relationships/tags" Target="../tags/tag120.xml"/><Relationship Id="rId120" Type="http://schemas.openxmlformats.org/officeDocument/2006/relationships/tags" Target="../tags/tag136.xml"/><Relationship Id="rId125" Type="http://schemas.openxmlformats.org/officeDocument/2006/relationships/tags" Target="../tags/tag141.xml"/><Relationship Id="rId141" Type="http://schemas.openxmlformats.org/officeDocument/2006/relationships/tags" Target="../tags/tag157.xml"/><Relationship Id="rId146" Type="http://schemas.openxmlformats.org/officeDocument/2006/relationships/tags" Target="../tags/tag162.xml"/><Relationship Id="rId167" Type="http://schemas.openxmlformats.org/officeDocument/2006/relationships/tags" Target="../tags/tag183.xml"/><Relationship Id="rId188" Type="http://schemas.openxmlformats.org/officeDocument/2006/relationships/tags" Target="../tags/tag204.xml"/><Relationship Id="rId7" Type="http://schemas.openxmlformats.org/officeDocument/2006/relationships/tags" Target="../tags/tag23.xml"/><Relationship Id="rId71" Type="http://schemas.openxmlformats.org/officeDocument/2006/relationships/tags" Target="../tags/tag87.xml"/><Relationship Id="rId92" Type="http://schemas.openxmlformats.org/officeDocument/2006/relationships/tags" Target="../tags/tag108.xml"/><Relationship Id="rId162" Type="http://schemas.openxmlformats.org/officeDocument/2006/relationships/tags" Target="../tags/tag178.xml"/><Relationship Id="rId183" Type="http://schemas.openxmlformats.org/officeDocument/2006/relationships/tags" Target="../tags/tag199.xml"/><Relationship Id="rId213" Type="http://schemas.openxmlformats.org/officeDocument/2006/relationships/tags" Target="../tags/tag229.xml"/><Relationship Id="rId218" Type="http://schemas.openxmlformats.org/officeDocument/2006/relationships/tags" Target="../tags/tag234.xml"/><Relationship Id="rId2" Type="http://schemas.openxmlformats.org/officeDocument/2006/relationships/tags" Target="../tags/tag18.xml"/><Relationship Id="rId29" Type="http://schemas.openxmlformats.org/officeDocument/2006/relationships/tags" Target="../tags/tag45.xml"/><Relationship Id="rId24" Type="http://schemas.openxmlformats.org/officeDocument/2006/relationships/tags" Target="../tags/tag40.xml"/><Relationship Id="rId40" Type="http://schemas.openxmlformats.org/officeDocument/2006/relationships/tags" Target="../tags/tag56.xml"/><Relationship Id="rId45" Type="http://schemas.openxmlformats.org/officeDocument/2006/relationships/tags" Target="../tags/tag61.xml"/><Relationship Id="rId66" Type="http://schemas.openxmlformats.org/officeDocument/2006/relationships/tags" Target="../tags/tag82.xml"/><Relationship Id="rId87" Type="http://schemas.openxmlformats.org/officeDocument/2006/relationships/tags" Target="../tags/tag103.xml"/><Relationship Id="rId110" Type="http://schemas.openxmlformats.org/officeDocument/2006/relationships/tags" Target="../tags/tag126.xml"/><Relationship Id="rId115" Type="http://schemas.openxmlformats.org/officeDocument/2006/relationships/tags" Target="../tags/tag131.xml"/><Relationship Id="rId131" Type="http://schemas.openxmlformats.org/officeDocument/2006/relationships/tags" Target="../tags/tag147.xml"/><Relationship Id="rId136" Type="http://schemas.openxmlformats.org/officeDocument/2006/relationships/tags" Target="../tags/tag152.xml"/><Relationship Id="rId157" Type="http://schemas.openxmlformats.org/officeDocument/2006/relationships/tags" Target="../tags/tag173.xml"/><Relationship Id="rId178" Type="http://schemas.openxmlformats.org/officeDocument/2006/relationships/tags" Target="../tags/tag194.xml"/><Relationship Id="rId61" Type="http://schemas.openxmlformats.org/officeDocument/2006/relationships/tags" Target="../tags/tag77.xml"/><Relationship Id="rId82" Type="http://schemas.openxmlformats.org/officeDocument/2006/relationships/tags" Target="../tags/tag98.xml"/><Relationship Id="rId152" Type="http://schemas.openxmlformats.org/officeDocument/2006/relationships/tags" Target="../tags/tag168.xml"/><Relationship Id="rId173" Type="http://schemas.openxmlformats.org/officeDocument/2006/relationships/tags" Target="../tags/tag189.xml"/><Relationship Id="rId194" Type="http://schemas.openxmlformats.org/officeDocument/2006/relationships/tags" Target="../tags/tag210.xml"/><Relationship Id="rId199" Type="http://schemas.openxmlformats.org/officeDocument/2006/relationships/tags" Target="../tags/tag215.xml"/><Relationship Id="rId203" Type="http://schemas.openxmlformats.org/officeDocument/2006/relationships/tags" Target="../tags/tag219.xml"/><Relationship Id="rId208" Type="http://schemas.openxmlformats.org/officeDocument/2006/relationships/tags" Target="../tags/tag224.xml"/><Relationship Id="rId19" Type="http://schemas.openxmlformats.org/officeDocument/2006/relationships/tags" Target="../tags/tag35.xml"/><Relationship Id="rId14" Type="http://schemas.openxmlformats.org/officeDocument/2006/relationships/tags" Target="../tags/tag30.xml"/><Relationship Id="rId30" Type="http://schemas.openxmlformats.org/officeDocument/2006/relationships/tags" Target="../tags/tag46.xml"/><Relationship Id="rId35" Type="http://schemas.openxmlformats.org/officeDocument/2006/relationships/tags" Target="../tags/tag51.xml"/><Relationship Id="rId56" Type="http://schemas.openxmlformats.org/officeDocument/2006/relationships/tags" Target="../tags/tag72.xml"/><Relationship Id="rId77" Type="http://schemas.openxmlformats.org/officeDocument/2006/relationships/tags" Target="../tags/tag93.xml"/><Relationship Id="rId100" Type="http://schemas.openxmlformats.org/officeDocument/2006/relationships/tags" Target="../tags/tag116.xml"/><Relationship Id="rId105" Type="http://schemas.openxmlformats.org/officeDocument/2006/relationships/tags" Target="../tags/tag121.xml"/><Relationship Id="rId126" Type="http://schemas.openxmlformats.org/officeDocument/2006/relationships/tags" Target="../tags/tag142.xml"/><Relationship Id="rId147" Type="http://schemas.openxmlformats.org/officeDocument/2006/relationships/tags" Target="../tags/tag163.xml"/><Relationship Id="rId168" Type="http://schemas.openxmlformats.org/officeDocument/2006/relationships/tags" Target="../tags/tag184.xml"/><Relationship Id="rId8" Type="http://schemas.openxmlformats.org/officeDocument/2006/relationships/tags" Target="../tags/tag24.xml"/><Relationship Id="rId51" Type="http://schemas.openxmlformats.org/officeDocument/2006/relationships/tags" Target="../tags/tag67.xml"/><Relationship Id="rId72" Type="http://schemas.openxmlformats.org/officeDocument/2006/relationships/tags" Target="../tags/tag88.xml"/><Relationship Id="rId93" Type="http://schemas.openxmlformats.org/officeDocument/2006/relationships/tags" Target="../tags/tag109.xml"/><Relationship Id="rId98" Type="http://schemas.openxmlformats.org/officeDocument/2006/relationships/tags" Target="../tags/tag114.xml"/><Relationship Id="rId121" Type="http://schemas.openxmlformats.org/officeDocument/2006/relationships/tags" Target="../tags/tag137.xml"/><Relationship Id="rId142" Type="http://schemas.openxmlformats.org/officeDocument/2006/relationships/tags" Target="../tags/tag158.xml"/><Relationship Id="rId163" Type="http://schemas.openxmlformats.org/officeDocument/2006/relationships/tags" Target="../tags/tag179.xml"/><Relationship Id="rId184" Type="http://schemas.openxmlformats.org/officeDocument/2006/relationships/tags" Target="../tags/tag200.xml"/><Relationship Id="rId189" Type="http://schemas.openxmlformats.org/officeDocument/2006/relationships/tags" Target="../tags/tag205.xml"/><Relationship Id="rId219" Type="http://schemas.openxmlformats.org/officeDocument/2006/relationships/tags" Target="../tags/tag235.xml"/><Relationship Id="rId3" Type="http://schemas.openxmlformats.org/officeDocument/2006/relationships/tags" Target="../tags/tag19.xml"/><Relationship Id="rId214" Type="http://schemas.openxmlformats.org/officeDocument/2006/relationships/tags" Target="../tags/tag230.xml"/><Relationship Id="rId25" Type="http://schemas.openxmlformats.org/officeDocument/2006/relationships/tags" Target="../tags/tag41.xml"/><Relationship Id="rId46" Type="http://schemas.openxmlformats.org/officeDocument/2006/relationships/tags" Target="../tags/tag62.xml"/><Relationship Id="rId67" Type="http://schemas.openxmlformats.org/officeDocument/2006/relationships/tags" Target="../tags/tag83.xml"/><Relationship Id="rId116" Type="http://schemas.openxmlformats.org/officeDocument/2006/relationships/tags" Target="../tags/tag132.xml"/><Relationship Id="rId137" Type="http://schemas.openxmlformats.org/officeDocument/2006/relationships/tags" Target="../tags/tag153.xml"/><Relationship Id="rId158" Type="http://schemas.openxmlformats.org/officeDocument/2006/relationships/tags" Target="../tags/tag174.xml"/><Relationship Id="rId20" Type="http://schemas.openxmlformats.org/officeDocument/2006/relationships/tags" Target="../tags/tag36.xml"/><Relationship Id="rId41" Type="http://schemas.openxmlformats.org/officeDocument/2006/relationships/tags" Target="../tags/tag57.xml"/><Relationship Id="rId62" Type="http://schemas.openxmlformats.org/officeDocument/2006/relationships/tags" Target="../tags/tag78.xml"/><Relationship Id="rId83" Type="http://schemas.openxmlformats.org/officeDocument/2006/relationships/tags" Target="../tags/tag99.xml"/><Relationship Id="rId88" Type="http://schemas.openxmlformats.org/officeDocument/2006/relationships/tags" Target="../tags/tag104.xml"/><Relationship Id="rId111" Type="http://schemas.openxmlformats.org/officeDocument/2006/relationships/tags" Target="../tags/tag127.xml"/><Relationship Id="rId132" Type="http://schemas.openxmlformats.org/officeDocument/2006/relationships/tags" Target="../tags/tag148.xml"/><Relationship Id="rId153" Type="http://schemas.openxmlformats.org/officeDocument/2006/relationships/tags" Target="../tags/tag169.xml"/><Relationship Id="rId174" Type="http://schemas.openxmlformats.org/officeDocument/2006/relationships/tags" Target="../tags/tag190.xml"/><Relationship Id="rId179" Type="http://schemas.openxmlformats.org/officeDocument/2006/relationships/tags" Target="../tags/tag195.xml"/><Relationship Id="rId195" Type="http://schemas.openxmlformats.org/officeDocument/2006/relationships/tags" Target="../tags/tag211.xml"/><Relationship Id="rId209" Type="http://schemas.openxmlformats.org/officeDocument/2006/relationships/tags" Target="../tags/tag225.xml"/><Relationship Id="rId190" Type="http://schemas.openxmlformats.org/officeDocument/2006/relationships/tags" Target="../tags/tag206.xml"/><Relationship Id="rId204" Type="http://schemas.openxmlformats.org/officeDocument/2006/relationships/tags" Target="../tags/tag220.xml"/><Relationship Id="rId220" Type="http://schemas.openxmlformats.org/officeDocument/2006/relationships/slideLayout" Target="../slideLayouts/slideLayout13.xml"/><Relationship Id="rId15" Type="http://schemas.openxmlformats.org/officeDocument/2006/relationships/tags" Target="../tags/tag31.xml"/><Relationship Id="rId36" Type="http://schemas.openxmlformats.org/officeDocument/2006/relationships/tags" Target="../tags/tag52.xml"/><Relationship Id="rId57" Type="http://schemas.openxmlformats.org/officeDocument/2006/relationships/tags" Target="../tags/tag73.xml"/><Relationship Id="rId106" Type="http://schemas.openxmlformats.org/officeDocument/2006/relationships/tags" Target="../tags/tag122.xml"/><Relationship Id="rId127" Type="http://schemas.openxmlformats.org/officeDocument/2006/relationships/tags" Target="../tags/tag143.xml"/><Relationship Id="rId10" Type="http://schemas.openxmlformats.org/officeDocument/2006/relationships/tags" Target="../tags/tag26.xml"/><Relationship Id="rId31" Type="http://schemas.openxmlformats.org/officeDocument/2006/relationships/tags" Target="../tags/tag47.xml"/><Relationship Id="rId52" Type="http://schemas.openxmlformats.org/officeDocument/2006/relationships/tags" Target="../tags/tag68.xml"/><Relationship Id="rId73" Type="http://schemas.openxmlformats.org/officeDocument/2006/relationships/tags" Target="../tags/tag89.xml"/><Relationship Id="rId78" Type="http://schemas.openxmlformats.org/officeDocument/2006/relationships/tags" Target="../tags/tag94.xml"/><Relationship Id="rId94" Type="http://schemas.openxmlformats.org/officeDocument/2006/relationships/tags" Target="../tags/tag110.xml"/><Relationship Id="rId99" Type="http://schemas.openxmlformats.org/officeDocument/2006/relationships/tags" Target="../tags/tag115.xml"/><Relationship Id="rId101" Type="http://schemas.openxmlformats.org/officeDocument/2006/relationships/tags" Target="../tags/tag117.xml"/><Relationship Id="rId122" Type="http://schemas.openxmlformats.org/officeDocument/2006/relationships/tags" Target="../tags/tag138.xml"/><Relationship Id="rId143" Type="http://schemas.openxmlformats.org/officeDocument/2006/relationships/tags" Target="../tags/tag159.xml"/><Relationship Id="rId148" Type="http://schemas.openxmlformats.org/officeDocument/2006/relationships/tags" Target="../tags/tag164.xml"/><Relationship Id="rId164" Type="http://schemas.openxmlformats.org/officeDocument/2006/relationships/tags" Target="../tags/tag180.xml"/><Relationship Id="rId169" Type="http://schemas.openxmlformats.org/officeDocument/2006/relationships/tags" Target="../tags/tag185.xml"/><Relationship Id="rId185" Type="http://schemas.openxmlformats.org/officeDocument/2006/relationships/tags" Target="../tags/tag201.xml"/><Relationship Id="rId4" Type="http://schemas.openxmlformats.org/officeDocument/2006/relationships/tags" Target="../tags/tag20.xml"/><Relationship Id="rId9" Type="http://schemas.openxmlformats.org/officeDocument/2006/relationships/tags" Target="../tags/tag25.xml"/><Relationship Id="rId180" Type="http://schemas.openxmlformats.org/officeDocument/2006/relationships/tags" Target="../tags/tag196.xml"/><Relationship Id="rId210" Type="http://schemas.openxmlformats.org/officeDocument/2006/relationships/tags" Target="../tags/tag226.xml"/><Relationship Id="rId215" Type="http://schemas.openxmlformats.org/officeDocument/2006/relationships/tags" Target="../tags/tag231.xml"/><Relationship Id="rId26" Type="http://schemas.openxmlformats.org/officeDocument/2006/relationships/tags" Target="../tags/tag42.xml"/><Relationship Id="rId47" Type="http://schemas.openxmlformats.org/officeDocument/2006/relationships/tags" Target="../tags/tag63.xml"/><Relationship Id="rId68" Type="http://schemas.openxmlformats.org/officeDocument/2006/relationships/tags" Target="../tags/tag84.xml"/><Relationship Id="rId89" Type="http://schemas.openxmlformats.org/officeDocument/2006/relationships/tags" Target="../tags/tag105.xml"/><Relationship Id="rId112" Type="http://schemas.openxmlformats.org/officeDocument/2006/relationships/tags" Target="../tags/tag128.xml"/><Relationship Id="rId133" Type="http://schemas.openxmlformats.org/officeDocument/2006/relationships/tags" Target="../tags/tag149.xml"/><Relationship Id="rId154" Type="http://schemas.openxmlformats.org/officeDocument/2006/relationships/tags" Target="../tags/tag170.xml"/><Relationship Id="rId175" Type="http://schemas.openxmlformats.org/officeDocument/2006/relationships/tags" Target="../tags/tag191.xml"/><Relationship Id="rId196" Type="http://schemas.openxmlformats.org/officeDocument/2006/relationships/tags" Target="../tags/tag212.xml"/><Relationship Id="rId200" Type="http://schemas.openxmlformats.org/officeDocument/2006/relationships/tags" Target="../tags/tag216.xml"/><Relationship Id="rId16" Type="http://schemas.openxmlformats.org/officeDocument/2006/relationships/tags" Target="../tags/tag32.xml"/><Relationship Id="rId221" Type="http://schemas.openxmlformats.org/officeDocument/2006/relationships/oleObject" Target="../embeddings/oleObject6.bin"/><Relationship Id="rId37" Type="http://schemas.openxmlformats.org/officeDocument/2006/relationships/tags" Target="../tags/tag53.xml"/><Relationship Id="rId58" Type="http://schemas.openxmlformats.org/officeDocument/2006/relationships/tags" Target="../tags/tag74.xml"/><Relationship Id="rId79" Type="http://schemas.openxmlformats.org/officeDocument/2006/relationships/tags" Target="../tags/tag95.xml"/><Relationship Id="rId102" Type="http://schemas.openxmlformats.org/officeDocument/2006/relationships/tags" Target="../tags/tag118.xml"/><Relationship Id="rId123" Type="http://schemas.openxmlformats.org/officeDocument/2006/relationships/tags" Target="../tags/tag139.xml"/><Relationship Id="rId144" Type="http://schemas.openxmlformats.org/officeDocument/2006/relationships/tags" Target="../tags/tag16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spect="1" noChangeArrowheads="1"/>
          </p:cNvPicPr>
          <p:nvPr/>
        </p:nvPicPr>
        <p:blipFill>
          <a:blip r:embed="rId3" cstate="print"/>
          <a:srcRect/>
          <a:stretch>
            <a:fillRect/>
          </a:stretch>
        </p:blipFill>
        <p:spPr bwMode="auto">
          <a:xfrm>
            <a:off x="539552" y="0"/>
            <a:ext cx="6480720" cy="6220183"/>
          </a:xfrm>
          <a:prstGeom prst="rect">
            <a:avLst/>
          </a:prstGeom>
          <a:noFill/>
          <a:ln w="9525">
            <a:noFill/>
            <a:miter lim="800000"/>
            <a:headEnd/>
            <a:tailEnd/>
          </a:ln>
        </p:spPr>
      </p:pic>
      <p:sp>
        <p:nvSpPr>
          <p:cNvPr id="6" name="7 Título"/>
          <p:cNvSpPr txBox="1">
            <a:spLocks/>
          </p:cNvSpPr>
          <p:nvPr/>
        </p:nvSpPr>
        <p:spPr bwMode="auto">
          <a:xfrm>
            <a:off x="6500826" y="1338488"/>
            <a:ext cx="2463662" cy="23762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3600" b="1" kern="1200">
                <a:solidFill>
                  <a:schemeClr val="accent1">
                    <a:lumMod val="75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sz="2400" dirty="0" smtClean="0">
                <a:solidFill>
                  <a:srgbClr val="800000"/>
                </a:solidFill>
              </a:rPr>
              <a:t>PARAGUAY 2030:</a:t>
            </a:r>
          </a:p>
          <a:p>
            <a:pPr algn="l"/>
            <a:endParaRPr lang="es-ES" sz="2400" dirty="0" smtClean="0">
              <a:solidFill>
                <a:srgbClr val="800000"/>
              </a:solidFill>
            </a:endParaRPr>
          </a:p>
          <a:p>
            <a:pPr algn="l"/>
            <a:r>
              <a:rPr lang="es-ES" sz="2400" dirty="0" smtClean="0">
                <a:solidFill>
                  <a:srgbClr val="B60527"/>
                </a:solidFill>
              </a:rPr>
              <a:t>País de oportunidades para la gente y para las empresas</a:t>
            </a:r>
            <a:endParaRPr lang="es-ES" sz="2000" dirty="0">
              <a:solidFill>
                <a:srgbClr val="81939D"/>
              </a:solidFill>
            </a:endParaRPr>
          </a:p>
        </p:txBody>
      </p:sp>
      <p:pic>
        <p:nvPicPr>
          <p:cNvPr id="38913" name="Picture 1"/>
          <p:cNvPicPr>
            <a:picLocks noChangeAspect="1" noChangeArrowheads="1"/>
          </p:cNvPicPr>
          <p:nvPr/>
        </p:nvPicPr>
        <p:blipFill>
          <a:blip r:embed="rId4" cstate="print"/>
          <a:srcRect/>
          <a:stretch>
            <a:fillRect/>
          </a:stretch>
        </p:blipFill>
        <p:spPr bwMode="auto">
          <a:xfrm>
            <a:off x="2627784" y="4293096"/>
            <a:ext cx="361950" cy="133350"/>
          </a:xfrm>
          <a:prstGeom prst="rect">
            <a:avLst/>
          </a:prstGeom>
          <a:noFill/>
          <a:ln w="9525">
            <a:noFill/>
            <a:miter lim="800000"/>
            <a:headEnd/>
            <a:tailEnd/>
          </a:ln>
        </p:spPr>
      </p:pic>
      <p:pic>
        <p:nvPicPr>
          <p:cNvPr id="38915" name="Picture 3"/>
          <p:cNvPicPr>
            <a:picLocks noChangeAspect="1" noChangeArrowheads="1"/>
          </p:cNvPicPr>
          <p:nvPr/>
        </p:nvPicPr>
        <p:blipFill>
          <a:blip r:embed="rId5" cstate="print"/>
          <a:srcRect/>
          <a:stretch>
            <a:fillRect/>
          </a:stretch>
        </p:blipFill>
        <p:spPr bwMode="auto">
          <a:xfrm>
            <a:off x="2771800" y="4221088"/>
            <a:ext cx="323850" cy="171450"/>
          </a:xfrm>
          <a:prstGeom prst="rect">
            <a:avLst/>
          </a:prstGeom>
          <a:noFill/>
          <a:ln w="9525">
            <a:noFill/>
            <a:miter lim="800000"/>
            <a:headEnd/>
            <a:tailEnd/>
          </a:ln>
        </p:spPr>
      </p:pic>
    </p:spTree>
    <p:extLst>
      <p:ext uri="{BB962C8B-B14F-4D97-AF65-F5344CB8AC3E}">
        <p14:creationId xmlns:p14="http://schemas.microsoft.com/office/powerpoint/2010/main" xmlns="" val="9736685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arenBoth"/>
            </a:pPr>
            <a:r>
              <a:rPr lang="es-AR" sz="2800" b="1" dirty="0" smtClean="0"/>
              <a:t>Crecimiento de los ingresos </a:t>
            </a:r>
            <a:r>
              <a:rPr lang="es-AR" sz="2800" dirty="0" smtClean="0"/>
              <a:t>de los hogares, totales y de los mas pobres.</a:t>
            </a:r>
          </a:p>
          <a:p>
            <a:pPr marL="514350" indent="-514350">
              <a:buAutoNum type="arabicParenBoth"/>
            </a:pPr>
            <a:endParaRPr lang="es-AR" sz="2800" dirty="0" smtClean="0"/>
          </a:p>
          <a:p>
            <a:pPr marL="514350" indent="-514350">
              <a:buAutoNum type="arabicParenBoth"/>
            </a:pPr>
            <a:r>
              <a:rPr lang="es-AR" sz="2800" b="1" dirty="0" smtClean="0"/>
              <a:t>Ingresos laborales </a:t>
            </a:r>
            <a:r>
              <a:rPr lang="es-AR" sz="2800" dirty="0" smtClean="0"/>
              <a:t>como motor (Q1 ~75%), transferencias privadas y publicas también.</a:t>
            </a:r>
          </a:p>
          <a:p>
            <a:pPr marL="514350" indent="-514350">
              <a:buAutoNum type="arabicParenBoth"/>
            </a:pPr>
            <a:endParaRPr lang="es-AR" sz="2800" b="1" dirty="0" smtClean="0"/>
          </a:p>
          <a:p>
            <a:pPr marL="514350" indent="-514350">
              <a:buAutoNum type="arabicParenBoth"/>
            </a:pPr>
            <a:r>
              <a:rPr lang="es-AR" sz="2800" b="1" dirty="0" smtClean="0"/>
              <a:t>Mayor participación laboral.</a:t>
            </a:r>
            <a:endParaRPr lang="es-AR" sz="2800" dirty="0" smtClean="0"/>
          </a:p>
          <a:p>
            <a:pPr marL="514350" indent="-514350">
              <a:buAutoNum type="arabicParenBoth"/>
            </a:pPr>
            <a:endParaRPr lang="es-AR" sz="2800" b="1" dirty="0" smtClean="0"/>
          </a:p>
          <a:p>
            <a:pPr marL="514350" indent="-514350">
              <a:buAutoNum type="arabicParenBoth"/>
            </a:pPr>
            <a:r>
              <a:rPr lang="es-AR" sz="2800" b="1" dirty="0" smtClean="0"/>
              <a:t>Estabilidad</a:t>
            </a:r>
            <a:r>
              <a:rPr lang="es-AR" sz="2800" dirty="0" smtClean="0"/>
              <a:t> de precios de alimentos.</a:t>
            </a:r>
            <a:endParaRPr lang="es-AR" sz="2800" dirty="0"/>
          </a:p>
        </p:txBody>
      </p:sp>
      <p:sp>
        <p:nvSpPr>
          <p:cNvPr id="2" name="Title 1"/>
          <p:cNvSpPr>
            <a:spLocks noGrp="1"/>
          </p:cNvSpPr>
          <p:nvPr>
            <p:ph type="title"/>
          </p:nvPr>
        </p:nvSpPr>
        <p:spPr>
          <a:xfrm>
            <a:off x="0" y="274638"/>
            <a:ext cx="9144000" cy="1143000"/>
          </a:xfrm>
        </p:spPr>
        <p:txBody>
          <a:bodyPr>
            <a:noAutofit/>
          </a:bodyPr>
          <a:lstStyle/>
          <a:p>
            <a:r>
              <a:rPr lang="es-AR" sz="3200" b="1" dirty="0">
                <a:solidFill>
                  <a:srgbClr val="B60527"/>
                </a:solidFill>
              </a:rPr>
              <a:t>¿Qué </a:t>
            </a:r>
            <a:r>
              <a:rPr lang="es-AR" sz="3200" b="1" dirty="0" smtClean="0">
                <a:solidFill>
                  <a:srgbClr val="B60527"/>
                </a:solidFill>
              </a:rPr>
              <a:t>está </a:t>
            </a:r>
            <a:r>
              <a:rPr lang="es-AR" sz="3200" b="1" dirty="0">
                <a:solidFill>
                  <a:srgbClr val="B60527"/>
                </a:solidFill>
              </a:rPr>
              <a:t>por detrás de la caída entre 2011 y 2013? </a:t>
            </a:r>
            <a:endParaRPr lang="en-US" sz="3200" b="1" dirty="0">
              <a:solidFill>
                <a:srgbClr val="B60527"/>
              </a:solidFill>
            </a:endParaRPr>
          </a:p>
        </p:txBody>
      </p:sp>
    </p:spTree>
    <p:extLst>
      <p:ext uri="{BB962C8B-B14F-4D97-AF65-F5344CB8AC3E}">
        <p14:creationId xmlns:p14="http://schemas.microsoft.com/office/powerpoint/2010/main" xmlns="" val="3556341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86800" cy="609600"/>
          </a:xfrm>
        </p:spPr>
        <p:txBody>
          <a:bodyPr>
            <a:noAutofit/>
          </a:bodyPr>
          <a:lstStyle/>
          <a:p>
            <a:r>
              <a:rPr lang="es-PY" sz="2000" dirty="0" smtClean="0"/>
              <a:t/>
            </a:r>
            <a:br>
              <a:rPr lang="es-PY" sz="2000" dirty="0" smtClean="0"/>
            </a:br>
            <a:r>
              <a:rPr lang="es-PY" sz="3200" b="1" dirty="0" smtClean="0">
                <a:solidFill>
                  <a:srgbClr val="B60527"/>
                </a:solidFill>
              </a:rPr>
              <a:t>Desnutrición infantil en Paraguay</a:t>
            </a:r>
            <a:endParaRPr lang="es-PY" sz="3200" b="1" dirty="0">
              <a:solidFill>
                <a:srgbClr val="B60527"/>
              </a:solidFill>
            </a:endParaRPr>
          </a:p>
        </p:txBody>
      </p:sp>
      <p:pic>
        <p:nvPicPr>
          <p:cNvPr id="5" name="Picture 4"/>
          <p:cNvPicPr>
            <a:picLocks noChangeAspect="1"/>
          </p:cNvPicPr>
          <p:nvPr/>
        </p:nvPicPr>
        <p:blipFill>
          <a:blip r:embed="rId2" cstate="print"/>
          <a:stretch>
            <a:fillRect/>
          </a:stretch>
        </p:blipFill>
        <p:spPr>
          <a:xfrm>
            <a:off x="518163" y="1425744"/>
            <a:ext cx="8107674" cy="4860776"/>
          </a:xfrm>
          <a:prstGeom prst="rect">
            <a:avLst/>
          </a:prstGeom>
        </p:spPr>
      </p:pic>
    </p:spTree>
    <p:extLst>
      <p:ext uri="{BB962C8B-B14F-4D97-AF65-F5344CB8AC3E}">
        <p14:creationId xmlns:p14="http://schemas.microsoft.com/office/powerpoint/2010/main" xmlns="" val="911248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2853"/>
            <a:ext cx="6480720" cy="609600"/>
          </a:xfrm>
        </p:spPr>
        <p:txBody>
          <a:bodyPr>
            <a:noAutofit/>
          </a:bodyPr>
          <a:lstStyle/>
          <a:p>
            <a:r>
              <a:rPr lang="es-PY" sz="3200" b="1" dirty="0" smtClean="0">
                <a:solidFill>
                  <a:srgbClr val="B60527"/>
                </a:solidFill>
              </a:rPr>
              <a:t>Desnutrición</a:t>
            </a:r>
            <a:r>
              <a:rPr lang="es-PY" sz="3200" b="1" dirty="0">
                <a:solidFill>
                  <a:srgbClr val="B60527"/>
                </a:solidFill>
              </a:rPr>
              <a:t> </a:t>
            </a:r>
            <a:r>
              <a:rPr lang="es-PY" sz="3200" b="1" dirty="0" smtClean="0">
                <a:solidFill>
                  <a:srgbClr val="B60527"/>
                </a:solidFill>
              </a:rPr>
              <a:t>infantil en </a:t>
            </a:r>
            <a:r>
              <a:rPr lang="es-PY" sz="3200" b="1" dirty="0">
                <a:solidFill>
                  <a:srgbClr val="B60527"/>
                </a:solidFill>
              </a:rPr>
              <a:t>Paraguay y</a:t>
            </a:r>
            <a:r>
              <a:rPr lang="es-PY" sz="3200" b="1" dirty="0" smtClean="0">
                <a:solidFill>
                  <a:srgbClr val="B60527"/>
                </a:solidFill>
              </a:rPr>
              <a:t> </a:t>
            </a:r>
            <a:r>
              <a:rPr lang="es-PY" sz="3200" b="1" dirty="0">
                <a:solidFill>
                  <a:srgbClr val="B60527"/>
                </a:solidFill>
              </a:rPr>
              <a:t>países de la región</a:t>
            </a:r>
          </a:p>
        </p:txBody>
      </p:sp>
      <p:sp>
        <p:nvSpPr>
          <p:cNvPr id="3" name="TextBox 2"/>
          <p:cNvSpPr txBox="1"/>
          <p:nvPr/>
        </p:nvSpPr>
        <p:spPr>
          <a:xfrm>
            <a:off x="6568222" y="5085184"/>
            <a:ext cx="1944216" cy="307777"/>
          </a:xfrm>
          <a:prstGeom prst="rect">
            <a:avLst/>
          </a:prstGeom>
          <a:noFill/>
        </p:spPr>
        <p:txBody>
          <a:bodyPr wrap="square" rtlCol="0">
            <a:spAutoFit/>
          </a:bodyPr>
          <a:lstStyle/>
          <a:p>
            <a:r>
              <a:rPr lang="es-PY" sz="1400" dirty="0" smtClean="0"/>
              <a:t>Fuente: Banco Mundial</a:t>
            </a:r>
            <a:endParaRPr lang="es-PY" sz="1400" dirty="0"/>
          </a:p>
        </p:txBody>
      </p:sp>
      <p:graphicFrame>
        <p:nvGraphicFramePr>
          <p:cNvPr id="8" name="Chart 7"/>
          <p:cNvGraphicFramePr>
            <a:graphicFrameLocks/>
          </p:cNvGraphicFramePr>
          <p:nvPr>
            <p:extLst>
              <p:ext uri="{D42A27DB-BD31-4B8C-83A1-F6EECF244321}">
                <p14:modId xmlns:p14="http://schemas.microsoft.com/office/powerpoint/2010/main" xmlns="" val="1155565440"/>
              </p:ext>
            </p:extLst>
          </p:nvPr>
        </p:nvGraphicFramePr>
        <p:xfrm>
          <a:off x="323528" y="1340768"/>
          <a:ext cx="8363272"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20464" y="2867378"/>
            <a:ext cx="659155" cy="307777"/>
          </a:xfrm>
          <a:prstGeom prst="rect">
            <a:avLst/>
          </a:prstGeom>
          <a:noFill/>
        </p:spPr>
        <p:txBody>
          <a:bodyPr wrap="none" rtlCol="0">
            <a:spAutoFit/>
          </a:bodyPr>
          <a:lstStyle/>
          <a:p>
            <a:r>
              <a:rPr lang="en-US" sz="1400" dirty="0" smtClean="0"/>
              <a:t>(2008)</a:t>
            </a:r>
            <a:endParaRPr lang="en-GB" sz="1400" dirty="0"/>
          </a:p>
        </p:txBody>
      </p:sp>
      <p:sp>
        <p:nvSpPr>
          <p:cNvPr id="10" name="TextBox 9"/>
          <p:cNvSpPr txBox="1"/>
          <p:nvPr/>
        </p:nvSpPr>
        <p:spPr>
          <a:xfrm>
            <a:off x="8219767" y="2365932"/>
            <a:ext cx="659155" cy="307777"/>
          </a:xfrm>
          <a:prstGeom prst="rect">
            <a:avLst/>
          </a:prstGeom>
          <a:noFill/>
        </p:spPr>
        <p:txBody>
          <a:bodyPr wrap="none" rtlCol="0">
            <a:spAutoFit/>
          </a:bodyPr>
          <a:lstStyle/>
          <a:p>
            <a:r>
              <a:rPr lang="en-US" sz="1400" dirty="0" smtClean="0"/>
              <a:t>(2008)</a:t>
            </a:r>
            <a:endParaRPr lang="en-GB" sz="1400" dirty="0"/>
          </a:p>
        </p:txBody>
      </p:sp>
      <p:sp>
        <p:nvSpPr>
          <p:cNvPr id="11" name="TextBox 10"/>
          <p:cNvSpPr txBox="1"/>
          <p:nvPr/>
        </p:nvSpPr>
        <p:spPr>
          <a:xfrm>
            <a:off x="4414683" y="3368823"/>
            <a:ext cx="659155" cy="307777"/>
          </a:xfrm>
          <a:prstGeom prst="rect">
            <a:avLst/>
          </a:prstGeom>
          <a:noFill/>
        </p:spPr>
        <p:txBody>
          <a:bodyPr wrap="none" rtlCol="0">
            <a:spAutoFit/>
          </a:bodyPr>
          <a:lstStyle/>
          <a:p>
            <a:r>
              <a:rPr lang="en-US" sz="1400" dirty="0" smtClean="0"/>
              <a:t>(2012)</a:t>
            </a:r>
            <a:endParaRPr lang="en-GB" sz="1400" dirty="0"/>
          </a:p>
        </p:txBody>
      </p:sp>
      <p:sp>
        <p:nvSpPr>
          <p:cNvPr id="12" name="TextBox 11"/>
          <p:cNvSpPr txBox="1"/>
          <p:nvPr/>
        </p:nvSpPr>
        <p:spPr>
          <a:xfrm>
            <a:off x="5034115" y="3870268"/>
            <a:ext cx="659155" cy="307777"/>
          </a:xfrm>
          <a:prstGeom prst="rect">
            <a:avLst/>
          </a:prstGeom>
          <a:noFill/>
        </p:spPr>
        <p:txBody>
          <a:bodyPr wrap="none" rtlCol="0">
            <a:spAutoFit/>
          </a:bodyPr>
          <a:lstStyle/>
          <a:p>
            <a:r>
              <a:rPr lang="en-US" sz="1400" dirty="0" smtClean="0"/>
              <a:t>(2009)</a:t>
            </a:r>
            <a:endParaRPr lang="en-GB" sz="1400" dirty="0"/>
          </a:p>
        </p:txBody>
      </p:sp>
      <p:sp>
        <p:nvSpPr>
          <p:cNvPr id="13" name="TextBox 12"/>
          <p:cNvSpPr txBox="1"/>
          <p:nvPr/>
        </p:nvSpPr>
        <p:spPr>
          <a:xfrm>
            <a:off x="4621161" y="4371713"/>
            <a:ext cx="659155" cy="307777"/>
          </a:xfrm>
          <a:prstGeom prst="rect">
            <a:avLst/>
          </a:prstGeom>
          <a:noFill/>
        </p:spPr>
        <p:txBody>
          <a:bodyPr wrap="none" rtlCol="0">
            <a:spAutoFit/>
          </a:bodyPr>
          <a:lstStyle/>
          <a:p>
            <a:r>
              <a:rPr lang="en-US" sz="1400" dirty="0" smtClean="0"/>
              <a:t>(2011)</a:t>
            </a:r>
            <a:endParaRPr lang="en-GB" sz="1400" dirty="0"/>
          </a:p>
        </p:txBody>
      </p:sp>
      <p:sp>
        <p:nvSpPr>
          <p:cNvPr id="14" name="TextBox 13"/>
          <p:cNvSpPr txBox="1"/>
          <p:nvPr/>
        </p:nvSpPr>
        <p:spPr>
          <a:xfrm>
            <a:off x="3942735" y="4873158"/>
            <a:ext cx="659155" cy="307777"/>
          </a:xfrm>
          <a:prstGeom prst="rect">
            <a:avLst/>
          </a:prstGeom>
          <a:noFill/>
        </p:spPr>
        <p:txBody>
          <a:bodyPr wrap="none" rtlCol="0">
            <a:spAutoFit/>
          </a:bodyPr>
          <a:lstStyle/>
          <a:p>
            <a:r>
              <a:rPr lang="en-US" sz="1400" dirty="0" smtClean="0"/>
              <a:t>(2005)</a:t>
            </a:r>
            <a:endParaRPr lang="en-GB" sz="1400" dirty="0"/>
          </a:p>
        </p:txBody>
      </p:sp>
      <p:sp>
        <p:nvSpPr>
          <p:cNvPr id="15" name="TextBox 14"/>
          <p:cNvSpPr txBox="1"/>
          <p:nvPr/>
        </p:nvSpPr>
        <p:spPr>
          <a:xfrm>
            <a:off x="3441290" y="5374603"/>
            <a:ext cx="659155" cy="307777"/>
          </a:xfrm>
          <a:prstGeom prst="rect">
            <a:avLst/>
          </a:prstGeom>
          <a:noFill/>
        </p:spPr>
        <p:txBody>
          <a:bodyPr wrap="none" rtlCol="0">
            <a:spAutoFit/>
          </a:bodyPr>
          <a:lstStyle/>
          <a:p>
            <a:r>
              <a:rPr lang="en-US" sz="1400" dirty="0" smtClean="0"/>
              <a:t>(2007)</a:t>
            </a:r>
            <a:endParaRPr lang="en-GB" sz="1400" dirty="0"/>
          </a:p>
        </p:txBody>
      </p:sp>
    </p:spTree>
    <p:extLst>
      <p:ext uri="{BB962C8B-B14F-4D97-AF65-F5344CB8AC3E}">
        <p14:creationId xmlns:p14="http://schemas.microsoft.com/office/powerpoint/2010/main" xmlns="" val="2418448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5416"/>
            <a:ext cx="2133600" cy="2246769"/>
          </a:xfrm>
          <a:prstGeom prst="rect">
            <a:avLst/>
          </a:prstGeom>
          <a:noFill/>
        </p:spPr>
        <p:txBody>
          <a:bodyPr wrap="square" rtlCol="0">
            <a:spAutoFit/>
          </a:bodyPr>
          <a:lstStyle/>
          <a:p>
            <a:r>
              <a:rPr lang="en-US" sz="14000" b="1" dirty="0" smtClean="0">
                <a:solidFill>
                  <a:srgbClr val="B60527"/>
                </a:solidFill>
              </a:rPr>
              <a:t>1</a:t>
            </a:r>
            <a:endParaRPr lang="en-US" sz="14000" b="1" dirty="0">
              <a:solidFill>
                <a:srgbClr val="B60527"/>
              </a:solidFill>
            </a:endParaRPr>
          </a:p>
        </p:txBody>
      </p:sp>
      <p:sp>
        <p:nvSpPr>
          <p:cNvPr id="3" name="2 Marcador de contenido"/>
          <p:cNvSpPr>
            <a:spLocks noGrp="1"/>
          </p:cNvSpPr>
          <p:nvPr>
            <p:ph idx="1"/>
          </p:nvPr>
        </p:nvSpPr>
        <p:spPr>
          <a:xfrm>
            <a:off x="1066800" y="260648"/>
            <a:ext cx="7897688" cy="5555704"/>
          </a:xfrm>
        </p:spPr>
        <p:txBody>
          <a:bodyPr>
            <a:noAutofit/>
          </a:bodyPr>
          <a:lstStyle/>
          <a:p>
            <a:pPr marL="0" indent="0">
              <a:lnSpc>
                <a:spcPct val="90000"/>
              </a:lnSpc>
              <a:buNone/>
            </a:pPr>
            <a:r>
              <a:rPr lang="es-PY" sz="2600" b="1" dirty="0">
                <a:solidFill>
                  <a:srgbClr val="B60527"/>
                </a:solidFill>
              </a:rPr>
              <a:t>Reducción de Pobreza y Desarrollo Social</a:t>
            </a:r>
          </a:p>
          <a:p>
            <a:pPr marL="0" indent="0">
              <a:lnSpc>
                <a:spcPct val="90000"/>
              </a:lnSpc>
              <a:buNone/>
            </a:pPr>
            <a:r>
              <a:rPr lang="es-PY" sz="2600" b="1" dirty="0">
                <a:solidFill>
                  <a:srgbClr val="B60527"/>
                </a:solidFill>
              </a:rPr>
              <a:t>—Algunos objetivos prioritarios al 2030</a:t>
            </a:r>
            <a:r>
              <a:rPr lang="es-PY" sz="2600" b="1" dirty="0" smtClean="0">
                <a:solidFill>
                  <a:srgbClr val="B60527"/>
                </a:solidFill>
              </a:rPr>
              <a:t>—</a:t>
            </a:r>
            <a:endParaRPr lang="es-PY" sz="1600" dirty="0" smtClean="0">
              <a:solidFill>
                <a:srgbClr val="52646D"/>
              </a:solidFill>
            </a:endParaRPr>
          </a:p>
          <a:p>
            <a:pPr marL="0" indent="0">
              <a:buFont typeface="Arial" charset="0"/>
              <a:buChar char="•"/>
            </a:pPr>
            <a:r>
              <a:rPr lang="es-PY" sz="2000" dirty="0" smtClean="0">
                <a:solidFill>
                  <a:srgbClr val="52646D"/>
                </a:solidFill>
              </a:rPr>
              <a:t>Erradicar la pobreza extrema</a:t>
            </a:r>
          </a:p>
          <a:p>
            <a:pPr marL="685800" lvl="1">
              <a:buFont typeface="Wingdings" panose="05000000000000000000" pitchFamily="2" charset="2"/>
              <a:buChar char="Ø"/>
            </a:pPr>
            <a:r>
              <a:rPr lang="es-PY" sz="1600" dirty="0" smtClean="0">
                <a:solidFill>
                  <a:srgbClr val="C00000"/>
                </a:solidFill>
              </a:rPr>
              <a:t>Actualmente 10,1%</a:t>
            </a:r>
            <a:br>
              <a:rPr lang="es-PY" sz="1600" dirty="0" smtClean="0">
                <a:solidFill>
                  <a:srgbClr val="C00000"/>
                </a:solidFill>
              </a:rPr>
            </a:br>
            <a:r>
              <a:rPr lang="es-PY" sz="1600" dirty="0" smtClean="0">
                <a:solidFill>
                  <a:srgbClr val="C00000"/>
                </a:solidFill>
              </a:rPr>
              <a:t> </a:t>
            </a:r>
            <a:endParaRPr lang="es-PY" sz="300" dirty="0" smtClean="0">
              <a:solidFill>
                <a:srgbClr val="52646D"/>
              </a:solidFill>
            </a:endParaRPr>
          </a:p>
          <a:p>
            <a:pPr marL="0" indent="0">
              <a:buFont typeface="Arial" charset="0"/>
              <a:buChar char="•"/>
            </a:pPr>
            <a:r>
              <a:rPr lang="es-PY" sz="2000" dirty="0" smtClean="0">
                <a:solidFill>
                  <a:srgbClr val="52646D"/>
                </a:solidFill>
              </a:rPr>
              <a:t>Reducir en un 90% la desnutrición crónica infantil</a:t>
            </a:r>
          </a:p>
          <a:p>
            <a:pPr marL="685800" lvl="1">
              <a:buFont typeface="Wingdings" panose="05000000000000000000" pitchFamily="2" charset="2"/>
              <a:buChar char="Ø"/>
            </a:pPr>
            <a:r>
              <a:rPr lang="es-PY" sz="1600" dirty="0" smtClean="0">
                <a:solidFill>
                  <a:srgbClr val="C00000"/>
                </a:solidFill>
              </a:rPr>
              <a:t>Actualmente 10,8% en niñez &lt;5 años</a:t>
            </a:r>
            <a:br>
              <a:rPr lang="es-PY" sz="1600" dirty="0" smtClean="0">
                <a:solidFill>
                  <a:srgbClr val="C00000"/>
                </a:solidFill>
              </a:rPr>
            </a:br>
            <a:endParaRPr lang="es-PY" sz="1100" dirty="0" smtClean="0">
              <a:solidFill>
                <a:srgbClr val="52646D"/>
              </a:solidFill>
            </a:endParaRPr>
          </a:p>
          <a:p>
            <a:pPr marL="0" indent="0">
              <a:buFont typeface="Arial" charset="0"/>
              <a:buChar char="•"/>
            </a:pPr>
            <a:r>
              <a:rPr lang="es-PY" sz="2000" dirty="0" smtClean="0">
                <a:solidFill>
                  <a:srgbClr val="52646D"/>
                </a:solidFill>
              </a:rPr>
              <a:t>Esperanza de vida al nacer de 79 años</a:t>
            </a:r>
            <a:r>
              <a:rPr lang="es-PY" sz="1800" dirty="0" smtClean="0">
                <a:solidFill>
                  <a:srgbClr val="52646D"/>
                </a:solidFill>
              </a:rPr>
              <a:t> </a:t>
            </a:r>
            <a:r>
              <a:rPr lang="es-PY" sz="1600" dirty="0" smtClean="0">
                <a:solidFill>
                  <a:srgbClr val="C00000"/>
                </a:solidFill>
              </a:rPr>
              <a:t>(actualmente 72)</a:t>
            </a:r>
            <a:endParaRPr lang="es-PY" sz="1800" dirty="0" smtClean="0">
              <a:solidFill>
                <a:srgbClr val="C00000"/>
              </a:solidFill>
            </a:endParaRPr>
          </a:p>
          <a:p>
            <a:pPr marL="400050" lvl="1" indent="0">
              <a:buFont typeface="Arial" charset="0"/>
              <a:buChar char="•"/>
            </a:pPr>
            <a:r>
              <a:rPr lang="es-PY" sz="1400" dirty="0" smtClean="0">
                <a:solidFill>
                  <a:srgbClr val="52646D"/>
                </a:solidFill>
              </a:rPr>
              <a:t>Reducir en 75% la mortalidad materna </a:t>
            </a:r>
            <a:r>
              <a:rPr lang="es-PY" sz="1600" dirty="0" smtClean="0">
                <a:solidFill>
                  <a:srgbClr val="C00000"/>
                </a:solidFill>
              </a:rPr>
              <a:t>(actualmente 78 por 100.000 nacidos vivos)</a:t>
            </a:r>
            <a:endParaRPr lang="es-PY" sz="1400" dirty="0" smtClean="0">
              <a:solidFill>
                <a:srgbClr val="C00000"/>
              </a:solidFill>
            </a:endParaRPr>
          </a:p>
          <a:p>
            <a:pPr marL="400050" lvl="1" indent="0">
              <a:buFont typeface="Arial" charset="0"/>
              <a:buChar char="•"/>
            </a:pPr>
            <a:r>
              <a:rPr lang="es-PY" sz="1400" dirty="0" smtClean="0">
                <a:solidFill>
                  <a:srgbClr val="52646D"/>
                </a:solidFill>
              </a:rPr>
              <a:t>Reducir en 70% la mortalidad infantil </a:t>
            </a:r>
            <a:r>
              <a:rPr lang="es-PY" sz="1600" dirty="0" smtClean="0">
                <a:solidFill>
                  <a:srgbClr val="C00000"/>
                </a:solidFill>
              </a:rPr>
              <a:t>(actualmente 15 por 1.000 nacidos vivos)</a:t>
            </a:r>
            <a:endParaRPr lang="es-PY" sz="1400" dirty="0" smtClean="0">
              <a:solidFill>
                <a:srgbClr val="C00000"/>
              </a:solidFill>
            </a:endParaRPr>
          </a:p>
          <a:p>
            <a:pPr marL="400050" lvl="1" indent="0">
              <a:buFont typeface="Arial" charset="0"/>
              <a:buChar char="•"/>
            </a:pPr>
            <a:r>
              <a:rPr lang="es-PY" sz="1400" dirty="0" smtClean="0">
                <a:solidFill>
                  <a:srgbClr val="52646D"/>
                </a:solidFill>
              </a:rPr>
              <a:t>Disminuir en 50% la tasa de mortalidad por accidentes de tránsito</a:t>
            </a:r>
            <a:r>
              <a:rPr lang="es-PY" sz="1600" dirty="0" smtClean="0">
                <a:solidFill>
                  <a:srgbClr val="52646D"/>
                </a:solidFill>
              </a:rPr>
              <a:t> </a:t>
            </a:r>
            <a:r>
              <a:rPr lang="es-PY" sz="1600" dirty="0" smtClean="0">
                <a:solidFill>
                  <a:srgbClr val="C00000"/>
                </a:solidFill>
              </a:rPr>
              <a:t>(actualmente 17 por 100.000 habitantes)</a:t>
            </a:r>
            <a:r>
              <a:rPr lang="es-PY" sz="1400" dirty="0" smtClean="0">
                <a:solidFill>
                  <a:srgbClr val="C00000"/>
                </a:solidFill>
              </a:rPr>
              <a:t/>
            </a:r>
            <a:br>
              <a:rPr lang="es-PY" sz="1400" dirty="0" smtClean="0">
                <a:solidFill>
                  <a:srgbClr val="C00000"/>
                </a:solidFill>
              </a:rPr>
            </a:br>
            <a:endParaRPr lang="es-PY" sz="1100" dirty="0" smtClean="0">
              <a:solidFill>
                <a:srgbClr val="52646D"/>
              </a:solidFill>
            </a:endParaRPr>
          </a:p>
          <a:p>
            <a:pPr marL="0" indent="0">
              <a:buFont typeface="Arial" charset="0"/>
              <a:buChar char="•"/>
            </a:pPr>
            <a:r>
              <a:rPr lang="es-PY" sz="2000" dirty="0" smtClean="0">
                <a:solidFill>
                  <a:srgbClr val="52646D"/>
                </a:solidFill>
              </a:rPr>
              <a:t>Cobertura en educación secundaria del 95%</a:t>
            </a:r>
          </a:p>
          <a:p>
            <a:pPr marL="685800" lvl="1">
              <a:buFont typeface="Wingdings" panose="05000000000000000000" pitchFamily="2" charset="2"/>
              <a:buChar char="Ø"/>
            </a:pPr>
            <a:r>
              <a:rPr lang="es-PY" sz="1600" dirty="0">
                <a:solidFill>
                  <a:srgbClr val="C00000"/>
                </a:solidFill>
              </a:rPr>
              <a:t>A</a:t>
            </a:r>
            <a:r>
              <a:rPr lang="es-PY" sz="1600" dirty="0" smtClean="0">
                <a:solidFill>
                  <a:srgbClr val="C00000"/>
                </a:solidFill>
              </a:rPr>
              <a:t>ctualmente 60%</a:t>
            </a:r>
            <a:r>
              <a:rPr lang="es-PY" sz="1600" dirty="0">
                <a:solidFill>
                  <a:srgbClr val="52646D"/>
                </a:solidFill>
              </a:rPr>
              <a:t/>
            </a:r>
            <a:br>
              <a:rPr lang="es-PY" sz="1600" dirty="0">
                <a:solidFill>
                  <a:srgbClr val="52646D"/>
                </a:solidFill>
              </a:rPr>
            </a:br>
            <a:endParaRPr lang="es-PY" sz="1100" dirty="0" smtClean="0">
              <a:solidFill>
                <a:srgbClr val="52646D"/>
              </a:solidFill>
            </a:endParaRPr>
          </a:p>
          <a:p>
            <a:pPr marL="0" indent="0">
              <a:buFont typeface="Arial" charset="0"/>
              <a:buChar char="•"/>
            </a:pPr>
            <a:r>
              <a:rPr lang="es-PY" sz="2000" dirty="0" smtClean="0">
                <a:solidFill>
                  <a:srgbClr val="52646D"/>
                </a:solidFill>
              </a:rPr>
              <a:t>Calidad de la educación: Test de PISA nivel 2 universal, y en promedio nivel 3 o superior</a:t>
            </a:r>
            <a:endParaRPr lang="es-PY" sz="1400" dirty="0" smtClean="0">
              <a:solidFill>
                <a:srgbClr val="C00000"/>
              </a:solidFill>
            </a:endParaRPr>
          </a:p>
          <a:p>
            <a:pPr marL="685800" lvl="1">
              <a:buFont typeface="Wingdings" panose="05000000000000000000" pitchFamily="2" charset="2"/>
              <a:buChar char="Ø"/>
            </a:pPr>
            <a:r>
              <a:rPr lang="es-PY" sz="1600" dirty="0">
                <a:solidFill>
                  <a:srgbClr val="C00000"/>
                </a:solidFill>
              </a:rPr>
              <a:t>A</a:t>
            </a:r>
            <a:r>
              <a:rPr lang="es-PY" sz="1600" dirty="0" smtClean="0">
                <a:solidFill>
                  <a:srgbClr val="C00000"/>
                </a:solidFill>
              </a:rPr>
              <a:t>ctualmente </a:t>
            </a:r>
            <a:r>
              <a:rPr lang="es-PY" sz="1600" dirty="0">
                <a:solidFill>
                  <a:srgbClr val="C00000"/>
                </a:solidFill>
              </a:rPr>
              <a:t>no </a:t>
            </a:r>
            <a:r>
              <a:rPr lang="es-PY" sz="1600" dirty="0" smtClean="0">
                <a:solidFill>
                  <a:srgbClr val="C00000"/>
                </a:solidFill>
              </a:rPr>
              <a:t>participa</a:t>
            </a:r>
            <a:endParaRPr lang="es-PY" sz="1600" dirty="0" smtClean="0">
              <a:solidFill>
                <a:srgbClr val="52646D"/>
              </a:solidFill>
            </a:endParaRPr>
          </a:p>
        </p:txBody>
      </p:sp>
    </p:spTree>
    <p:extLst>
      <p:ext uri="{BB962C8B-B14F-4D97-AF65-F5344CB8AC3E}">
        <p14:creationId xmlns:p14="http://schemas.microsoft.com/office/powerpoint/2010/main" xmlns="" val="19279660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1</a:t>
            </a:r>
            <a:endParaRPr lang="en-US" sz="14000" b="1" dirty="0">
              <a:solidFill>
                <a:srgbClr val="B60527"/>
              </a:solidFill>
            </a:endParaRPr>
          </a:p>
        </p:txBody>
      </p:sp>
      <p:sp>
        <p:nvSpPr>
          <p:cNvPr id="3" name="2 Marcador de contenido"/>
          <p:cNvSpPr>
            <a:spLocks noGrp="1"/>
          </p:cNvSpPr>
          <p:nvPr>
            <p:ph idx="1"/>
          </p:nvPr>
        </p:nvSpPr>
        <p:spPr>
          <a:xfrm>
            <a:off x="1066800" y="609600"/>
            <a:ext cx="7897688" cy="5516563"/>
          </a:xfrm>
        </p:spPr>
        <p:txBody>
          <a:bodyPr>
            <a:normAutofit fontScale="92500" lnSpcReduction="20000"/>
          </a:bodyPr>
          <a:lstStyle/>
          <a:p>
            <a:pPr marL="0" indent="0">
              <a:buNone/>
            </a:pPr>
            <a:r>
              <a:rPr lang="es-PY" sz="2800" b="1" dirty="0" smtClean="0">
                <a:solidFill>
                  <a:srgbClr val="B60527"/>
                </a:solidFill>
              </a:rPr>
              <a:t>Reducción de Pobreza y Desarrollo Social</a:t>
            </a:r>
          </a:p>
          <a:p>
            <a:pPr marL="0" indent="0">
              <a:buNone/>
            </a:pPr>
            <a:r>
              <a:rPr lang="es-PY" sz="2800" b="1" dirty="0" smtClean="0">
                <a:solidFill>
                  <a:srgbClr val="B60527"/>
                </a:solidFill>
              </a:rPr>
              <a:t>—Algunos objetivos prioritarios al 2030—</a:t>
            </a:r>
          </a:p>
          <a:p>
            <a:pPr marL="0" indent="0">
              <a:buNone/>
            </a:pPr>
            <a:endParaRPr lang="es-PY" sz="2800" b="1" dirty="0" smtClean="0">
              <a:solidFill>
                <a:srgbClr val="B60527"/>
              </a:solidFill>
            </a:endParaRPr>
          </a:p>
          <a:p>
            <a:pPr marL="0" lvl="0" indent="0">
              <a:buFont typeface="Arial" charset="0"/>
              <a:buChar char="•"/>
            </a:pPr>
            <a:r>
              <a:rPr lang="es-PY" sz="2200" dirty="0">
                <a:solidFill>
                  <a:srgbClr val="52646D"/>
                </a:solidFill>
              </a:rPr>
              <a:t>Erradicar los asentamientos humanos precarios, a través de ordenamiento  y mejora </a:t>
            </a:r>
            <a:r>
              <a:rPr lang="es-PY" sz="2200" dirty="0" smtClean="0">
                <a:solidFill>
                  <a:srgbClr val="52646D"/>
                </a:solidFill>
              </a:rPr>
              <a:t>urbanística</a:t>
            </a:r>
          </a:p>
          <a:p>
            <a:pPr marL="685800" lvl="1">
              <a:buFont typeface="Wingdings" panose="05000000000000000000" pitchFamily="2" charset="2"/>
              <a:buChar char="Ø"/>
            </a:pPr>
            <a:r>
              <a:rPr lang="es-PY" sz="1700" dirty="0" smtClean="0">
                <a:solidFill>
                  <a:srgbClr val="C00000"/>
                </a:solidFill>
              </a:rPr>
              <a:t>Actualmente más de 1.300 asentamientos precarios (500 rurales y 800 urbanos)</a:t>
            </a:r>
          </a:p>
          <a:p>
            <a:pPr marL="0" lvl="0" indent="0">
              <a:buFont typeface="Arial" charset="0"/>
              <a:buChar char="•"/>
            </a:pPr>
            <a:endParaRPr lang="es-PY" sz="2000" dirty="0">
              <a:solidFill>
                <a:srgbClr val="52646D"/>
              </a:solidFill>
            </a:endParaRPr>
          </a:p>
          <a:p>
            <a:pPr marL="0" lvl="0" indent="0">
              <a:buFont typeface="Arial" charset="0"/>
              <a:buChar char="•"/>
            </a:pPr>
            <a:r>
              <a:rPr lang="es-PY" sz="2200" dirty="0">
                <a:solidFill>
                  <a:srgbClr val="52646D"/>
                </a:solidFill>
              </a:rPr>
              <a:t>Universalizar acceso a </a:t>
            </a:r>
            <a:r>
              <a:rPr lang="es-PY" sz="2200" dirty="0" smtClean="0">
                <a:solidFill>
                  <a:srgbClr val="52646D"/>
                </a:solidFill>
              </a:rPr>
              <a:t>agua y saneamiento</a:t>
            </a:r>
          </a:p>
          <a:p>
            <a:pPr marL="685800" lvl="1">
              <a:buFont typeface="Wingdings" panose="05000000000000000000" pitchFamily="2" charset="2"/>
              <a:buChar char="Ø"/>
            </a:pPr>
            <a:r>
              <a:rPr lang="es-PY" sz="1700" dirty="0" smtClean="0">
                <a:solidFill>
                  <a:srgbClr val="C00000"/>
                </a:solidFill>
              </a:rPr>
              <a:t>Actualmente 85% y 79%, respectivamente</a:t>
            </a:r>
          </a:p>
          <a:p>
            <a:pPr marL="0" lvl="0" indent="0">
              <a:buFont typeface="Arial" charset="0"/>
              <a:buChar char="•"/>
            </a:pPr>
            <a:endParaRPr lang="es-PY" sz="1800" dirty="0">
              <a:solidFill>
                <a:srgbClr val="52646D"/>
              </a:solidFill>
            </a:endParaRPr>
          </a:p>
          <a:p>
            <a:pPr marL="0" indent="0">
              <a:buFont typeface="Arial" charset="0"/>
              <a:buChar char="•"/>
            </a:pPr>
            <a:r>
              <a:rPr lang="es-PY" sz="2200" dirty="0" smtClean="0">
                <a:solidFill>
                  <a:srgbClr val="52646D"/>
                </a:solidFill>
              </a:rPr>
              <a:t>Crecimiento del ingreso del 40% de la población más pobre en tasas superiores al crecimiento de la economía en por lo menos 12 de los 16 años entre 2014-2030</a:t>
            </a:r>
          </a:p>
          <a:p>
            <a:pPr marL="685800" lvl="1">
              <a:buFont typeface="Wingdings" panose="05000000000000000000" pitchFamily="2" charset="2"/>
              <a:buChar char="Ø"/>
            </a:pPr>
            <a:r>
              <a:rPr lang="es-PY" sz="1700" dirty="0" smtClean="0">
                <a:solidFill>
                  <a:srgbClr val="C00000"/>
                </a:solidFill>
              </a:rPr>
              <a:t>Actualmente ha habido tasa superior en 4 de los últimos 6 años (2008-2013)</a:t>
            </a:r>
          </a:p>
          <a:p>
            <a:pPr marL="0" indent="0">
              <a:buNone/>
            </a:pPr>
            <a:endParaRPr lang="es-PY" sz="2200" dirty="0" smtClean="0">
              <a:solidFill>
                <a:srgbClr val="52646D"/>
              </a:solidFill>
            </a:endParaRPr>
          </a:p>
          <a:p>
            <a:pPr marL="0" indent="0">
              <a:buFont typeface="Arial" charset="0"/>
              <a:buChar char="•"/>
            </a:pPr>
            <a:r>
              <a:rPr lang="es-PY" sz="2200" dirty="0" smtClean="0">
                <a:solidFill>
                  <a:srgbClr val="52646D"/>
                </a:solidFill>
              </a:rPr>
              <a:t>Aumentar en 7 veces el promedio nacional de población con estudios terciarios completos</a:t>
            </a:r>
          </a:p>
          <a:p>
            <a:pPr marL="685800" lvl="1">
              <a:buFont typeface="Wingdings" panose="05000000000000000000" pitchFamily="2" charset="2"/>
              <a:buChar char="Ø"/>
            </a:pPr>
            <a:r>
              <a:rPr lang="es-PY" sz="1700" dirty="0" smtClean="0">
                <a:solidFill>
                  <a:srgbClr val="C00000"/>
                </a:solidFill>
              </a:rPr>
              <a:t>Actualmente 9,7% de la población tiene ≥16 años de estudios</a:t>
            </a:r>
          </a:p>
          <a:p>
            <a:pPr marL="0" indent="0">
              <a:buNone/>
            </a:pPr>
            <a:endParaRPr lang="es-PY" sz="2200" dirty="0" smtClean="0">
              <a:solidFill>
                <a:srgbClr val="52646D"/>
              </a:solidFill>
            </a:endParaRPr>
          </a:p>
          <a:p>
            <a:pPr marL="0" indent="0">
              <a:buFont typeface="Arial" charset="0"/>
              <a:buChar char="•"/>
            </a:pPr>
            <a:endParaRPr lang="es-PY" sz="2200" dirty="0" smtClean="0">
              <a:solidFill>
                <a:srgbClr val="52646D"/>
              </a:solidFill>
            </a:endParaRPr>
          </a:p>
          <a:p>
            <a:pPr marL="0" indent="0">
              <a:buFont typeface="Arial" charset="0"/>
              <a:buChar char="•"/>
            </a:pPr>
            <a:endParaRPr lang="es-PY" sz="2200" dirty="0" smtClean="0">
              <a:solidFill>
                <a:srgbClr val="52646D"/>
              </a:solidFill>
            </a:endParaRPr>
          </a:p>
          <a:p>
            <a:pPr marL="0" indent="0"/>
            <a:endParaRPr lang="es-PY" sz="2200" dirty="0">
              <a:solidFill>
                <a:srgbClr val="52646D"/>
              </a:solidFill>
            </a:endParaRPr>
          </a:p>
        </p:txBody>
      </p:sp>
    </p:spTree>
    <p:extLst>
      <p:ext uri="{BB962C8B-B14F-4D97-AF65-F5344CB8AC3E}">
        <p14:creationId xmlns:p14="http://schemas.microsoft.com/office/powerpoint/2010/main" xmlns="" val="3886871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1</a:t>
            </a:r>
            <a:endParaRPr lang="en-US" sz="14000" b="1" dirty="0">
              <a:solidFill>
                <a:srgbClr val="B60527"/>
              </a:solidFill>
            </a:endParaRPr>
          </a:p>
        </p:txBody>
      </p:sp>
      <p:sp>
        <p:nvSpPr>
          <p:cNvPr id="3" name="2 Marcador de contenido"/>
          <p:cNvSpPr>
            <a:spLocks noGrp="1"/>
          </p:cNvSpPr>
          <p:nvPr>
            <p:ph idx="1"/>
          </p:nvPr>
        </p:nvSpPr>
        <p:spPr>
          <a:xfrm>
            <a:off x="1066800" y="609600"/>
            <a:ext cx="7620000" cy="5516563"/>
          </a:xfrm>
        </p:spPr>
        <p:txBody>
          <a:bodyPr>
            <a:normAutofit fontScale="92500" lnSpcReduction="20000"/>
          </a:bodyPr>
          <a:lstStyle/>
          <a:p>
            <a:pPr marL="0" indent="0">
              <a:buNone/>
            </a:pPr>
            <a:r>
              <a:rPr lang="es-PY" sz="2800" b="1" dirty="0" smtClean="0">
                <a:solidFill>
                  <a:srgbClr val="B60527"/>
                </a:solidFill>
              </a:rPr>
              <a:t>Reducción de Pobreza y Desarrollo Social</a:t>
            </a:r>
          </a:p>
          <a:p>
            <a:pPr marL="0" indent="0">
              <a:buNone/>
            </a:pPr>
            <a:r>
              <a:rPr lang="es-PY" sz="2800" b="1" dirty="0" smtClean="0">
                <a:solidFill>
                  <a:srgbClr val="B60527"/>
                </a:solidFill>
              </a:rPr>
              <a:t>—Algunos objetivos prioritarios al 2030—</a:t>
            </a:r>
          </a:p>
          <a:p>
            <a:pPr marL="0" indent="0">
              <a:buFont typeface="Arial" charset="0"/>
              <a:buChar char="•"/>
            </a:pPr>
            <a:endParaRPr lang="es-PY" sz="2200" dirty="0" smtClean="0">
              <a:solidFill>
                <a:srgbClr val="52646D"/>
              </a:solidFill>
            </a:endParaRPr>
          </a:p>
          <a:p>
            <a:pPr marL="0" indent="0">
              <a:buFont typeface="Arial" charset="0"/>
              <a:buChar char="•"/>
            </a:pPr>
            <a:r>
              <a:rPr lang="es-PY" sz="2200" dirty="0" smtClean="0">
                <a:solidFill>
                  <a:srgbClr val="52646D"/>
                </a:solidFill>
              </a:rPr>
              <a:t>Universalizar cobertura de seguridad social</a:t>
            </a:r>
          </a:p>
          <a:p>
            <a:pPr marL="685800" lvl="1">
              <a:buFont typeface="Wingdings" panose="05000000000000000000" pitchFamily="2" charset="2"/>
              <a:buChar char="Ø"/>
            </a:pPr>
            <a:r>
              <a:rPr lang="es-PY" sz="1700" dirty="0" smtClean="0">
                <a:solidFill>
                  <a:srgbClr val="C00000"/>
                </a:solidFill>
              </a:rPr>
              <a:t>Actualmente 20%</a:t>
            </a:r>
          </a:p>
          <a:p>
            <a:pPr marL="0" indent="0">
              <a:buFont typeface="Arial" charset="0"/>
              <a:buChar char="•"/>
            </a:pPr>
            <a:endParaRPr lang="es-PY" sz="1800" dirty="0" smtClean="0">
              <a:solidFill>
                <a:srgbClr val="52646D"/>
              </a:solidFill>
            </a:endParaRPr>
          </a:p>
          <a:p>
            <a:pPr marL="0" indent="0">
              <a:buFont typeface="Arial" charset="0"/>
              <a:buChar char="•"/>
            </a:pPr>
            <a:r>
              <a:rPr lang="es-PY" sz="2200" dirty="0" smtClean="0">
                <a:solidFill>
                  <a:srgbClr val="52646D"/>
                </a:solidFill>
              </a:rPr>
              <a:t>Universalizar inclusión financiera en los hogares</a:t>
            </a:r>
          </a:p>
          <a:p>
            <a:pPr marL="685800" lvl="1">
              <a:buFont typeface="Wingdings" panose="05000000000000000000" pitchFamily="2" charset="2"/>
              <a:buChar char="Ø"/>
            </a:pPr>
            <a:r>
              <a:rPr lang="es-PY" sz="1700" dirty="0" smtClean="0">
                <a:solidFill>
                  <a:srgbClr val="C00000"/>
                </a:solidFill>
              </a:rPr>
              <a:t>Actualmente 55%</a:t>
            </a:r>
          </a:p>
          <a:p>
            <a:pPr marL="0" indent="0">
              <a:buNone/>
            </a:pPr>
            <a:endParaRPr lang="es-PY" sz="2200" dirty="0" smtClean="0">
              <a:solidFill>
                <a:srgbClr val="52646D"/>
              </a:solidFill>
            </a:endParaRPr>
          </a:p>
          <a:p>
            <a:pPr marL="0" indent="0">
              <a:buFont typeface="Arial" charset="0"/>
              <a:buChar char="•"/>
            </a:pPr>
            <a:r>
              <a:rPr lang="es-PY" sz="2200" dirty="0" smtClean="0">
                <a:solidFill>
                  <a:srgbClr val="52646D"/>
                </a:solidFill>
              </a:rPr>
              <a:t>85% de jóvenes de 20-32 años de quintiles más pobres en capacitación laboral</a:t>
            </a:r>
          </a:p>
          <a:p>
            <a:pPr marL="685800" lvl="1">
              <a:buFont typeface="Wingdings" panose="05000000000000000000" pitchFamily="2" charset="2"/>
              <a:buChar char="Ø"/>
            </a:pPr>
            <a:r>
              <a:rPr lang="es-PY" sz="1700" dirty="0" smtClean="0">
                <a:solidFill>
                  <a:srgbClr val="C00000"/>
                </a:solidFill>
              </a:rPr>
              <a:t>Actualmente la población de 20-32 años de quintiles de menores ingresos tienen en promedio 8,5 años de escolaridad</a:t>
            </a:r>
          </a:p>
          <a:p>
            <a:pPr marL="0" indent="0">
              <a:buNone/>
            </a:pPr>
            <a:endParaRPr lang="es-PY" sz="2200" dirty="0" smtClean="0">
              <a:solidFill>
                <a:srgbClr val="52646D"/>
              </a:solidFill>
            </a:endParaRPr>
          </a:p>
          <a:p>
            <a:pPr marL="0" indent="0">
              <a:buFont typeface="Arial" charset="0"/>
              <a:buChar char="•"/>
            </a:pPr>
            <a:r>
              <a:rPr lang="es-PY" sz="2200" dirty="0" smtClean="0">
                <a:solidFill>
                  <a:srgbClr val="52646D"/>
                </a:solidFill>
              </a:rPr>
              <a:t>Al menos una universidad paraguaya ubicada entre las primeras 400 a nivel mundial </a:t>
            </a:r>
            <a:r>
              <a:rPr lang="es-PY" sz="1700" dirty="0" smtClean="0">
                <a:solidFill>
                  <a:srgbClr val="C00000"/>
                </a:solidFill>
              </a:rPr>
              <a:t>(actualmente no hay ninguna)</a:t>
            </a:r>
            <a:endParaRPr lang="es-PY" sz="2200" dirty="0" smtClean="0">
              <a:solidFill>
                <a:srgbClr val="C00000"/>
              </a:solidFill>
            </a:endParaRPr>
          </a:p>
          <a:p>
            <a:pPr marL="0" indent="0">
              <a:buFont typeface="Arial" charset="0"/>
              <a:buChar char="•"/>
            </a:pPr>
            <a:endParaRPr lang="es-PY" sz="2200" dirty="0" smtClean="0">
              <a:solidFill>
                <a:srgbClr val="52646D"/>
              </a:solidFill>
            </a:endParaRPr>
          </a:p>
          <a:p>
            <a:pPr marL="0" indent="0">
              <a:buFont typeface="Arial" charset="0"/>
              <a:buChar char="•"/>
            </a:pPr>
            <a:r>
              <a:rPr lang="es-PY" sz="2200" dirty="0" smtClean="0">
                <a:solidFill>
                  <a:srgbClr val="52646D"/>
                </a:solidFill>
              </a:rPr>
              <a:t>90% de las tierras de la reforma agraria y los asentamientos públicos urbanos regularizados </a:t>
            </a:r>
            <a:r>
              <a:rPr lang="es-PY" sz="1700" dirty="0" smtClean="0">
                <a:solidFill>
                  <a:srgbClr val="C00000"/>
                </a:solidFill>
              </a:rPr>
              <a:t>(actualmente 62% no posee título de propiedad)</a:t>
            </a:r>
            <a:endParaRPr lang="es-PY" sz="2200" dirty="0" smtClean="0">
              <a:solidFill>
                <a:srgbClr val="C00000"/>
              </a:solidFill>
            </a:endParaRPr>
          </a:p>
          <a:p>
            <a:pPr marL="0" indent="0">
              <a:buFont typeface="Arial" charset="0"/>
              <a:buChar char="•"/>
            </a:pPr>
            <a:endParaRPr lang="es-PY" sz="2200" dirty="0" smtClean="0">
              <a:solidFill>
                <a:srgbClr val="52646D"/>
              </a:solidFill>
            </a:endParaRPr>
          </a:p>
          <a:p>
            <a:pPr marL="0" indent="0">
              <a:buFont typeface="Arial" charset="0"/>
              <a:buChar char="•"/>
            </a:pPr>
            <a:endParaRPr lang="es-PY" sz="2200" dirty="0" smtClean="0">
              <a:solidFill>
                <a:srgbClr val="52646D"/>
              </a:solidFill>
            </a:endParaRPr>
          </a:p>
          <a:p>
            <a:pPr marL="0" indent="0"/>
            <a:endParaRPr lang="es-PY" sz="2200" dirty="0">
              <a:solidFill>
                <a:srgbClr val="52646D"/>
              </a:solidFill>
            </a:endParaRPr>
          </a:p>
        </p:txBody>
      </p:sp>
    </p:spTree>
    <p:extLst>
      <p:ext uri="{BB962C8B-B14F-4D97-AF65-F5344CB8AC3E}">
        <p14:creationId xmlns:p14="http://schemas.microsoft.com/office/powerpoint/2010/main" xmlns="" val="13849372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ángulo 12"/>
          <p:cNvSpPr>
            <a:spLocks noChangeArrowheads="1"/>
          </p:cNvSpPr>
          <p:nvPr/>
        </p:nvSpPr>
        <p:spPr bwMode="auto">
          <a:xfrm>
            <a:off x="808520" y="1041024"/>
            <a:ext cx="7719235" cy="461665"/>
          </a:xfrm>
          <a:prstGeom prst="rect">
            <a:avLst/>
          </a:prstGeom>
          <a:noFill/>
          <a:ln w="9525">
            <a:noFill/>
            <a:miter lim="800000"/>
            <a:headEnd/>
            <a:tailEnd/>
          </a:ln>
        </p:spPr>
        <p:txBody>
          <a:bodyPr wrap="square">
            <a:spAutoFit/>
          </a:bodyPr>
          <a:lstStyle/>
          <a:p>
            <a:r>
              <a:rPr lang="es-US" sz="2400" dirty="0" smtClean="0"/>
              <a:t> </a:t>
            </a:r>
            <a:endParaRPr lang="es-PY" sz="2400" b="1" dirty="0">
              <a:solidFill>
                <a:srgbClr val="595959"/>
              </a:solidFill>
              <a:latin typeface="Arial Narrow" pitchFamily="34" charset="0"/>
            </a:endParaRPr>
          </a:p>
        </p:txBody>
      </p:sp>
      <p:pic>
        <p:nvPicPr>
          <p:cNvPr id="9" name="Imagen 9" descr="05 barra superior-38.png"/>
          <p:cNvPicPr>
            <a:picLocks noChangeAspect="1"/>
          </p:cNvPicPr>
          <p:nvPr/>
        </p:nvPicPr>
        <p:blipFill>
          <a:blip r:embed="rId3" cstate="print"/>
          <a:srcRect/>
          <a:stretch>
            <a:fillRect/>
          </a:stretch>
        </p:blipFill>
        <p:spPr bwMode="auto">
          <a:xfrm>
            <a:off x="284500" y="307646"/>
            <a:ext cx="8767275" cy="748931"/>
          </a:xfrm>
          <a:prstGeom prst="rect">
            <a:avLst/>
          </a:prstGeom>
          <a:noFill/>
          <a:ln w="9525">
            <a:noFill/>
            <a:miter lim="800000"/>
            <a:headEnd/>
            <a:tailEnd/>
          </a:ln>
        </p:spPr>
      </p:pic>
      <p:sp>
        <p:nvSpPr>
          <p:cNvPr id="10" name="Rectángulo 11"/>
          <p:cNvSpPr/>
          <p:nvPr/>
        </p:nvSpPr>
        <p:spPr>
          <a:xfrm>
            <a:off x="785786" y="357166"/>
            <a:ext cx="6151620" cy="584775"/>
          </a:xfrm>
          <a:prstGeom prst="rect">
            <a:avLst/>
          </a:prstGeom>
        </p:spPr>
        <p:txBody>
          <a:bodyPr wrap="none">
            <a:spAutoFit/>
          </a:bodyPr>
          <a:lstStyle/>
          <a:p>
            <a:pPr algn="ctr" fontAlgn="auto">
              <a:spcBef>
                <a:spcPts val="0"/>
              </a:spcBef>
              <a:spcAft>
                <a:spcPts val="0"/>
              </a:spcAft>
              <a:defRPr/>
            </a:pPr>
            <a:r>
              <a:rPr lang="es-ES" sz="3200" b="1" dirty="0" smtClean="0"/>
              <a:t>Pobreza Extrema: Situación al 2014</a:t>
            </a:r>
            <a:endParaRPr lang="es-ES" sz="3200" b="1" dirty="0"/>
          </a:p>
        </p:txBody>
      </p:sp>
      <p:sp>
        <p:nvSpPr>
          <p:cNvPr id="15" name="14 Marcador de contenido"/>
          <p:cNvSpPr>
            <a:spLocks noGrp="1"/>
          </p:cNvSpPr>
          <p:nvPr>
            <p:ph sz="half" idx="1"/>
          </p:nvPr>
        </p:nvSpPr>
        <p:spPr>
          <a:xfrm>
            <a:off x="457200" y="1046784"/>
            <a:ext cx="4186238" cy="5326526"/>
          </a:xfrm>
        </p:spPr>
        <p:txBody>
          <a:bodyPr/>
          <a:lstStyle/>
          <a:p>
            <a:r>
              <a:rPr lang="es-US" sz="2000" dirty="0" smtClean="0"/>
              <a:t>Pobre </a:t>
            </a:r>
            <a:r>
              <a:rPr lang="es-US" sz="2000" dirty="0"/>
              <a:t>extremo </a:t>
            </a:r>
            <a:r>
              <a:rPr lang="es-US" sz="2000" dirty="0" smtClean="0"/>
              <a:t>: no genera US$ 62 /persona /mes </a:t>
            </a:r>
            <a:r>
              <a:rPr lang="es-US" sz="2000" dirty="0"/>
              <a:t>para adquirir </a:t>
            </a:r>
            <a:r>
              <a:rPr lang="es-US" sz="2000" dirty="0" smtClean="0"/>
              <a:t>alimentos básicos.</a:t>
            </a:r>
            <a:endParaRPr lang="es-US" sz="2000" dirty="0"/>
          </a:p>
          <a:p>
            <a:r>
              <a:rPr lang="es-US" sz="2000" dirty="0"/>
              <a:t>La </a:t>
            </a:r>
            <a:r>
              <a:rPr lang="es-US" sz="2000" dirty="0" smtClean="0"/>
              <a:t>familia rural pobre: promedio </a:t>
            </a:r>
            <a:r>
              <a:rPr lang="es-US" sz="2000" dirty="0"/>
              <a:t>de </a:t>
            </a:r>
            <a:r>
              <a:rPr lang="es-US" sz="2000" dirty="0" smtClean="0"/>
              <a:t>5,3 miembros.</a:t>
            </a:r>
          </a:p>
          <a:p>
            <a:r>
              <a:rPr lang="es-US" sz="2000" dirty="0" smtClean="0"/>
              <a:t>Equivalente a US$ 4.000 millones al año.</a:t>
            </a:r>
          </a:p>
          <a:p>
            <a:endParaRPr lang="es-ES" sz="2000" dirty="0"/>
          </a:p>
          <a:p>
            <a:r>
              <a:rPr lang="es-US" sz="2000" dirty="0" smtClean="0"/>
              <a:t>Casi 130.000 familias  están en situación de pobreza extrema. </a:t>
            </a:r>
          </a:p>
          <a:p>
            <a:r>
              <a:rPr lang="es-US" sz="2000" dirty="0" smtClean="0"/>
              <a:t> De estos 90.000 residen en áreas rurales. </a:t>
            </a:r>
          </a:p>
          <a:p>
            <a:r>
              <a:rPr lang="es-US" sz="2000" dirty="0" smtClean="0"/>
              <a:t>20% de la población  rural vive  en pobreza extrema</a:t>
            </a:r>
          </a:p>
          <a:p>
            <a:endParaRPr lang="es-ES" sz="2000" dirty="0"/>
          </a:p>
        </p:txBody>
      </p:sp>
      <p:graphicFrame>
        <p:nvGraphicFramePr>
          <p:cNvPr id="17" name="16 Marcador de contenido"/>
          <p:cNvGraphicFramePr>
            <a:graphicFrameLocks noGrp="1"/>
          </p:cNvGraphicFramePr>
          <p:nvPr>
            <p:ph sz="half" idx="2"/>
            <p:extLst>
              <p:ext uri="{D42A27DB-BD31-4B8C-83A1-F6EECF244321}">
                <p14:modId xmlns:p14="http://schemas.microsoft.com/office/powerpoint/2010/main" xmlns="" val="1165055869"/>
              </p:ext>
            </p:extLst>
          </p:nvPr>
        </p:nvGraphicFramePr>
        <p:xfrm>
          <a:off x="4763294" y="1018672"/>
          <a:ext cx="4038429" cy="4966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50130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6516689"/>
            <a:ext cx="9144000" cy="46037"/>
          </a:xfrm>
          <a:prstGeom prst="rect">
            <a:avLst/>
          </a:prstGeom>
          <a:solidFill>
            <a:schemeClr val="tx2">
              <a:lumMod val="50000"/>
            </a:schemeClr>
          </a:solidFill>
          <a:ln w="9525">
            <a:noFill/>
            <a:miter lim="800000"/>
            <a:headEnd/>
            <a:tailEnd/>
          </a:ln>
          <a:effectLst/>
        </p:spPr>
        <p:txBody>
          <a:bodyPr wrap="none" anchor="ctr"/>
          <a:lstStyle/>
          <a:p>
            <a:pPr>
              <a:defRPr/>
            </a:pPr>
            <a:endParaRPr lang="es-PY" sz="2000" dirty="0">
              <a:latin typeface="Arial Black" pitchFamily="34" charset="0"/>
            </a:endParaRPr>
          </a:p>
        </p:txBody>
      </p:sp>
      <p:pic>
        <p:nvPicPr>
          <p:cNvPr id="9" name="Imagen 9" descr="05 barra superior-38.png"/>
          <p:cNvPicPr>
            <a:picLocks noChangeAspect="1"/>
          </p:cNvPicPr>
          <p:nvPr/>
        </p:nvPicPr>
        <p:blipFill>
          <a:blip r:embed="rId3" cstate="print"/>
          <a:srcRect/>
          <a:stretch>
            <a:fillRect/>
          </a:stretch>
        </p:blipFill>
        <p:spPr bwMode="auto">
          <a:xfrm>
            <a:off x="379657" y="192965"/>
            <a:ext cx="8767275" cy="855692"/>
          </a:xfrm>
          <a:prstGeom prst="rect">
            <a:avLst/>
          </a:prstGeom>
          <a:noFill/>
          <a:ln w="9525">
            <a:noFill/>
            <a:miter lim="800000"/>
            <a:headEnd/>
            <a:tailEnd/>
          </a:ln>
        </p:spPr>
      </p:pic>
      <p:sp>
        <p:nvSpPr>
          <p:cNvPr id="10" name="Rectángulo 11"/>
          <p:cNvSpPr/>
          <p:nvPr/>
        </p:nvSpPr>
        <p:spPr>
          <a:xfrm>
            <a:off x="737407" y="114472"/>
            <a:ext cx="8210168" cy="1077218"/>
          </a:xfrm>
          <a:prstGeom prst="rect">
            <a:avLst/>
          </a:prstGeom>
        </p:spPr>
        <p:txBody>
          <a:bodyPr wrap="square">
            <a:spAutoFit/>
          </a:bodyPr>
          <a:lstStyle/>
          <a:p>
            <a:pPr algn="ctr" fontAlgn="auto">
              <a:spcBef>
                <a:spcPts val="0"/>
              </a:spcBef>
              <a:spcAft>
                <a:spcPts val="0"/>
              </a:spcAft>
              <a:defRPr/>
            </a:pPr>
            <a:r>
              <a:rPr lang="es-ES" sz="3200" b="1" dirty="0" smtClean="0"/>
              <a:t>Principales Elementos en la  Gestión de Reducción de Pobreza Extrema</a:t>
            </a:r>
            <a:endParaRPr lang="es-ES" sz="3200" b="1" dirty="0"/>
          </a:p>
        </p:txBody>
      </p:sp>
      <p:sp>
        <p:nvSpPr>
          <p:cNvPr id="6" name="Rectángulo 12"/>
          <p:cNvSpPr>
            <a:spLocks noChangeArrowheads="1"/>
          </p:cNvSpPr>
          <p:nvPr/>
        </p:nvSpPr>
        <p:spPr bwMode="auto">
          <a:xfrm>
            <a:off x="211083" y="1350964"/>
            <a:ext cx="8736492" cy="4524315"/>
          </a:xfrm>
          <a:prstGeom prst="rect">
            <a:avLst/>
          </a:prstGeom>
          <a:noFill/>
          <a:ln w="9525">
            <a:noFill/>
            <a:miter lim="800000"/>
            <a:headEnd/>
            <a:tailEnd/>
          </a:ln>
        </p:spPr>
        <p:txBody>
          <a:bodyPr wrap="square">
            <a:spAutoFit/>
          </a:bodyPr>
          <a:lstStyle/>
          <a:p>
            <a:pPr marL="742950" lvl="0" indent="-742950">
              <a:buAutoNum type="arabicPeriod"/>
            </a:pPr>
            <a:r>
              <a:rPr lang="es-PY" sz="3600" b="1" dirty="0" smtClean="0">
                <a:solidFill>
                  <a:srgbClr val="000000"/>
                </a:solidFill>
                <a:latin typeface="Arial Narrow" pitchFamily="34" charset="0"/>
              </a:rPr>
              <a:t>Enfoque de precisión, sobre un listado de pobres extremos previamente identificados</a:t>
            </a:r>
          </a:p>
          <a:p>
            <a:pPr marL="742950" lvl="0" indent="-742950">
              <a:buAutoNum type="arabicPeriod"/>
            </a:pPr>
            <a:endParaRPr lang="es-PY" sz="3600" b="1" dirty="0" smtClean="0">
              <a:solidFill>
                <a:srgbClr val="000000"/>
              </a:solidFill>
              <a:latin typeface="Arial Narrow" pitchFamily="34" charset="0"/>
            </a:endParaRPr>
          </a:p>
          <a:p>
            <a:pPr marL="742950" lvl="0" indent="-742950">
              <a:buAutoNum type="arabicPeriod"/>
            </a:pPr>
            <a:r>
              <a:rPr lang="es-PY" sz="3600" b="1" dirty="0" smtClean="0">
                <a:solidFill>
                  <a:srgbClr val="000000"/>
                </a:solidFill>
                <a:latin typeface="Arial Narrow" pitchFamily="34" charset="0"/>
              </a:rPr>
              <a:t>Centralidad de la inclusión productiva</a:t>
            </a:r>
          </a:p>
          <a:p>
            <a:pPr marL="742950" indent="-742950">
              <a:buFontTx/>
              <a:buAutoNum type="arabicPeriod"/>
            </a:pPr>
            <a:endParaRPr lang="es-PY" sz="3600" b="1" dirty="0" smtClean="0">
              <a:solidFill>
                <a:srgbClr val="000000"/>
              </a:solidFill>
              <a:latin typeface="Arial Narrow" pitchFamily="34" charset="0"/>
            </a:endParaRPr>
          </a:p>
          <a:p>
            <a:pPr marL="742950" indent="-742950">
              <a:buFontTx/>
              <a:buAutoNum type="arabicPeriod"/>
            </a:pPr>
            <a:r>
              <a:rPr lang="es-PY" sz="3600" b="1" dirty="0" smtClean="0">
                <a:solidFill>
                  <a:srgbClr val="000000"/>
                </a:solidFill>
                <a:latin typeface="Arial Narrow" pitchFamily="34" charset="0"/>
              </a:rPr>
              <a:t>Enfoque integral social y económico en territorios</a:t>
            </a:r>
          </a:p>
          <a:p>
            <a:pPr marL="742950" lvl="0" indent="-742950">
              <a:buAutoNum type="arabicPeriod"/>
            </a:pPr>
            <a:endParaRPr lang="es-PY" sz="3600" b="1" dirty="0" smtClean="0">
              <a:solidFill>
                <a:srgbClr val="000000"/>
              </a:solidFill>
              <a:latin typeface="Arial Narrow" pitchFamily="34" charset="0"/>
            </a:endParaRPr>
          </a:p>
        </p:txBody>
      </p:sp>
    </p:spTree>
    <p:extLst>
      <p:ext uri="{BB962C8B-B14F-4D97-AF65-F5344CB8AC3E}">
        <p14:creationId xmlns:p14="http://schemas.microsoft.com/office/powerpoint/2010/main" xmlns="" val="3501301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9" descr="05 barra superior-38.png"/>
          <p:cNvPicPr>
            <a:picLocks noChangeAspect="1"/>
          </p:cNvPicPr>
          <p:nvPr/>
        </p:nvPicPr>
        <p:blipFill>
          <a:blip r:embed="rId3" cstate="print"/>
          <a:srcRect/>
          <a:stretch>
            <a:fillRect/>
          </a:stretch>
        </p:blipFill>
        <p:spPr bwMode="auto">
          <a:xfrm>
            <a:off x="379657" y="192965"/>
            <a:ext cx="8767275" cy="855692"/>
          </a:xfrm>
          <a:prstGeom prst="rect">
            <a:avLst/>
          </a:prstGeom>
          <a:noFill/>
          <a:ln w="9525">
            <a:noFill/>
            <a:miter lim="800000"/>
            <a:headEnd/>
            <a:tailEnd/>
          </a:ln>
        </p:spPr>
      </p:pic>
      <p:sp>
        <p:nvSpPr>
          <p:cNvPr id="10" name="Rectángulo 11"/>
          <p:cNvSpPr/>
          <p:nvPr/>
        </p:nvSpPr>
        <p:spPr>
          <a:xfrm>
            <a:off x="737407" y="114472"/>
            <a:ext cx="8210168" cy="1077218"/>
          </a:xfrm>
          <a:prstGeom prst="rect">
            <a:avLst/>
          </a:prstGeom>
        </p:spPr>
        <p:txBody>
          <a:bodyPr wrap="square">
            <a:spAutoFit/>
          </a:bodyPr>
          <a:lstStyle/>
          <a:p>
            <a:pPr algn="ctr" fontAlgn="auto">
              <a:spcBef>
                <a:spcPts val="0"/>
              </a:spcBef>
              <a:spcAft>
                <a:spcPts val="0"/>
              </a:spcAft>
              <a:defRPr/>
            </a:pPr>
            <a:r>
              <a:rPr lang="es-ES" sz="3200" b="1" dirty="0" smtClean="0"/>
              <a:t>Principales Elementos en la  Gestión de Reducción de Pobreza Extrema</a:t>
            </a:r>
            <a:endParaRPr lang="es-ES" sz="3200" b="1" dirty="0"/>
          </a:p>
        </p:txBody>
      </p:sp>
      <p:sp>
        <p:nvSpPr>
          <p:cNvPr id="6" name="Rectángulo 12"/>
          <p:cNvSpPr>
            <a:spLocks noChangeArrowheads="1"/>
          </p:cNvSpPr>
          <p:nvPr/>
        </p:nvSpPr>
        <p:spPr bwMode="auto">
          <a:xfrm>
            <a:off x="211083" y="1350964"/>
            <a:ext cx="8736492" cy="3416320"/>
          </a:xfrm>
          <a:prstGeom prst="rect">
            <a:avLst/>
          </a:prstGeom>
          <a:noFill/>
          <a:ln w="9525">
            <a:noFill/>
            <a:miter lim="800000"/>
            <a:headEnd/>
            <a:tailEnd/>
          </a:ln>
        </p:spPr>
        <p:txBody>
          <a:bodyPr wrap="square">
            <a:spAutoFit/>
          </a:bodyPr>
          <a:lstStyle/>
          <a:p>
            <a:pPr marL="742950" indent="-742950"/>
            <a:r>
              <a:rPr lang="es-PY" sz="3600" b="1" dirty="0" smtClean="0">
                <a:solidFill>
                  <a:srgbClr val="000000"/>
                </a:solidFill>
                <a:latin typeface="Arial Narrow" pitchFamily="34" charset="0"/>
              </a:rPr>
              <a:t>4. Incorporación de tecnología de avanzada para el seguimiento en tiempo real, </a:t>
            </a:r>
            <a:r>
              <a:rPr lang="es-PY" sz="3600" b="1" dirty="0" err="1" smtClean="0">
                <a:solidFill>
                  <a:srgbClr val="000000"/>
                </a:solidFill>
                <a:latin typeface="Arial Narrow" pitchFamily="34" charset="0"/>
              </a:rPr>
              <a:t>geo</a:t>
            </a:r>
            <a:r>
              <a:rPr lang="es-PY" sz="3600" b="1" dirty="0" smtClean="0">
                <a:solidFill>
                  <a:srgbClr val="000000"/>
                </a:solidFill>
                <a:latin typeface="Arial Narrow" pitchFamily="34" charset="0"/>
              </a:rPr>
              <a:t>-referenciado</a:t>
            </a:r>
          </a:p>
          <a:p>
            <a:pPr marL="742950" lvl="0" indent="-742950"/>
            <a:endParaRPr lang="es-PY" sz="3600" b="1" dirty="0" smtClean="0">
              <a:solidFill>
                <a:srgbClr val="000000"/>
              </a:solidFill>
              <a:latin typeface="Arial Narrow" pitchFamily="34" charset="0"/>
            </a:endParaRPr>
          </a:p>
          <a:p>
            <a:pPr marL="742950" lvl="0" indent="-742950"/>
            <a:r>
              <a:rPr lang="es-PY" sz="3600" b="1" dirty="0" smtClean="0">
                <a:solidFill>
                  <a:srgbClr val="000000"/>
                </a:solidFill>
                <a:latin typeface="Arial Narrow" pitchFamily="34" charset="0"/>
              </a:rPr>
              <a:t>5.  Gestión efectiva de redes inter-institucionales, del sector público y privado</a:t>
            </a:r>
          </a:p>
        </p:txBody>
      </p:sp>
    </p:spTree>
    <p:extLst>
      <p:ext uri="{BB962C8B-B14F-4D97-AF65-F5344CB8AC3E}">
        <p14:creationId xmlns:p14="http://schemas.microsoft.com/office/powerpoint/2010/main" xmlns="" val="350130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202784" y="357166"/>
            <a:ext cx="8833712" cy="530213"/>
          </a:xfrm>
          <a:prstGeom prst="rect">
            <a:avLst/>
          </a:prstGeom>
        </p:spPr>
        <p:txBody>
          <a:bodyPr vert="horz" lIns="91440" tIns="45720" rIns="91440" bIns="45720" rtlCol="0">
            <a:noAutofit/>
          </a:bodyPr>
          <a:lstStyle/>
          <a:p>
            <a:pPr lvl="0" indent="176213" algn="ctr">
              <a:spcBef>
                <a:spcPct val="20000"/>
              </a:spcBef>
              <a:buFont typeface="Arial" pitchFamily="34" charset="0"/>
              <a:buChar char="•"/>
              <a:defRPr/>
            </a:pPr>
            <a:r>
              <a:rPr lang="es-PY" sz="3600" b="1" cap="small" noProof="0" dirty="0" smtClean="0">
                <a:solidFill>
                  <a:srgbClr val="52646D"/>
                </a:solidFill>
              </a:rPr>
              <a:t>Ficha social de Sembrando Oportunidades</a:t>
            </a: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pic>
        <p:nvPicPr>
          <p:cNvPr id="2" name="Picture 1"/>
          <p:cNvPicPr>
            <a:picLocks noChangeAspect="1"/>
          </p:cNvPicPr>
          <p:nvPr/>
        </p:nvPicPr>
        <p:blipFill>
          <a:blip r:embed="rId2" cstate="print"/>
          <a:stretch>
            <a:fillRect/>
          </a:stretch>
        </p:blipFill>
        <p:spPr>
          <a:xfrm>
            <a:off x="2114440" y="1556792"/>
            <a:ext cx="5010400" cy="4779507"/>
          </a:xfrm>
          <a:prstGeom prst="rect">
            <a:avLst/>
          </a:prstGeom>
        </p:spPr>
      </p:pic>
      <p:sp>
        <p:nvSpPr>
          <p:cNvPr id="4" name="3 Rectángulo"/>
          <p:cNvSpPr/>
          <p:nvPr/>
        </p:nvSpPr>
        <p:spPr>
          <a:xfrm>
            <a:off x="3143240" y="-24"/>
            <a:ext cx="3571900" cy="523220"/>
          </a:xfrm>
          <a:prstGeom prst="rect">
            <a:avLst/>
          </a:prstGeom>
        </p:spPr>
        <p:txBody>
          <a:bodyPr wrap="square">
            <a:spAutoFit/>
          </a:bodyPr>
          <a:lstStyle/>
          <a:p>
            <a:r>
              <a:rPr lang="es-PY" sz="2800" b="1" dirty="0" smtClean="0">
                <a:solidFill>
                  <a:srgbClr val="000000"/>
                </a:solidFill>
                <a:latin typeface="Arial Narrow" pitchFamily="34" charset="0"/>
              </a:rPr>
              <a:t>1. Enfoque de precisión:</a:t>
            </a:r>
            <a:endParaRPr lang="es-MX" sz="2800" dirty="0"/>
          </a:p>
        </p:txBody>
      </p:sp>
      <p:sp>
        <p:nvSpPr>
          <p:cNvPr id="5" name="4 Rectángulo"/>
          <p:cNvSpPr/>
          <p:nvPr/>
        </p:nvSpPr>
        <p:spPr>
          <a:xfrm>
            <a:off x="1000100" y="928670"/>
            <a:ext cx="8001056" cy="369332"/>
          </a:xfrm>
          <a:prstGeom prst="rect">
            <a:avLst/>
          </a:prstGeom>
        </p:spPr>
        <p:txBody>
          <a:bodyPr wrap="square">
            <a:spAutoFit/>
          </a:bodyPr>
          <a:lstStyle/>
          <a:p>
            <a:pPr marL="457200" indent="-457200">
              <a:buSzPct val="95000"/>
            </a:pPr>
            <a:r>
              <a:rPr lang="es-PY" b="1" dirty="0" smtClean="0">
                <a:solidFill>
                  <a:srgbClr val="000000"/>
                </a:solidFill>
                <a:cs typeface="Calibri"/>
              </a:rPr>
              <a:t>Identificación y focalización:   </a:t>
            </a:r>
            <a:r>
              <a:rPr lang="es-PY" dirty="0" smtClean="0">
                <a:solidFill>
                  <a:srgbClr val="000000"/>
                </a:solidFill>
                <a:cs typeface="Calibri"/>
              </a:rPr>
              <a:t>300.000 familias vulnerables apoyadas</a:t>
            </a:r>
          </a:p>
        </p:txBody>
      </p:sp>
    </p:spTree>
    <p:extLst>
      <p:ext uri="{BB962C8B-B14F-4D97-AF65-F5344CB8AC3E}">
        <p14:creationId xmlns:p14="http://schemas.microsoft.com/office/powerpoint/2010/main" xmlns="" val="4770770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4782"/>
            <a:ext cx="9144000" cy="785818"/>
          </a:xfrm>
        </p:spPr>
        <p:txBody>
          <a:bodyPr>
            <a:normAutofit/>
          </a:bodyPr>
          <a:lstStyle/>
          <a:p>
            <a:r>
              <a:rPr lang="es-PY" sz="3200" b="1" dirty="0" smtClean="0">
                <a:solidFill>
                  <a:srgbClr val="B60527"/>
                </a:solidFill>
              </a:rPr>
              <a:t>Visión Paraguay 2030</a:t>
            </a:r>
            <a:endParaRPr lang="es-PY" sz="3200" b="1" dirty="0">
              <a:solidFill>
                <a:srgbClr val="B60527"/>
              </a:solidFill>
            </a:endParaRPr>
          </a:p>
        </p:txBody>
      </p:sp>
      <p:sp>
        <p:nvSpPr>
          <p:cNvPr id="3" name="2 Marcador de contenido"/>
          <p:cNvSpPr>
            <a:spLocks noGrp="1"/>
          </p:cNvSpPr>
          <p:nvPr>
            <p:ph idx="1"/>
          </p:nvPr>
        </p:nvSpPr>
        <p:spPr>
          <a:xfrm>
            <a:off x="617984" y="1196752"/>
            <a:ext cx="8202488" cy="4896544"/>
          </a:xfrm>
        </p:spPr>
        <p:txBody>
          <a:bodyPr wrap="square">
            <a:noAutofit/>
          </a:bodyPr>
          <a:lstStyle/>
          <a:p>
            <a:pPr marL="0" indent="0">
              <a:spcAft>
                <a:spcPts val="1400"/>
              </a:spcAft>
              <a:buNone/>
            </a:pPr>
            <a:r>
              <a:rPr lang="es-PY" sz="1800" i="1" dirty="0">
                <a:solidFill>
                  <a:schemeClr val="tx2">
                    <a:lumMod val="50000"/>
                  </a:schemeClr>
                </a:solidFill>
              </a:rPr>
              <a:t>Un país competitivo, ubicado entre los más eficientes productores de alimentos a nivel mundial, con industrias pujantes e innovadoras, que empleen fuerza laboral capacitada, proveedor de </a:t>
            </a:r>
            <a:r>
              <a:rPr lang="es-PY" sz="1800" i="1" dirty="0" smtClean="0">
                <a:solidFill>
                  <a:schemeClr val="tx2">
                    <a:lumMod val="50000"/>
                  </a:schemeClr>
                </a:solidFill>
              </a:rPr>
              <a:t>productos y servicios </a:t>
            </a:r>
            <a:r>
              <a:rPr lang="es-PY" sz="1800" i="1" dirty="0">
                <a:solidFill>
                  <a:schemeClr val="tx2">
                    <a:lumMod val="50000"/>
                  </a:schemeClr>
                </a:solidFill>
              </a:rPr>
              <a:t>con tecnología, hacia una economía del conocimiento; </a:t>
            </a:r>
          </a:p>
          <a:p>
            <a:pPr marL="0" indent="0">
              <a:spcAft>
                <a:spcPts val="1400"/>
              </a:spcAft>
              <a:buNone/>
            </a:pPr>
            <a:r>
              <a:rPr lang="es-PY" sz="1800" i="1" dirty="0">
                <a:solidFill>
                  <a:schemeClr val="tx2">
                    <a:lumMod val="50000"/>
                  </a:schemeClr>
                </a:solidFill>
              </a:rPr>
              <a:t>Con índices de desarrollo social en el rango más alto de Sudamérica; </a:t>
            </a:r>
          </a:p>
          <a:p>
            <a:pPr marL="0" indent="0">
              <a:spcAft>
                <a:spcPts val="1400"/>
              </a:spcAft>
              <a:buNone/>
            </a:pPr>
            <a:r>
              <a:rPr lang="es-PY" sz="1800" i="1" dirty="0">
                <a:solidFill>
                  <a:schemeClr val="tx2">
                    <a:lumMod val="50000"/>
                  </a:schemeClr>
                </a:solidFill>
              </a:rPr>
              <a:t>Conectado y abierto a los vecinos y al mundo; </a:t>
            </a:r>
          </a:p>
          <a:p>
            <a:pPr marL="0" indent="0">
              <a:spcAft>
                <a:spcPts val="1400"/>
              </a:spcAft>
              <a:buNone/>
            </a:pPr>
            <a:r>
              <a:rPr lang="es-PY" sz="1800" i="1" dirty="0">
                <a:solidFill>
                  <a:schemeClr val="tx2">
                    <a:lumMod val="50000"/>
                  </a:schemeClr>
                </a:solidFill>
              </a:rPr>
              <a:t>Ambiental y económicamente sostenible; </a:t>
            </a:r>
          </a:p>
          <a:p>
            <a:pPr marL="0" indent="0">
              <a:spcAft>
                <a:spcPts val="1400"/>
              </a:spcAft>
              <a:buNone/>
            </a:pPr>
            <a:r>
              <a:rPr lang="es-PY" sz="1800" i="1" dirty="0">
                <a:solidFill>
                  <a:schemeClr val="tx2">
                    <a:lumMod val="50000"/>
                  </a:schemeClr>
                </a:solidFill>
              </a:rPr>
              <a:t>Con elevados índices de seguridad jurídica y ciudadana; </a:t>
            </a:r>
          </a:p>
          <a:p>
            <a:pPr marL="0" indent="0">
              <a:spcAft>
                <a:spcPts val="1400"/>
              </a:spcAft>
              <a:buNone/>
            </a:pPr>
            <a:r>
              <a:rPr lang="es-PY" sz="1800" i="1" dirty="0">
                <a:solidFill>
                  <a:schemeClr val="tx2">
                    <a:lumMod val="50000"/>
                  </a:schemeClr>
                </a:solidFill>
              </a:rPr>
              <a:t>Con atención a los pueblos indígenas, fuerte protagonismo de la mujer;</a:t>
            </a:r>
          </a:p>
          <a:p>
            <a:pPr marL="0" indent="0">
              <a:spcAft>
                <a:spcPts val="1400"/>
              </a:spcAft>
              <a:buNone/>
            </a:pPr>
            <a:r>
              <a:rPr lang="es-PY" sz="1800" i="1" dirty="0">
                <a:solidFill>
                  <a:schemeClr val="tx2">
                    <a:lumMod val="50000"/>
                  </a:schemeClr>
                </a:solidFill>
              </a:rPr>
              <a:t>Con jóvenes visionarios y entrenados liderando el país; </a:t>
            </a:r>
          </a:p>
          <a:p>
            <a:pPr marL="0" indent="0">
              <a:spcAft>
                <a:spcPts val="1400"/>
              </a:spcAft>
              <a:buNone/>
            </a:pPr>
            <a:r>
              <a:rPr lang="es-PY" sz="1800" i="1" dirty="0">
                <a:solidFill>
                  <a:schemeClr val="tx2">
                    <a:lumMod val="50000"/>
                  </a:schemeClr>
                </a:solidFill>
              </a:rPr>
              <a:t>Con un Estado democrático, solidario, subsidiario, transparente, y que promueva la igualdad de oportunidades</a:t>
            </a:r>
            <a:r>
              <a:rPr lang="es-PY" sz="1800" i="1" dirty="0" smtClean="0">
                <a:solidFill>
                  <a:schemeClr val="tx2">
                    <a:lumMod val="50000"/>
                  </a:schemeClr>
                </a:solidFill>
              </a:rPr>
              <a:t>.</a:t>
            </a:r>
            <a:endParaRPr lang="es-PY" sz="1800" i="1" dirty="0">
              <a:solidFill>
                <a:schemeClr val="tx2">
                  <a:lumMod val="50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83" y="6715245"/>
            <a:ext cx="7912770" cy="142756"/>
          </a:xfrm>
          <a:prstGeom prst="rect">
            <a:avLst/>
          </a:prstGeom>
          <a:solidFill>
            <a:srgbClr val="6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Diagram 23"/>
          <p:cNvGraphicFramePr/>
          <p:nvPr>
            <p:extLst>
              <p:ext uri="{D42A27DB-BD31-4B8C-83A1-F6EECF244321}">
                <p14:modId xmlns:p14="http://schemas.microsoft.com/office/powerpoint/2010/main" xmlns="" val="4241015999"/>
              </p:ext>
            </p:extLst>
          </p:nvPr>
        </p:nvGraphicFramePr>
        <p:xfrm>
          <a:off x="935686" y="1403375"/>
          <a:ext cx="7599622" cy="4833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643042" y="404664"/>
            <a:ext cx="6286544" cy="954107"/>
          </a:xfrm>
          <a:prstGeom prst="rect">
            <a:avLst/>
          </a:prstGeom>
        </p:spPr>
        <p:txBody>
          <a:bodyPr wrap="square">
            <a:spAutoFit/>
          </a:bodyPr>
          <a:lstStyle/>
          <a:p>
            <a:r>
              <a:rPr lang="es-PY" sz="2800" b="1" dirty="0" smtClean="0">
                <a:solidFill>
                  <a:srgbClr val="000000"/>
                </a:solidFill>
                <a:latin typeface="Arial Narrow" pitchFamily="34" charset="0"/>
              </a:rPr>
              <a:t>2. Centralidad Productiva</a:t>
            </a:r>
          </a:p>
          <a:p>
            <a:r>
              <a:rPr lang="es-PY" sz="2800" b="1" dirty="0" smtClean="0">
                <a:solidFill>
                  <a:srgbClr val="000000"/>
                </a:solidFill>
                <a:latin typeface="Arial Narrow" pitchFamily="34" charset="0"/>
              </a:rPr>
              <a:t>3. Enfoque Territorial</a:t>
            </a:r>
            <a:endParaRPr lang="es-MX"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83" y="6715245"/>
            <a:ext cx="7912770" cy="142756"/>
          </a:xfrm>
          <a:prstGeom prst="rect">
            <a:avLst/>
          </a:prstGeom>
          <a:solidFill>
            <a:srgbClr val="6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ángulo 12"/>
          <p:cNvSpPr>
            <a:spLocks noChangeArrowheads="1"/>
          </p:cNvSpPr>
          <p:nvPr/>
        </p:nvSpPr>
        <p:spPr bwMode="auto">
          <a:xfrm>
            <a:off x="698202" y="1351078"/>
            <a:ext cx="7747596" cy="4155845"/>
          </a:xfrm>
          <a:prstGeom prst="rect">
            <a:avLst/>
          </a:prstGeom>
          <a:noFill/>
          <a:ln w="9525">
            <a:noFill/>
            <a:miter lim="800000"/>
            <a:headEnd/>
            <a:tailEnd/>
          </a:ln>
        </p:spPr>
        <p:txBody>
          <a:bodyPr vert="horz" wrap="square">
            <a:noAutofit/>
          </a:bodyPr>
          <a:lstStyle/>
          <a:p>
            <a:pPr marL="457200" indent="-457200">
              <a:buSzPct val="95000"/>
              <a:buFont typeface="+mj-lt"/>
              <a:buAutoNum type="alphaUcPeriod"/>
            </a:pPr>
            <a:r>
              <a:rPr lang="es-PY" b="1" dirty="0" smtClean="0">
                <a:solidFill>
                  <a:srgbClr val="000000"/>
                </a:solidFill>
                <a:cs typeface="Calibri"/>
              </a:rPr>
              <a:t>Área Rural: Centralidad Productiva</a:t>
            </a:r>
          </a:p>
          <a:p>
            <a:pPr marL="457200" indent="-457200">
              <a:buSzPct val="95000"/>
              <a:buFont typeface="+mj-lt"/>
              <a:buAutoNum type="alphaUcPeriod"/>
            </a:pPr>
            <a:endParaRPr lang="es-PY" b="1" dirty="0" smtClean="0">
              <a:solidFill>
                <a:srgbClr val="000000"/>
              </a:solidFill>
              <a:cs typeface="Calibri"/>
            </a:endParaRPr>
          </a:p>
          <a:p>
            <a:pPr marL="914400" lvl="1" indent="-457200">
              <a:buSzPct val="95000"/>
              <a:buFont typeface="+mj-lt"/>
              <a:buAutoNum type="alphaLcParenR"/>
            </a:pPr>
            <a:r>
              <a:rPr lang="es-PY" dirty="0" smtClean="0">
                <a:solidFill>
                  <a:srgbClr val="000000"/>
                </a:solidFill>
                <a:cs typeface="Calibri"/>
              </a:rPr>
              <a:t>Agropecuario</a:t>
            </a:r>
          </a:p>
          <a:p>
            <a:pPr marL="1371600" lvl="2" indent="-457200">
              <a:buSzPct val="95000"/>
              <a:buFont typeface="+mj-lt"/>
              <a:buAutoNum type="arabicPeriod"/>
            </a:pPr>
            <a:r>
              <a:rPr lang="es-PY" dirty="0" smtClean="0">
                <a:solidFill>
                  <a:srgbClr val="000000"/>
                </a:solidFill>
                <a:cs typeface="Calibri"/>
              </a:rPr>
              <a:t>Asistencia técnica: 210.000 familias</a:t>
            </a:r>
          </a:p>
          <a:p>
            <a:pPr marL="1371600" lvl="2" indent="-457200">
              <a:buSzPct val="95000"/>
              <a:buFont typeface="+mj-lt"/>
              <a:buAutoNum type="arabicPeriod"/>
            </a:pPr>
            <a:r>
              <a:rPr lang="es-PY" dirty="0" smtClean="0">
                <a:solidFill>
                  <a:srgbClr val="000000"/>
                </a:solidFill>
                <a:cs typeface="Calibri"/>
              </a:rPr>
              <a:t>Conexión de productores a cadenas de valor públicas y privadas: 210.000 familias</a:t>
            </a:r>
          </a:p>
          <a:p>
            <a:pPr marL="1371600" lvl="2" indent="-457200">
              <a:buSzPct val="95000"/>
              <a:buFont typeface="+mj-lt"/>
              <a:buAutoNum type="arabicPeriod"/>
            </a:pPr>
            <a:endParaRPr lang="es-PY" dirty="0" smtClean="0">
              <a:solidFill>
                <a:srgbClr val="000000"/>
              </a:solidFill>
              <a:cs typeface="Calibri"/>
            </a:endParaRPr>
          </a:p>
          <a:p>
            <a:pPr marL="914400" lvl="1" indent="-457200">
              <a:buSzPct val="95000"/>
              <a:buFont typeface="+mj-lt"/>
              <a:buAutoNum type="alphaLcParenR"/>
            </a:pPr>
            <a:r>
              <a:rPr lang="es-PY" dirty="0" smtClean="0">
                <a:solidFill>
                  <a:srgbClr val="000000"/>
                </a:solidFill>
                <a:cs typeface="Calibri"/>
              </a:rPr>
              <a:t>No Agropecuario</a:t>
            </a:r>
          </a:p>
          <a:p>
            <a:pPr marL="1371600" lvl="2" indent="-457200">
              <a:buSzPct val="95000"/>
              <a:buFont typeface="+mj-lt"/>
              <a:buAutoNum type="arabicPeriod"/>
            </a:pPr>
            <a:r>
              <a:rPr lang="es-PY" dirty="0" smtClean="0">
                <a:solidFill>
                  <a:srgbClr val="000000"/>
                </a:solidFill>
                <a:cs typeface="Calibri"/>
              </a:rPr>
              <a:t>Nuevos caminos rurales de todo tiempo: 6750 </a:t>
            </a:r>
            <a:r>
              <a:rPr lang="es-PY" dirty="0" err="1" smtClean="0">
                <a:solidFill>
                  <a:srgbClr val="000000"/>
                </a:solidFill>
                <a:cs typeface="Calibri"/>
              </a:rPr>
              <a:t>Kms</a:t>
            </a:r>
            <a:endParaRPr lang="es-PY" dirty="0" smtClean="0">
              <a:solidFill>
                <a:srgbClr val="000000"/>
              </a:solidFill>
              <a:cs typeface="Calibri"/>
            </a:endParaRPr>
          </a:p>
          <a:p>
            <a:pPr marL="1371600" lvl="2" indent="-457200">
              <a:buSzPct val="95000"/>
              <a:buFont typeface="+mj-lt"/>
              <a:buAutoNum type="arabicPeriod"/>
            </a:pPr>
            <a:r>
              <a:rPr lang="es-PY" dirty="0" smtClean="0">
                <a:solidFill>
                  <a:srgbClr val="000000"/>
                </a:solidFill>
                <a:cs typeface="Calibri"/>
              </a:rPr>
              <a:t>Mantenimiento básico de caminos: 15.000 </a:t>
            </a:r>
            <a:r>
              <a:rPr lang="es-PY" dirty="0" err="1" smtClean="0">
                <a:solidFill>
                  <a:srgbClr val="000000"/>
                </a:solidFill>
                <a:cs typeface="Calibri"/>
              </a:rPr>
              <a:t>Kms</a:t>
            </a:r>
            <a:endParaRPr lang="es-PY" dirty="0" smtClean="0">
              <a:solidFill>
                <a:srgbClr val="000000"/>
              </a:solidFill>
              <a:cs typeface="Calibri"/>
            </a:endParaRPr>
          </a:p>
          <a:p>
            <a:pPr marL="1371600" lvl="2" indent="-457200">
              <a:buSzPct val="95000"/>
              <a:buFont typeface="+mj-lt"/>
              <a:buAutoNum type="arabicPeriod"/>
            </a:pPr>
            <a:r>
              <a:rPr lang="es-PY" dirty="0" smtClean="0">
                <a:solidFill>
                  <a:srgbClr val="000000"/>
                </a:solidFill>
                <a:cs typeface="Calibri"/>
              </a:rPr>
              <a:t>Puentes de hormigón:  14.300 </a:t>
            </a:r>
            <a:r>
              <a:rPr lang="es-PY" dirty="0" err="1" smtClean="0">
                <a:solidFill>
                  <a:srgbClr val="000000"/>
                </a:solidFill>
                <a:cs typeface="Calibri"/>
              </a:rPr>
              <a:t>mts</a:t>
            </a:r>
            <a:r>
              <a:rPr lang="es-PY" dirty="0" smtClean="0">
                <a:solidFill>
                  <a:srgbClr val="000000"/>
                </a:solidFill>
                <a:cs typeface="Calibri"/>
              </a:rPr>
              <a:t> lineales</a:t>
            </a:r>
          </a:p>
          <a:p>
            <a:pPr marL="1371600" lvl="2" indent="-457200">
              <a:buSzPct val="95000"/>
              <a:buFont typeface="+mj-lt"/>
              <a:buAutoNum type="arabicPeriod"/>
            </a:pPr>
            <a:r>
              <a:rPr lang="es-PY" dirty="0" smtClean="0">
                <a:solidFill>
                  <a:srgbClr val="000000"/>
                </a:solidFill>
                <a:cs typeface="Calibri"/>
              </a:rPr>
              <a:t>Soluciones habitacionales nuevas: 42.500 </a:t>
            </a:r>
          </a:p>
          <a:p>
            <a:pPr marL="1371600" lvl="2" indent="-457200">
              <a:buSzPct val="95000"/>
              <a:buFont typeface="+mj-lt"/>
              <a:buAutoNum type="arabicPeriod"/>
            </a:pPr>
            <a:endParaRPr lang="es-PY" dirty="0" smtClean="0">
              <a:solidFill>
                <a:srgbClr val="000000"/>
              </a:solidFill>
              <a:cs typeface="Calibri"/>
            </a:endParaRPr>
          </a:p>
          <a:p>
            <a:pPr marL="914400" lvl="1" indent="-457200">
              <a:buSzPct val="95000"/>
              <a:buFont typeface="+mj-lt"/>
              <a:buAutoNum type="alphaLcParenR"/>
            </a:pPr>
            <a:r>
              <a:rPr lang="es-PY" dirty="0" smtClean="0">
                <a:solidFill>
                  <a:srgbClr val="000000"/>
                </a:solidFill>
                <a:cs typeface="Calibri"/>
              </a:rPr>
              <a:t>Capacitación Rural: 150.000 jóvenes y adultos</a:t>
            </a:r>
          </a:p>
          <a:p>
            <a:pPr marL="1371600" lvl="2" indent="-457200">
              <a:buSzPct val="95000"/>
              <a:buFont typeface="+mj-lt"/>
              <a:buAutoNum type="alphaLcParenR"/>
            </a:pPr>
            <a:endParaRPr lang="es-PY" dirty="0" smtClean="0">
              <a:solidFill>
                <a:srgbClr val="000000"/>
              </a:solidFill>
              <a:cs typeface="Calibri"/>
            </a:endParaRPr>
          </a:p>
        </p:txBody>
      </p:sp>
      <p:sp>
        <p:nvSpPr>
          <p:cNvPr id="7" name="Rectángulo 11"/>
          <p:cNvSpPr/>
          <p:nvPr/>
        </p:nvSpPr>
        <p:spPr>
          <a:xfrm>
            <a:off x="428596" y="578087"/>
            <a:ext cx="8286808" cy="584775"/>
          </a:xfrm>
          <a:prstGeom prst="rect">
            <a:avLst/>
          </a:prstGeom>
        </p:spPr>
        <p:txBody>
          <a:bodyPr wrap="square">
            <a:spAutoFit/>
          </a:bodyPr>
          <a:lstStyle/>
          <a:p>
            <a:pPr algn="ctr" fontAlgn="auto">
              <a:spcBef>
                <a:spcPts val="0"/>
              </a:spcBef>
              <a:spcAft>
                <a:spcPts val="0"/>
              </a:spcAft>
              <a:defRPr/>
            </a:pPr>
            <a:r>
              <a:rPr lang="es-ES" sz="3200" b="1" dirty="0" smtClean="0">
                <a:solidFill>
                  <a:srgbClr val="800B37"/>
                </a:solidFill>
              </a:rPr>
              <a:t>Enfoque de Reducción de la Pobreza al 2018</a:t>
            </a:r>
            <a:endParaRPr lang="es-ES" sz="3200" b="1" dirty="0">
              <a:solidFill>
                <a:srgbClr val="800B37"/>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83" y="6715245"/>
            <a:ext cx="7912770" cy="142756"/>
          </a:xfrm>
          <a:prstGeom prst="rect">
            <a:avLst/>
          </a:prstGeom>
          <a:solidFill>
            <a:srgbClr val="6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ángulo 11"/>
          <p:cNvSpPr/>
          <p:nvPr/>
        </p:nvSpPr>
        <p:spPr>
          <a:xfrm>
            <a:off x="410583" y="530169"/>
            <a:ext cx="8286808" cy="1077218"/>
          </a:xfrm>
          <a:prstGeom prst="rect">
            <a:avLst/>
          </a:prstGeom>
        </p:spPr>
        <p:txBody>
          <a:bodyPr wrap="square">
            <a:spAutoFit/>
          </a:bodyPr>
          <a:lstStyle/>
          <a:p>
            <a:pPr algn="ctr" fontAlgn="auto">
              <a:spcBef>
                <a:spcPts val="0"/>
              </a:spcBef>
              <a:spcAft>
                <a:spcPts val="0"/>
              </a:spcAft>
              <a:defRPr/>
            </a:pPr>
            <a:r>
              <a:rPr lang="es-ES" sz="3200" b="1" dirty="0" smtClean="0">
                <a:solidFill>
                  <a:srgbClr val="800B37"/>
                </a:solidFill>
              </a:rPr>
              <a:t>Enfoque de Reducción de la Pobreza</a:t>
            </a:r>
          </a:p>
          <a:p>
            <a:pPr algn="ctr" fontAlgn="auto">
              <a:spcBef>
                <a:spcPts val="0"/>
              </a:spcBef>
              <a:spcAft>
                <a:spcPts val="0"/>
              </a:spcAft>
              <a:defRPr/>
            </a:pPr>
            <a:r>
              <a:rPr lang="es-ES" sz="3200" b="1" dirty="0" smtClean="0">
                <a:solidFill>
                  <a:srgbClr val="800B37"/>
                </a:solidFill>
              </a:rPr>
              <a:t>Extrema al 2018</a:t>
            </a:r>
            <a:endParaRPr lang="es-ES" sz="3200" b="1" dirty="0">
              <a:solidFill>
                <a:srgbClr val="800B37"/>
              </a:solidFill>
            </a:endParaRPr>
          </a:p>
        </p:txBody>
      </p:sp>
      <p:sp>
        <p:nvSpPr>
          <p:cNvPr id="9" name="Rectángulo 12"/>
          <p:cNvSpPr>
            <a:spLocks noChangeArrowheads="1"/>
          </p:cNvSpPr>
          <p:nvPr/>
        </p:nvSpPr>
        <p:spPr bwMode="auto">
          <a:xfrm>
            <a:off x="752242" y="1843585"/>
            <a:ext cx="7639516" cy="3170830"/>
          </a:xfrm>
          <a:prstGeom prst="rect">
            <a:avLst/>
          </a:prstGeom>
          <a:noFill/>
          <a:ln w="9525">
            <a:noFill/>
            <a:miter lim="800000"/>
            <a:headEnd/>
            <a:tailEnd/>
          </a:ln>
        </p:spPr>
        <p:txBody>
          <a:bodyPr vert="horz" wrap="square">
            <a:noAutofit/>
          </a:bodyPr>
          <a:lstStyle/>
          <a:p>
            <a:pPr marL="457200" indent="-457200">
              <a:buSzPct val="95000"/>
            </a:pPr>
            <a:r>
              <a:rPr lang="es-PY" b="1" dirty="0" smtClean="0">
                <a:solidFill>
                  <a:srgbClr val="000000"/>
                </a:solidFill>
                <a:cs typeface="Calibri"/>
              </a:rPr>
              <a:t>B. Servicios Sociales</a:t>
            </a:r>
          </a:p>
          <a:p>
            <a:pPr marL="914400" lvl="1" indent="-457200">
              <a:buSzPct val="95000"/>
              <a:buFont typeface="+mj-lt"/>
              <a:buAutoNum type="alphaLcParenR"/>
            </a:pPr>
            <a:r>
              <a:rPr lang="es-PY" dirty="0" smtClean="0">
                <a:solidFill>
                  <a:srgbClr val="000000"/>
                </a:solidFill>
                <a:cs typeface="Calibri"/>
              </a:rPr>
              <a:t>Transferencias</a:t>
            </a:r>
          </a:p>
          <a:p>
            <a:pPr marL="1371600" lvl="2" indent="-457200">
              <a:buSzPct val="95000"/>
              <a:buFont typeface="+mj-lt"/>
              <a:buAutoNum type="arabicPeriod"/>
            </a:pPr>
            <a:r>
              <a:rPr lang="es-PY" dirty="0" smtClean="0">
                <a:solidFill>
                  <a:srgbClr val="000000"/>
                </a:solidFill>
                <a:cs typeface="Calibri"/>
              </a:rPr>
              <a:t>Tekoporã: 133.000 familias</a:t>
            </a:r>
          </a:p>
          <a:p>
            <a:pPr marL="1371600" lvl="2" indent="-457200">
              <a:buSzPct val="95000"/>
              <a:buFont typeface="+mj-lt"/>
              <a:buAutoNum type="arabicPeriod"/>
            </a:pPr>
            <a:r>
              <a:rPr lang="es-PY" dirty="0" smtClean="0">
                <a:solidFill>
                  <a:srgbClr val="000000"/>
                </a:solidFill>
                <a:cs typeface="Calibri"/>
              </a:rPr>
              <a:t>Pensión a Adultos Mayores: 158.000 personas</a:t>
            </a:r>
          </a:p>
          <a:p>
            <a:pPr marL="1371600" lvl="2" indent="-457200">
              <a:buSzPct val="95000"/>
              <a:buFont typeface="+mj-lt"/>
              <a:buAutoNum type="arabicPeriod"/>
            </a:pPr>
            <a:endParaRPr lang="es-PY" dirty="0" smtClean="0">
              <a:solidFill>
                <a:srgbClr val="000000"/>
              </a:solidFill>
              <a:cs typeface="Calibri"/>
            </a:endParaRPr>
          </a:p>
          <a:p>
            <a:pPr marL="914400" lvl="1" indent="-457200">
              <a:buSzPct val="95000"/>
              <a:buFont typeface="+mj-lt"/>
              <a:buAutoNum type="alphaLcParenR"/>
            </a:pPr>
            <a:r>
              <a:rPr lang="es-PY" dirty="0" smtClean="0">
                <a:solidFill>
                  <a:srgbClr val="000000"/>
                </a:solidFill>
                <a:cs typeface="Calibri"/>
              </a:rPr>
              <a:t>Servicios Básicos</a:t>
            </a:r>
          </a:p>
          <a:p>
            <a:pPr marL="1371600" lvl="2" indent="-457200">
              <a:buSzPct val="95000"/>
              <a:buFont typeface="+mj-lt"/>
              <a:buAutoNum type="arabicPeriod"/>
            </a:pPr>
            <a:r>
              <a:rPr lang="es-PY" dirty="0" smtClean="0">
                <a:solidFill>
                  <a:srgbClr val="000000"/>
                </a:solidFill>
                <a:cs typeface="Calibri"/>
              </a:rPr>
              <a:t>Salud</a:t>
            </a:r>
          </a:p>
          <a:p>
            <a:pPr marL="1371600" lvl="2" indent="-457200">
              <a:buSzPct val="95000"/>
              <a:buFont typeface="+mj-lt"/>
              <a:buAutoNum type="arabicPeriod"/>
            </a:pPr>
            <a:r>
              <a:rPr lang="es-PY" dirty="0" smtClean="0">
                <a:solidFill>
                  <a:srgbClr val="000000"/>
                </a:solidFill>
                <a:cs typeface="Calibri"/>
              </a:rPr>
              <a:t>Educación</a:t>
            </a:r>
          </a:p>
          <a:p>
            <a:pPr marL="1371600" lvl="2" indent="-457200">
              <a:buSzPct val="95000"/>
              <a:buFont typeface="+mj-lt"/>
              <a:buAutoNum type="arabicPeriod"/>
            </a:pPr>
            <a:r>
              <a:rPr lang="es-PY" dirty="0" smtClean="0">
                <a:solidFill>
                  <a:srgbClr val="000000"/>
                </a:solidFill>
                <a:cs typeface="Calibri"/>
              </a:rPr>
              <a:t>Agua y Saneamiento</a:t>
            </a:r>
          </a:p>
          <a:p>
            <a:pPr marL="1371600" lvl="2" indent="-457200">
              <a:buSzPct val="95000"/>
              <a:buFont typeface="+mj-lt"/>
              <a:buAutoNum type="arabicPeriod"/>
            </a:pPr>
            <a:r>
              <a:rPr lang="es-PY" dirty="0" smtClean="0">
                <a:solidFill>
                  <a:srgbClr val="000000"/>
                </a:solidFill>
                <a:cs typeface="Calibri"/>
              </a:rPr>
              <a:t>Vivienda Digna</a:t>
            </a:r>
          </a:p>
          <a:p>
            <a:pPr marL="1371600" lvl="2" indent="-457200">
              <a:buSzPct val="95000"/>
              <a:buFont typeface="+mj-lt"/>
              <a:buAutoNum type="arabicPeriod"/>
            </a:pPr>
            <a:r>
              <a:rPr lang="es-PY" dirty="0" smtClean="0">
                <a:solidFill>
                  <a:srgbClr val="000000"/>
                </a:solidFill>
                <a:cs typeface="Calibri"/>
              </a:rPr>
              <a:t>Identidad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83" y="6715245"/>
            <a:ext cx="7912770" cy="142756"/>
          </a:xfrm>
          <a:prstGeom prst="rect">
            <a:avLst/>
          </a:prstGeom>
          <a:solidFill>
            <a:srgbClr val="6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ángulo 12"/>
          <p:cNvSpPr>
            <a:spLocks noChangeArrowheads="1"/>
          </p:cNvSpPr>
          <p:nvPr/>
        </p:nvSpPr>
        <p:spPr bwMode="auto">
          <a:xfrm>
            <a:off x="565541" y="2269862"/>
            <a:ext cx="8125876" cy="2522068"/>
          </a:xfrm>
          <a:prstGeom prst="rect">
            <a:avLst/>
          </a:prstGeom>
          <a:noFill/>
          <a:ln w="9525">
            <a:noFill/>
            <a:miter lim="800000"/>
            <a:headEnd/>
            <a:tailEnd/>
          </a:ln>
        </p:spPr>
        <p:txBody>
          <a:bodyPr vert="horz" wrap="square" anchor="t">
            <a:noAutofit/>
          </a:bodyPr>
          <a:lstStyle/>
          <a:p>
            <a:pPr marL="514350" indent="-514350"/>
            <a:endParaRPr lang="es-PY" dirty="0" smtClean="0"/>
          </a:p>
          <a:p>
            <a:pPr marL="514350" indent="-514350">
              <a:buFont typeface="Wingdings" pitchFamily="2" charset="2"/>
              <a:buChar char="ü"/>
            </a:pPr>
            <a:r>
              <a:rPr lang="es-PY" dirty="0" smtClean="0"/>
              <a:t>Educadores conforme a estándares internacionales </a:t>
            </a:r>
          </a:p>
          <a:p>
            <a:pPr marL="514350" indent="-514350">
              <a:buFont typeface="Wingdings" pitchFamily="2" charset="2"/>
              <a:buChar char="ü"/>
            </a:pPr>
            <a:endParaRPr lang="es-PY" dirty="0" smtClean="0"/>
          </a:p>
          <a:p>
            <a:pPr marL="514350" indent="-514350">
              <a:buFont typeface="Wingdings" pitchFamily="2" charset="2"/>
              <a:buChar char="ü"/>
            </a:pPr>
            <a:r>
              <a:rPr lang="es-PY" dirty="0" smtClean="0"/>
              <a:t>Empoderamiento de los Directores</a:t>
            </a:r>
          </a:p>
          <a:p>
            <a:pPr marL="514350" indent="-514350"/>
            <a:endParaRPr lang="es-PY" dirty="0" smtClean="0"/>
          </a:p>
          <a:p>
            <a:pPr marL="514350" indent="-514350">
              <a:buFont typeface="Wingdings" pitchFamily="2" charset="2"/>
              <a:buChar char="ü"/>
            </a:pPr>
            <a:r>
              <a:rPr lang="es-PY" dirty="0" smtClean="0"/>
              <a:t>Educación Inicial (K3) y extender la doble escolaridad</a:t>
            </a:r>
          </a:p>
          <a:p>
            <a:pPr marL="514350" indent="-514350">
              <a:buFont typeface="Wingdings" pitchFamily="2" charset="2"/>
              <a:buChar char="ü"/>
            </a:pPr>
            <a:endParaRPr lang="es-PY" b="1" dirty="0" smtClean="0">
              <a:solidFill>
                <a:srgbClr val="000000"/>
              </a:solidFill>
              <a:latin typeface="Calibri"/>
              <a:cs typeface="Calibri"/>
            </a:endParaRPr>
          </a:p>
          <a:p>
            <a:pPr marL="514350" indent="-514350">
              <a:buFont typeface="Wingdings" pitchFamily="2" charset="2"/>
              <a:buChar char="ü"/>
            </a:pPr>
            <a:r>
              <a:rPr lang="es-PY" dirty="0" smtClean="0">
                <a:solidFill>
                  <a:srgbClr val="000000"/>
                </a:solidFill>
                <a:latin typeface="Calibri"/>
                <a:cs typeface="Calibri"/>
              </a:rPr>
              <a:t>Mejorar las condiciones de infraestructura y de tecnologías para el aprendizaje</a:t>
            </a:r>
          </a:p>
        </p:txBody>
      </p:sp>
      <p:sp>
        <p:nvSpPr>
          <p:cNvPr id="13" name="Rectángulo 11"/>
          <p:cNvSpPr/>
          <p:nvPr/>
        </p:nvSpPr>
        <p:spPr>
          <a:xfrm>
            <a:off x="383563" y="1095772"/>
            <a:ext cx="8286808" cy="1077218"/>
          </a:xfrm>
          <a:prstGeom prst="rect">
            <a:avLst/>
          </a:prstGeom>
        </p:spPr>
        <p:txBody>
          <a:bodyPr wrap="square">
            <a:spAutoFit/>
          </a:bodyPr>
          <a:lstStyle/>
          <a:p>
            <a:pPr algn="ctr" fontAlgn="auto">
              <a:spcBef>
                <a:spcPts val="0"/>
              </a:spcBef>
              <a:spcAft>
                <a:spcPts val="0"/>
              </a:spcAft>
              <a:defRPr/>
            </a:pPr>
            <a:r>
              <a:rPr lang="es-ES" sz="3200" b="1" dirty="0" smtClean="0">
                <a:solidFill>
                  <a:srgbClr val="800B37"/>
                </a:solidFill>
              </a:rPr>
              <a:t>Desarrollo Social:</a:t>
            </a:r>
          </a:p>
          <a:p>
            <a:pPr algn="ctr" fontAlgn="auto">
              <a:spcBef>
                <a:spcPts val="0"/>
              </a:spcBef>
              <a:spcAft>
                <a:spcPts val="0"/>
              </a:spcAft>
              <a:defRPr/>
            </a:pPr>
            <a:r>
              <a:rPr lang="es-ES" sz="3200" b="1" dirty="0" smtClean="0">
                <a:solidFill>
                  <a:srgbClr val="800B37"/>
                </a:solidFill>
              </a:rPr>
              <a:t>Área de Educación 2018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83" y="6715245"/>
            <a:ext cx="7912770" cy="142756"/>
          </a:xfrm>
          <a:prstGeom prst="rect">
            <a:avLst/>
          </a:prstGeom>
          <a:solidFill>
            <a:srgbClr val="6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ángulo 11"/>
          <p:cNvSpPr/>
          <p:nvPr/>
        </p:nvSpPr>
        <p:spPr>
          <a:xfrm>
            <a:off x="428596" y="142852"/>
            <a:ext cx="8286808" cy="1077218"/>
          </a:xfrm>
          <a:prstGeom prst="rect">
            <a:avLst/>
          </a:prstGeom>
        </p:spPr>
        <p:txBody>
          <a:bodyPr wrap="square">
            <a:spAutoFit/>
          </a:bodyPr>
          <a:lstStyle/>
          <a:p>
            <a:pPr algn="ctr" fontAlgn="auto">
              <a:spcBef>
                <a:spcPts val="0"/>
              </a:spcBef>
              <a:spcAft>
                <a:spcPts val="0"/>
              </a:spcAft>
              <a:defRPr/>
            </a:pPr>
            <a:r>
              <a:rPr lang="es-ES" sz="3200" b="1" dirty="0" smtClean="0">
                <a:solidFill>
                  <a:srgbClr val="800B37"/>
                </a:solidFill>
              </a:rPr>
              <a:t>Desarrollo Social:</a:t>
            </a:r>
          </a:p>
          <a:p>
            <a:pPr algn="ctr" fontAlgn="auto">
              <a:spcBef>
                <a:spcPts val="0"/>
              </a:spcBef>
              <a:spcAft>
                <a:spcPts val="0"/>
              </a:spcAft>
              <a:defRPr/>
            </a:pPr>
            <a:r>
              <a:rPr lang="es-ES" sz="3200" b="1" dirty="0" smtClean="0">
                <a:solidFill>
                  <a:srgbClr val="800B37"/>
                </a:solidFill>
              </a:rPr>
              <a:t>Área de Educación 2018</a:t>
            </a:r>
          </a:p>
        </p:txBody>
      </p:sp>
      <p:graphicFrame>
        <p:nvGraphicFramePr>
          <p:cNvPr id="7" name="6 Tabla"/>
          <p:cNvGraphicFramePr>
            <a:graphicFrameLocks noGrp="1"/>
          </p:cNvGraphicFramePr>
          <p:nvPr>
            <p:extLst>
              <p:ext uri="{D42A27DB-BD31-4B8C-83A1-F6EECF244321}">
                <p14:modId xmlns:p14="http://schemas.microsoft.com/office/powerpoint/2010/main" xmlns="" val="2623494232"/>
              </p:ext>
            </p:extLst>
          </p:nvPr>
        </p:nvGraphicFramePr>
        <p:xfrm>
          <a:off x="407957" y="1223943"/>
          <a:ext cx="8422086" cy="4805227"/>
        </p:xfrm>
        <a:graphic>
          <a:graphicData uri="http://schemas.openxmlformats.org/drawingml/2006/table">
            <a:tbl>
              <a:tblPr/>
              <a:tblGrid>
                <a:gridCol w="3071834"/>
                <a:gridCol w="2571768"/>
                <a:gridCol w="2778484"/>
              </a:tblGrid>
              <a:tr h="179700">
                <a:tc>
                  <a:txBody>
                    <a:bodyPr/>
                    <a:lstStyle/>
                    <a:p>
                      <a:pPr algn="ctr" hangingPunct="0">
                        <a:spcAft>
                          <a:spcPts val="0"/>
                        </a:spcAft>
                      </a:pPr>
                      <a:r>
                        <a:rPr lang="es-ES" sz="1800" b="1" kern="150" dirty="0">
                          <a:solidFill>
                            <a:schemeClr val="bg1"/>
                          </a:solidFill>
                          <a:latin typeface="+mn-lt"/>
                          <a:ea typeface="Times New Roman"/>
                          <a:cs typeface="Times New Roman"/>
                        </a:rPr>
                        <a:t>Indicadores </a:t>
                      </a:r>
                      <a:endParaRPr lang="es-PY" sz="1800" kern="150" dirty="0">
                        <a:solidFill>
                          <a:schemeClr val="bg1"/>
                        </a:solidFill>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solidFill>
                  </a:tcPr>
                </a:tc>
                <a:tc>
                  <a:txBody>
                    <a:bodyPr/>
                    <a:lstStyle/>
                    <a:p>
                      <a:pPr algn="ctr" hangingPunct="0">
                        <a:spcAft>
                          <a:spcPts val="0"/>
                        </a:spcAft>
                      </a:pPr>
                      <a:r>
                        <a:rPr lang="es-ES" sz="1800" b="1" kern="150" dirty="0">
                          <a:solidFill>
                            <a:schemeClr val="bg1"/>
                          </a:solidFill>
                          <a:latin typeface="+mn-lt"/>
                          <a:ea typeface="Times New Roman"/>
                          <a:cs typeface="Times New Roman"/>
                        </a:rPr>
                        <a:t>2013</a:t>
                      </a:r>
                      <a:endParaRPr lang="es-PY" sz="1800" kern="150" dirty="0">
                        <a:solidFill>
                          <a:schemeClr val="bg1"/>
                        </a:solidFill>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solidFill>
                  </a:tcPr>
                </a:tc>
                <a:tc>
                  <a:txBody>
                    <a:bodyPr/>
                    <a:lstStyle/>
                    <a:p>
                      <a:pPr algn="ctr" hangingPunct="0">
                        <a:spcAft>
                          <a:spcPts val="0"/>
                        </a:spcAft>
                      </a:pPr>
                      <a:r>
                        <a:rPr lang="es-ES" sz="1800" b="1" kern="150" dirty="0">
                          <a:solidFill>
                            <a:schemeClr val="bg1"/>
                          </a:solidFill>
                          <a:latin typeface="+mn-lt"/>
                          <a:ea typeface="Times New Roman"/>
                          <a:cs typeface="Times New Roman"/>
                        </a:rPr>
                        <a:t>2018</a:t>
                      </a:r>
                      <a:endParaRPr lang="es-PY" sz="1800" kern="150" dirty="0">
                        <a:solidFill>
                          <a:schemeClr val="bg1"/>
                        </a:solidFill>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solidFill>
                  </a:tcPr>
                </a:tc>
              </a:tr>
              <a:tr h="368622">
                <a:tc>
                  <a:txBody>
                    <a:bodyPr/>
                    <a:lstStyle/>
                    <a:p>
                      <a:pPr algn="ctr" hangingPunct="0">
                        <a:spcAft>
                          <a:spcPts val="0"/>
                        </a:spcAft>
                      </a:pPr>
                      <a:r>
                        <a:rPr lang="es-ES" sz="1800" b="1" kern="150" dirty="0">
                          <a:latin typeface="+mn-lt"/>
                          <a:ea typeface="Calibri"/>
                          <a:cs typeface="Calibri"/>
                        </a:rPr>
                        <a:t>De acceso (</a:t>
                      </a:r>
                      <a:r>
                        <a:rPr lang="es-ES" sz="1800" b="1" kern="150" dirty="0" err="1">
                          <a:latin typeface="+mn-lt"/>
                          <a:ea typeface="Calibri"/>
                          <a:cs typeface="Calibri"/>
                        </a:rPr>
                        <a:t>tb</a:t>
                      </a:r>
                      <a:r>
                        <a:rPr lang="es-ES" sz="1800" b="1" kern="150" dirty="0">
                          <a:latin typeface="+mn-lt"/>
                          <a:ea typeface="Calibri"/>
                          <a:cs typeface="Calibri"/>
                        </a:rPr>
                        <a:t>)</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b="1" kern="150" dirty="0">
                          <a:latin typeface="+mn-lt"/>
                          <a:ea typeface="Calibri"/>
                          <a:cs typeface="Calibri"/>
                        </a:rPr>
                        <a:t>tasa de escolarización</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b="1" kern="150" dirty="0">
                          <a:latin typeface="+mn-lt"/>
                          <a:ea typeface="Calibri"/>
                          <a:cs typeface="Calibri"/>
                        </a:rPr>
                        <a:t>tasa de escolarización</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160903">
                <a:tc>
                  <a:txBody>
                    <a:bodyPr/>
                    <a:lstStyle/>
                    <a:p>
                      <a:pPr hangingPunct="0">
                        <a:spcAft>
                          <a:spcPts val="0"/>
                        </a:spcAft>
                      </a:pPr>
                      <a:r>
                        <a:rPr lang="es-ES" sz="1800" kern="150" dirty="0">
                          <a:latin typeface="+mn-lt"/>
                          <a:ea typeface="Calibri"/>
                          <a:cs typeface="Calibri"/>
                        </a:rPr>
                        <a:t>         </a:t>
                      </a:r>
                      <a:r>
                        <a:rPr lang="es-ES" sz="1800" kern="150" dirty="0" smtClean="0">
                          <a:latin typeface="+mn-lt"/>
                          <a:ea typeface="Calibri"/>
                          <a:cs typeface="Calibri"/>
                        </a:rPr>
                        <a:t>k3 </a:t>
                      </a:r>
                      <a:r>
                        <a:rPr lang="es-ES" sz="1800" kern="150" dirty="0">
                          <a:latin typeface="+mn-lt"/>
                          <a:ea typeface="Calibri"/>
                          <a:cs typeface="Calibri"/>
                        </a:rPr>
                        <a:t>(3 años)</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5 %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10 %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160903">
                <a:tc>
                  <a:txBody>
                    <a:bodyPr/>
                    <a:lstStyle/>
                    <a:p>
                      <a:pPr marL="457200" hangingPunct="0">
                        <a:spcAft>
                          <a:spcPts val="0"/>
                        </a:spcAft>
                      </a:pPr>
                      <a:r>
                        <a:rPr lang="es-ES" sz="1800" kern="150" dirty="0">
                          <a:latin typeface="+mn-lt"/>
                          <a:ea typeface="Calibri"/>
                          <a:cs typeface="Calibri"/>
                        </a:rPr>
                        <a:t>k4 (4 años)</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24 %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30 </a:t>
                      </a:r>
                      <a:r>
                        <a:rPr lang="es-ES" sz="1800" kern="150" dirty="0">
                          <a:latin typeface="+mn-lt"/>
                          <a:ea typeface="Calibri"/>
                          <a:cs typeface="Calibri"/>
                        </a:rPr>
                        <a:t>%</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160903">
                <a:tc>
                  <a:txBody>
                    <a:bodyPr/>
                    <a:lstStyle/>
                    <a:p>
                      <a:pPr hangingPunct="0">
                        <a:spcAft>
                          <a:spcPts val="0"/>
                        </a:spcAft>
                      </a:pPr>
                      <a:r>
                        <a:rPr lang="es-ES" sz="1800" kern="150" dirty="0">
                          <a:latin typeface="+mn-lt"/>
                          <a:ea typeface="Calibri"/>
                          <a:cs typeface="Calibri"/>
                        </a:rPr>
                        <a:t>Pre escolar  ( 5 años)</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82 %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92 %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160903">
                <a:tc>
                  <a:txBody>
                    <a:bodyPr/>
                    <a:lstStyle/>
                    <a:p>
                      <a:pPr hangingPunct="0">
                        <a:spcAft>
                          <a:spcPts val="0"/>
                        </a:spcAft>
                      </a:pPr>
                      <a:r>
                        <a:rPr lang="es-ES" sz="1800" kern="150" dirty="0">
                          <a:latin typeface="+mn-lt"/>
                          <a:ea typeface="Calibri"/>
                          <a:cs typeface="Calibri"/>
                        </a:rPr>
                        <a:t>EEB 1 Y 2 Ciclos (6 a 11 años)</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93 %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a:latin typeface="+mn-lt"/>
                          <a:ea typeface="Calibri"/>
                          <a:cs typeface="Calibri"/>
                        </a:rPr>
                        <a:t>100 %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160903">
                <a:tc>
                  <a:txBody>
                    <a:bodyPr/>
                    <a:lstStyle/>
                    <a:p>
                      <a:pPr hangingPunct="0">
                        <a:spcAft>
                          <a:spcPts val="0"/>
                        </a:spcAft>
                      </a:pPr>
                      <a:r>
                        <a:rPr lang="es-ES" sz="1800" kern="150" dirty="0">
                          <a:latin typeface="+mn-lt"/>
                          <a:ea typeface="Calibri"/>
                          <a:cs typeface="Calibri"/>
                        </a:rPr>
                        <a:t>EEB 3 (12 a 14 años)</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78 %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85 %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160903">
                <a:tc>
                  <a:txBody>
                    <a:bodyPr/>
                    <a:lstStyle/>
                    <a:p>
                      <a:pPr hangingPunct="0">
                        <a:spcAft>
                          <a:spcPts val="0"/>
                        </a:spcAft>
                      </a:pPr>
                      <a:r>
                        <a:rPr lang="es-ES" sz="1800" kern="150" dirty="0">
                          <a:latin typeface="+mn-lt"/>
                          <a:ea typeface="Calibri"/>
                          <a:cs typeface="Calibri"/>
                        </a:rPr>
                        <a:t>E Media ( 15 a 17 años)</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60 </a:t>
                      </a:r>
                      <a:r>
                        <a:rPr lang="es-ES" sz="1800" kern="150" dirty="0">
                          <a:latin typeface="+mn-lt"/>
                          <a:ea typeface="Calibri"/>
                          <a:cs typeface="Calibri"/>
                        </a:rPr>
                        <a:t>%</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66 %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321805">
                <a:tc>
                  <a:txBody>
                    <a:bodyPr/>
                    <a:lstStyle/>
                    <a:p>
                      <a:pPr hangingPunct="0">
                        <a:spcAft>
                          <a:spcPts val="0"/>
                        </a:spcAft>
                      </a:pPr>
                      <a:r>
                        <a:rPr lang="es-ES" sz="1800" kern="150" dirty="0" smtClean="0">
                          <a:latin typeface="+mn-lt"/>
                          <a:ea typeface="Calibri"/>
                          <a:cs typeface="Calibri"/>
                        </a:rPr>
                        <a:t>Bachillerato </a:t>
                      </a:r>
                      <a:r>
                        <a:rPr lang="es-ES" sz="1800" kern="150" dirty="0">
                          <a:latin typeface="+mn-lt"/>
                          <a:ea typeface="Calibri"/>
                          <a:cs typeface="Calibri"/>
                        </a:rPr>
                        <a:t>profesional (mandos medios)</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smtClean="0">
                          <a:latin typeface="+mn-lt"/>
                          <a:ea typeface="Calibri"/>
                          <a:cs typeface="Calibri"/>
                        </a:rPr>
                        <a:t>25 % </a:t>
                      </a:r>
                      <a:r>
                        <a:rPr lang="es-ES" sz="1800" kern="150" dirty="0">
                          <a:latin typeface="+mn-lt"/>
                          <a:ea typeface="Calibri"/>
                          <a:cs typeface="Calibri"/>
                        </a:rPr>
                        <a:t>de la matricula</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a:latin typeface="+mn-lt"/>
                          <a:ea typeface="Calibri"/>
                          <a:cs typeface="Calibri"/>
                        </a:rPr>
                        <a:t>elevar a 50 %</a:t>
                      </a:r>
                      <a:endParaRPr lang="es-PY" sz="1800" kern="150" dirty="0">
                        <a:latin typeface="+mn-lt"/>
                        <a:ea typeface="Times New Roman"/>
                        <a:cs typeface="Times New Roman"/>
                      </a:endParaRPr>
                    </a:p>
                  </a:txBody>
                  <a:tcPr marL="50242" marR="5024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321805">
                <a:tc>
                  <a:txBody>
                    <a:bodyPr/>
                    <a:lstStyle/>
                    <a:p>
                      <a:pPr hangingPunct="0">
                        <a:spcAft>
                          <a:spcPts val="0"/>
                        </a:spcAft>
                      </a:pPr>
                      <a:r>
                        <a:rPr lang="es-ES" sz="1800" b="1" kern="150" dirty="0">
                          <a:latin typeface="+mn-lt"/>
                          <a:ea typeface="Calibri"/>
                          <a:cs typeface="Calibri"/>
                        </a:rPr>
                        <a:t>De eficiencia y calidad</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b="1" kern="150">
                          <a:latin typeface="+mn-lt"/>
                          <a:ea typeface="Calibri"/>
                          <a:cs typeface="Calibri"/>
                        </a:rPr>
                        <a:t>según indicadores</a:t>
                      </a:r>
                      <a:endParaRPr lang="es-PY" sz="1800" kern="15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endParaRPr lang="es-ES" sz="1800" kern="15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321805">
                <a:tc>
                  <a:txBody>
                    <a:bodyPr/>
                    <a:lstStyle/>
                    <a:p>
                      <a:pPr hangingPunct="0">
                        <a:spcAft>
                          <a:spcPts val="0"/>
                        </a:spcAft>
                      </a:pPr>
                      <a:r>
                        <a:rPr lang="es-ES" sz="1800" kern="150" dirty="0">
                          <a:latin typeface="+mn-lt"/>
                          <a:ea typeface="Calibri"/>
                          <a:cs typeface="Calibri"/>
                        </a:rPr>
                        <a:t>De 1 a 9 grados </a:t>
                      </a:r>
                      <a:endParaRPr lang="es-ES" sz="1800" kern="150" dirty="0" smtClean="0">
                        <a:latin typeface="+mn-lt"/>
                        <a:ea typeface="Calibri"/>
                        <a:cs typeface="Calibri"/>
                      </a:endParaRPr>
                    </a:p>
                    <a:p>
                      <a:pPr hangingPunct="0">
                        <a:spcAft>
                          <a:spcPts val="0"/>
                        </a:spcAft>
                      </a:pPr>
                      <a:r>
                        <a:rPr lang="es-ES" sz="1800" kern="150" dirty="0" smtClean="0">
                          <a:latin typeface="+mn-lt"/>
                          <a:ea typeface="Calibri"/>
                          <a:cs typeface="Calibri"/>
                        </a:rPr>
                        <a:t>(</a:t>
                      </a:r>
                      <a:r>
                        <a:rPr lang="es-ES" sz="1800" kern="150" dirty="0">
                          <a:latin typeface="+mn-lt"/>
                          <a:ea typeface="Calibri"/>
                          <a:cs typeface="Calibri"/>
                        </a:rPr>
                        <a:t>6 a 14 años)</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a:latin typeface="+mn-lt"/>
                          <a:ea typeface="Calibri"/>
                          <a:cs typeface="Calibri"/>
                        </a:rPr>
                        <a:t>de 100 que ingresan, egresan </a:t>
                      </a:r>
                      <a:r>
                        <a:rPr lang="es-ES" sz="1800" kern="150" dirty="0" smtClean="0">
                          <a:latin typeface="+mn-lt"/>
                          <a:ea typeface="Calibri"/>
                          <a:cs typeface="Calibri"/>
                        </a:rPr>
                        <a:t>50</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a:latin typeface="+mn-lt"/>
                          <a:ea typeface="Calibri"/>
                          <a:cs typeface="Calibri"/>
                        </a:rPr>
                        <a:t>elevar a </a:t>
                      </a:r>
                      <a:r>
                        <a:rPr lang="es-ES" sz="1800" kern="150" dirty="0" smtClean="0">
                          <a:latin typeface="+mn-lt"/>
                          <a:ea typeface="Calibri"/>
                          <a:cs typeface="Calibri"/>
                        </a:rPr>
                        <a:t> 55</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321805">
                <a:tc>
                  <a:txBody>
                    <a:bodyPr/>
                    <a:lstStyle/>
                    <a:p>
                      <a:pPr hangingPunct="0">
                        <a:spcAft>
                          <a:spcPts val="0"/>
                        </a:spcAft>
                      </a:pPr>
                      <a:r>
                        <a:rPr lang="es-ES" sz="1800" kern="150" dirty="0">
                          <a:latin typeface="+mn-lt"/>
                          <a:ea typeface="Calibri"/>
                          <a:cs typeface="Calibri"/>
                        </a:rPr>
                        <a:t>De 10 a 12 </a:t>
                      </a:r>
                      <a:r>
                        <a:rPr lang="es-ES" sz="1800" kern="150" dirty="0" smtClean="0">
                          <a:latin typeface="+mn-lt"/>
                          <a:ea typeface="Calibri"/>
                          <a:cs typeface="Calibri"/>
                        </a:rPr>
                        <a:t>grados</a:t>
                      </a:r>
                    </a:p>
                    <a:p>
                      <a:pPr hangingPunct="0">
                        <a:spcAft>
                          <a:spcPts val="0"/>
                        </a:spcAft>
                      </a:pPr>
                      <a:r>
                        <a:rPr lang="es-ES" sz="1800" kern="150" dirty="0" smtClean="0">
                          <a:latin typeface="+mn-lt"/>
                          <a:ea typeface="Calibri"/>
                          <a:cs typeface="Calibri"/>
                        </a:rPr>
                        <a:t> </a:t>
                      </a:r>
                      <a:r>
                        <a:rPr lang="es-ES" sz="1800" kern="150" dirty="0">
                          <a:latin typeface="+mn-lt"/>
                          <a:ea typeface="Calibri"/>
                          <a:cs typeface="Calibri"/>
                        </a:rPr>
                        <a:t>(15 a 17 años)</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a:latin typeface="+mn-lt"/>
                          <a:ea typeface="Calibri"/>
                          <a:cs typeface="Calibri"/>
                        </a:rPr>
                        <a:t>de 100 que ingresan, egresan </a:t>
                      </a:r>
                      <a:r>
                        <a:rPr lang="es-ES" sz="1800" kern="150" dirty="0" smtClean="0">
                          <a:latin typeface="+mn-lt"/>
                          <a:ea typeface="Calibri"/>
                          <a:cs typeface="Calibri"/>
                        </a:rPr>
                        <a:t>75</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a:latin typeface="+mn-lt"/>
                          <a:ea typeface="Calibri"/>
                          <a:cs typeface="Calibri"/>
                        </a:rPr>
                        <a:t>elevar a </a:t>
                      </a:r>
                      <a:r>
                        <a:rPr lang="es-ES" sz="1800" kern="150" dirty="0" smtClean="0">
                          <a:latin typeface="+mn-lt"/>
                          <a:ea typeface="Calibri"/>
                          <a:cs typeface="Calibri"/>
                        </a:rPr>
                        <a:t>80</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r h="321805">
                <a:tc>
                  <a:txBody>
                    <a:bodyPr/>
                    <a:lstStyle/>
                    <a:p>
                      <a:pPr hangingPunct="0">
                        <a:spcAft>
                          <a:spcPts val="0"/>
                        </a:spcAft>
                      </a:pPr>
                      <a:r>
                        <a:rPr lang="es-ES" sz="1800" kern="150" dirty="0">
                          <a:latin typeface="+mn-lt"/>
                          <a:ea typeface="Calibri"/>
                          <a:cs typeface="Calibri"/>
                        </a:rPr>
                        <a:t>De 1 grado a 3 de Media o sea todo el ciclo educativo</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a:latin typeface="+mn-lt"/>
                          <a:ea typeface="Calibri"/>
                          <a:cs typeface="Calibri"/>
                        </a:rPr>
                        <a:t>de 100 que ingresan, egresan </a:t>
                      </a:r>
                      <a:r>
                        <a:rPr lang="es-ES" sz="1800" kern="150" dirty="0" smtClean="0">
                          <a:latin typeface="+mn-lt"/>
                          <a:ea typeface="Calibri"/>
                          <a:cs typeface="Calibri"/>
                        </a:rPr>
                        <a:t>35</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hangingPunct="0">
                        <a:spcAft>
                          <a:spcPts val="0"/>
                        </a:spcAft>
                      </a:pPr>
                      <a:r>
                        <a:rPr lang="es-ES" sz="1800" kern="150" dirty="0">
                          <a:latin typeface="+mn-lt"/>
                          <a:ea typeface="Calibri"/>
                          <a:cs typeface="Calibri"/>
                        </a:rPr>
                        <a:t>elevar a </a:t>
                      </a:r>
                      <a:r>
                        <a:rPr lang="es-ES" sz="1800" kern="150" dirty="0" smtClean="0">
                          <a:latin typeface="+mn-lt"/>
                          <a:ea typeface="Calibri"/>
                          <a:cs typeface="Calibri"/>
                        </a:rPr>
                        <a:t>41 </a:t>
                      </a:r>
                      <a:endParaRPr lang="es-PY" sz="1800" kern="150" dirty="0">
                        <a:latin typeface="+mn-lt"/>
                        <a:ea typeface="Times New Roman"/>
                        <a:cs typeface="Times New Roman"/>
                      </a:endParaRPr>
                    </a:p>
                    <a:p>
                      <a:pPr algn="ctr" hangingPunct="0">
                        <a:spcAft>
                          <a:spcPts val="0"/>
                        </a:spcAft>
                      </a:pPr>
                      <a:r>
                        <a:rPr lang="es-ES" sz="1800" kern="150" dirty="0">
                          <a:latin typeface="+mn-lt"/>
                          <a:ea typeface="Calibri"/>
                          <a:cs typeface="Calibri"/>
                        </a:rPr>
                        <a:t>(a </a:t>
                      </a:r>
                      <a:r>
                        <a:rPr lang="es-ES" sz="1800" kern="150" dirty="0" smtClean="0">
                          <a:latin typeface="+mn-lt"/>
                          <a:ea typeface="Calibri"/>
                          <a:cs typeface="Calibri"/>
                        </a:rPr>
                        <a:t>60</a:t>
                      </a:r>
                      <a:r>
                        <a:rPr lang="es-ES" sz="1800" kern="150" dirty="0">
                          <a:latin typeface="+mn-lt"/>
                          <a:ea typeface="Calibri"/>
                          <a:cs typeface="Calibri"/>
                        </a:rPr>
                        <a:t>% en el 2023)</a:t>
                      </a:r>
                      <a:endParaRPr lang="es-PY" sz="1800" kern="150" dirty="0">
                        <a:latin typeface="+mn-lt"/>
                        <a:ea typeface="Times New Roman"/>
                        <a:cs typeface="Times New Roman"/>
                      </a:endParaRPr>
                    </a:p>
                  </a:txBody>
                  <a:tcPr marL="50242" marR="5024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83" y="6715245"/>
            <a:ext cx="7912770" cy="142756"/>
          </a:xfrm>
          <a:prstGeom prst="rect">
            <a:avLst/>
          </a:prstGeom>
          <a:solidFill>
            <a:srgbClr val="6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ángulo 12"/>
          <p:cNvSpPr>
            <a:spLocks noChangeArrowheads="1"/>
          </p:cNvSpPr>
          <p:nvPr/>
        </p:nvSpPr>
        <p:spPr bwMode="auto">
          <a:xfrm>
            <a:off x="268321" y="1513529"/>
            <a:ext cx="8603227" cy="3575645"/>
          </a:xfrm>
          <a:prstGeom prst="rect">
            <a:avLst/>
          </a:prstGeom>
          <a:noFill/>
          <a:ln w="9525">
            <a:noFill/>
            <a:miter lim="800000"/>
            <a:headEnd/>
            <a:tailEnd/>
          </a:ln>
        </p:spPr>
        <p:txBody>
          <a:bodyPr vert="horz" wrap="square">
            <a:noAutofit/>
          </a:bodyPr>
          <a:lstStyle/>
          <a:p>
            <a:pPr marL="514350" indent="-514350"/>
            <a:endParaRPr lang="es-PY" b="1" dirty="0" smtClean="0"/>
          </a:p>
          <a:p>
            <a:pPr marL="514350" indent="-514350">
              <a:buFont typeface="Wingdings" pitchFamily="2" charset="2"/>
              <a:buChar char="ü"/>
            </a:pPr>
            <a:endParaRPr lang="es-PY" dirty="0" smtClean="0"/>
          </a:p>
          <a:p>
            <a:pPr marL="457200" indent="-457200">
              <a:spcAft>
                <a:spcPts val="600"/>
              </a:spcAft>
              <a:buFont typeface="Wingdings" pitchFamily="2" charset="2"/>
              <a:buChar char="ü"/>
            </a:pPr>
            <a:r>
              <a:rPr lang="es-ES" dirty="0" smtClean="0"/>
              <a:t>Énfasis en la </a:t>
            </a:r>
            <a:r>
              <a:rPr lang="es-ES" b="1" dirty="0" smtClean="0"/>
              <a:t>Salud Preventiva</a:t>
            </a:r>
            <a:r>
              <a:rPr lang="es-ES" b="1" baseline="30000" dirty="0" smtClean="0"/>
              <a:t>/1</a:t>
            </a:r>
            <a:r>
              <a:rPr lang="es-ES" dirty="0" smtClean="0"/>
              <a:t>, articulado con IPS, MSPBS y Sector Privado.</a:t>
            </a:r>
            <a:endParaRPr lang="es-PY" dirty="0" smtClean="0"/>
          </a:p>
          <a:p>
            <a:pPr marL="457200" lvl="0" indent="-457200">
              <a:spcAft>
                <a:spcPts val="600"/>
              </a:spcAft>
              <a:buFont typeface="Wingdings" pitchFamily="2" charset="2"/>
              <a:buChar char="ü"/>
            </a:pPr>
            <a:r>
              <a:rPr lang="es-ES" dirty="0" smtClean="0"/>
              <a:t>Programa “</a:t>
            </a:r>
            <a:r>
              <a:rPr lang="es-ES" b="1" i="1" dirty="0" smtClean="0"/>
              <a:t>La salud va a la gente</a:t>
            </a:r>
            <a:r>
              <a:rPr lang="es-ES" dirty="0" smtClean="0"/>
              <a:t>”: Camiones Sanitarios (2 x departamento: uno Materno Neonatal y otro Odontológico), Centros de Atención Primaria –CAPS (con promotores y medicamentos) y Red de Ambulancias.</a:t>
            </a:r>
            <a:endParaRPr lang="es-PY" dirty="0" smtClean="0"/>
          </a:p>
          <a:p>
            <a:pPr marL="457200" lvl="0" indent="-457200">
              <a:spcAft>
                <a:spcPts val="600"/>
              </a:spcAft>
              <a:buFont typeface="Wingdings" pitchFamily="2" charset="2"/>
              <a:buChar char="ü"/>
            </a:pPr>
            <a:r>
              <a:rPr lang="es-PY" dirty="0" smtClean="0"/>
              <a:t>Red de Hospitales (reingeniería), y construcción de tres Hospitales de Nivel 3.</a:t>
            </a:r>
          </a:p>
          <a:p>
            <a:pPr marL="457200" lvl="0" indent="-457200">
              <a:spcAft>
                <a:spcPts val="600"/>
              </a:spcAft>
              <a:buFont typeface="Wingdings" pitchFamily="2" charset="2"/>
              <a:buChar char="ü"/>
            </a:pPr>
            <a:r>
              <a:rPr lang="es-ES" dirty="0" smtClean="0"/>
              <a:t>Formación de RRHH en gestión de sistemas de salud.</a:t>
            </a:r>
          </a:p>
          <a:p>
            <a:pPr marL="457200" lvl="0" indent="-457200">
              <a:spcAft>
                <a:spcPts val="600"/>
              </a:spcAft>
              <a:buFont typeface="Wingdings" pitchFamily="2" charset="2"/>
              <a:buChar char="ü"/>
            </a:pPr>
            <a:r>
              <a:rPr lang="es-ES" dirty="0" smtClean="0"/>
              <a:t>Programa de Repatriación inmediata de médicos y enfermera, e Incentivos para estudiar la carrera de enfermería, promotores de la salud y medicina. </a:t>
            </a:r>
            <a:endParaRPr lang="es-PY" dirty="0" smtClean="0"/>
          </a:p>
          <a:p>
            <a:pPr marL="457200" lvl="0" indent="-457200">
              <a:spcAft>
                <a:spcPts val="600"/>
              </a:spcAft>
              <a:buFont typeface="Wingdings" pitchFamily="2" charset="2"/>
              <a:buChar char="ü"/>
            </a:pPr>
            <a:r>
              <a:rPr lang="es-ES" dirty="0" smtClean="0"/>
              <a:t>Consolidar un Sistema de Información de Salud.</a:t>
            </a:r>
            <a:endParaRPr lang="es-PY" dirty="0" smtClean="0"/>
          </a:p>
          <a:p>
            <a:pPr marL="514350" indent="-514350">
              <a:buFont typeface="Wingdings" pitchFamily="2" charset="2"/>
              <a:buChar char="ü"/>
            </a:pPr>
            <a:endParaRPr lang="es-PY" b="1" dirty="0" smtClean="0">
              <a:solidFill>
                <a:srgbClr val="000000"/>
              </a:solidFill>
              <a:latin typeface="Calibri"/>
              <a:cs typeface="Calibri"/>
            </a:endParaRPr>
          </a:p>
          <a:p>
            <a:pPr marL="514350" indent="-514350">
              <a:buFont typeface="Wingdings" pitchFamily="2" charset="2"/>
              <a:buChar char="ü"/>
            </a:pPr>
            <a:endParaRPr lang="es-PY" b="1" dirty="0" smtClean="0">
              <a:solidFill>
                <a:srgbClr val="000000"/>
              </a:solidFill>
              <a:latin typeface="Calibri"/>
              <a:cs typeface="Calibri"/>
            </a:endParaRPr>
          </a:p>
        </p:txBody>
      </p:sp>
      <p:sp>
        <p:nvSpPr>
          <p:cNvPr id="8" name="10 Rectángulo"/>
          <p:cNvSpPr/>
          <p:nvPr/>
        </p:nvSpPr>
        <p:spPr>
          <a:xfrm>
            <a:off x="625511" y="5295395"/>
            <a:ext cx="7858180" cy="369332"/>
          </a:xfrm>
          <a:prstGeom prst="rect">
            <a:avLst/>
          </a:prstGeom>
        </p:spPr>
        <p:txBody>
          <a:bodyPr wrap="square">
            <a:spAutoFit/>
          </a:bodyPr>
          <a:lstStyle/>
          <a:p>
            <a:r>
              <a:rPr lang="es-PY" dirty="0" smtClean="0"/>
              <a:t>/1 Por cada USD1 gasto en Prevención, se ahorraría USD 37 en gasto en atención.</a:t>
            </a:r>
            <a:endParaRPr lang="es-PY" dirty="0"/>
          </a:p>
        </p:txBody>
      </p:sp>
      <p:sp>
        <p:nvSpPr>
          <p:cNvPr id="9" name="Rectángulo 11"/>
          <p:cNvSpPr/>
          <p:nvPr/>
        </p:nvSpPr>
        <p:spPr>
          <a:xfrm>
            <a:off x="482635" y="656273"/>
            <a:ext cx="8286808" cy="1077218"/>
          </a:xfrm>
          <a:prstGeom prst="rect">
            <a:avLst/>
          </a:prstGeom>
        </p:spPr>
        <p:txBody>
          <a:bodyPr wrap="square">
            <a:spAutoFit/>
          </a:bodyPr>
          <a:lstStyle/>
          <a:p>
            <a:pPr algn="ctr" fontAlgn="auto">
              <a:spcBef>
                <a:spcPts val="0"/>
              </a:spcBef>
              <a:spcAft>
                <a:spcPts val="0"/>
              </a:spcAft>
              <a:defRPr/>
            </a:pPr>
            <a:r>
              <a:rPr lang="es-ES" sz="3200" b="1" dirty="0" smtClean="0">
                <a:solidFill>
                  <a:srgbClr val="800B37"/>
                </a:solidFill>
              </a:rPr>
              <a:t>Desarrollo Social:</a:t>
            </a:r>
          </a:p>
          <a:p>
            <a:pPr algn="ctr" fontAlgn="auto">
              <a:spcBef>
                <a:spcPts val="0"/>
              </a:spcBef>
              <a:spcAft>
                <a:spcPts val="0"/>
              </a:spcAft>
              <a:defRPr/>
            </a:pPr>
            <a:r>
              <a:rPr lang="es-ES" sz="3200" b="1" dirty="0" smtClean="0">
                <a:solidFill>
                  <a:srgbClr val="800B37"/>
                </a:solidFill>
              </a:rPr>
              <a:t>Área de Salud 2018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83" y="6715245"/>
            <a:ext cx="7912770" cy="142756"/>
          </a:xfrm>
          <a:prstGeom prst="rect">
            <a:avLst/>
          </a:prstGeom>
          <a:solidFill>
            <a:srgbClr val="6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ángulo 11"/>
          <p:cNvSpPr/>
          <p:nvPr/>
        </p:nvSpPr>
        <p:spPr>
          <a:xfrm>
            <a:off x="572703" y="359030"/>
            <a:ext cx="8286808" cy="1077218"/>
          </a:xfrm>
          <a:prstGeom prst="rect">
            <a:avLst/>
          </a:prstGeom>
        </p:spPr>
        <p:txBody>
          <a:bodyPr wrap="square">
            <a:spAutoFit/>
          </a:bodyPr>
          <a:lstStyle/>
          <a:p>
            <a:pPr algn="ctr" fontAlgn="auto">
              <a:spcBef>
                <a:spcPts val="0"/>
              </a:spcBef>
              <a:spcAft>
                <a:spcPts val="0"/>
              </a:spcAft>
              <a:defRPr/>
            </a:pPr>
            <a:r>
              <a:rPr lang="es-ES" sz="3200" b="1" dirty="0" smtClean="0">
                <a:solidFill>
                  <a:srgbClr val="800B37"/>
                </a:solidFill>
              </a:rPr>
              <a:t>Desarrollo Social:</a:t>
            </a:r>
          </a:p>
          <a:p>
            <a:pPr algn="ctr" fontAlgn="auto">
              <a:spcBef>
                <a:spcPts val="0"/>
              </a:spcBef>
              <a:spcAft>
                <a:spcPts val="0"/>
              </a:spcAft>
              <a:defRPr/>
            </a:pPr>
            <a:r>
              <a:rPr lang="es-ES" sz="3200" b="1" dirty="0" smtClean="0">
                <a:solidFill>
                  <a:srgbClr val="800B37"/>
                </a:solidFill>
              </a:rPr>
              <a:t>Área de Salud 2018</a:t>
            </a:r>
          </a:p>
        </p:txBody>
      </p:sp>
      <p:graphicFrame>
        <p:nvGraphicFramePr>
          <p:cNvPr id="12" name="6 Marcador de contenido"/>
          <p:cNvGraphicFramePr>
            <a:graphicFrameLocks/>
          </p:cNvGraphicFramePr>
          <p:nvPr>
            <p:extLst>
              <p:ext uri="{D42A27DB-BD31-4B8C-83A1-F6EECF244321}">
                <p14:modId xmlns:p14="http://schemas.microsoft.com/office/powerpoint/2010/main" xmlns="" val="2167040378"/>
              </p:ext>
            </p:extLst>
          </p:nvPr>
        </p:nvGraphicFramePr>
        <p:xfrm>
          <a:off x="1179869" y="1558048"/>
          <a:ext cx="6873001" cy="4168134"/>
        </p:xfrm>
        <a:graphic>
          <a:graphicData uri="http://schemas.openxmlformats.org/drawingml/2006/table">
            <a:tbl>
              <a:tblPr firstRow="1" bandRow="1">
                <a:tableStyleId>{5C22544A-7EE6-4342-B048-85BDC9FD1C3A}</a:tableStyleId>
              </a:tblPr>
              <a:tblGrid>
                <a:gridCol w="2984493"/>
                <a:gridCol w="979142"/>
                <a:gridCol w="1444720"/>
                <a:gridCol w="1464646"/>
              </a:tblGrid>
              <a:tr h="343178">
                <a:tc rowSpan="2">
                  <a:txBody>
                    <a:bodyPr/>
                    <a:lstStyle/>
                    <a:p>
                      <a:r>
                        <a:rPr lang="es-PY" sz="1600" dirty="0" smtClean="0"/>
                        <a:t>INSTITUCIONES</a:t>
                      </a:r>
                      <a:r>
                        <a:rPr lang="es-PY" sz="1600" baseline="0" dirty="0" smtClean="0"/>
                        <a:t> PARA ATENCION DE LA SALUD</a:t>
                      </a:r>
                      <a:endParaRPr lang="es-PY" sz="1600" dirty="0"/>
                    </a:p>
                  </a:txBody>
                  <a:tcPr marL="81817" marR="81817" marT="40909" marB="40909" anchor="ctr"/>
                </a:tc>
                <a:tc>
                  <a:txBody>
                    <a:bodyPr/>
                    <a:lstStyle/>
                    <a:p>
                      <a:pPr algn="ctr"/>
                      <a:r>
                        <a:rPr lang="es-PY" sz="1600" dirty="0" smtClean="0"/>
                        <a:t>2013</a:t>
                      </a:r>
                      <a:endParaRPr lang="es-PY" sz="1600" dirty="0"/>
                    </a:p>
                  </a:txBody>
                  <a:tcPr marL="81817" marR="81817" marT="40909" marB="40909"/>
                </a:tc>
                <a:tc gridSpan="2">
                  <a:txBody>
                    <a:bodyPr/>
                    <a:lstStyle/>
                    <a:p>
                      <a:pPr algn="ctr"/>
                      <a:r>
                        <a:rPr lang="es-PY" sz="1600" dirty="0" smtClean="0"/>
                        <a:t>2018</a:t>
                      </a:r>
                      <a:endParaRPr lang="es-PY" sz="1600" dirty="0"/>
                    </a:p>
                  </a:txBody>
                  <a:tcPr marL="81817" marR="81817" marT="40909" marB="40909">
                    <a:solidFill>
                      <a:srgbClr val="C00000"/>
                    </a:solidFill>
                  </a:tcPr>
                </a:tc>
                <a:tc hMerge="1">
                  <a:txBody>
                    <a:bodyPr/>
                    <a:lstStyle/>
                    <a:p>
                      <a:endParaRPr lang="es-PY" dirty="0"/>
                    </a:p>
                  </a:txBody>
                  <a:tcPr/>
                </a:tc>
              </a:tr>
              <a:tr h="1079532">
                <a:tc vMerge="1">
                  <a:txBody>
                    <a:bodyPr/>
                    <a:lstStyle/>
                    <a:p>
                      <a:endParaRPr lang="es-PY" dirty="0"/>
                    </a:p>
                  </a:txBody>
                  <a:tcPr/>
                </a:tc>
                <a:tc>
                  <a:txBody>
                    <a:bodyPr/>
                    <a:lstStyle/>
                    <a:p>
                      <a:pPr algn="ctr"/>
                      <a:r>
                        <a:rPr lang="es-PY" sz="1600" dirty="0" smtClean="0"/>
                        <a:t>Cantidad</a:t>
                      </a:r>
                      <a:endParaRPr lang="es-PY" sz="1600" dirty="0"/>
                    </a:p>
                  </a:txBody>
                  <a:tcPr marL="81817" marR="81817" marT="40909" marB="40909" anchor="ctr"/>
                </a:tc>
                <a:tc>
                  <a:txBody>
                    <a:bodyPr/>
                    <a:lstStyle/>
                    <a:p>
                      <a:pPr algn="ctr"/>
                      <a:r>
                        <a:rPr lang="es-PY" sz="1600" dirty="0" smtClean="0"/>
                        <a:t>Cantidad</a:t>
                      </a:r>
                      <a:endParaRPr lang="es-PY" sz="1600" dirty="0"/>
                    </a:p>
                  </a:txBody>
                  <a:tcPr marL="81817" marR="81817" marT="40909" marB="40909" anchor="ctr"/>
                </a:tc>
                <a:tc>
                  <a:txBody>
                    <a:bodyPr/>
                    <a:lstStyle/>
                    <a:p>
                      <a:pPr algn="ctr"/>
                      <a:r>
                        <a:rPr lang="es-PY" sz="1600" dirty="0" smtClean="0"/>
                        <a:t>Medicamentos e insumos </a:t>
                      </a:r>
                    </a:p>
                    <a:p>
                      <a:pPr algn="ctr"/>
                      <a:r>
                        <a:rPr lang="es-PY" sz="1600" dirty="0" smtClean="0"/>
                        <a:t>Acordes*</a:t>
                      </a:r>
                      <a:endParaRPr lang="es-PY" sz="1600" dirty="0"/>
                    </a:p>
                  </a:txBody>
                  <a:tcPr marL="81817" marR="81817" marT="40909" marB="40909" anchor="ctr"/>
                </a:tc>
              </a:tr>
              <a:tr h="343178">
                <a:tc>
                  <a:txBody>
                    <a:bodyPr/>
                    <a:lstStyle/>
                    <a:p>
                      <a:r>
                        <a:rPr lang="es-PY" sz="1600" dirty="0" smtClean="0"/>
                        <a:t>Puestos de Salud </a:t>
                      </a:r>
                      <a:endParaRPr lang="es-PY" sz="1600" dirty="0"/>
                    </a:p>
                  </a:txBody>
                  <a:tcPr marL="81817" marR="81817" marT="40909" marB="40909"/>
                </a:tc>
                <a:tc>
                  <a:txBody>
                    <a:bodyPr/>
                    <a:lstStyle/>
                    <a:p>
                      <a:pPr algn="ctr"/>
                      <a:r>
                        <a:rPr lang="es-PY" sz="1600" b="1" dirty="0" smtClean="0"/>
                        <a:t>433</a:t>
                      </a:r>
                      <a:endParaRPr lang="es-PY" sz="1600" b="1" dirty="0"/>
                    </a:p>
                  </a:txBody>
                  <a:tcPr marL="81817" marR="81817" marT="40909" marB="40909"/>
                </a:tc>
                <a:tc rowSpan="3">
                  <a:txBody>
                    <a:bodyPr/>
                    <a:lstStyle/>
                    <a:p>
                      <a:pPr algn="ctr"/>
                      <a:r>
                        <a:rPr lang="es-PY" sz="1600" b="1" dirty="0" smtClean="0"/>
                        <a:t>1.950</a:t>
                      </a:r>
                      <a:endParaRPr lang="es-PY" sz="1600" b="1" dirty="0"/>
                    </a:p>
                  </a:txBody>
                  <a:tcPr marL="81817" marR="81817" marT="40909" marB="40909" anchor="ctr"/>
                </a:tc>
                <a:tc rowSpan="3">
                  <a:txBody>
                    <a:bodyPr/>
                    <a:lstStyle/>
                    <a:p>
                      <a:pPr algn="ctr"/>
                      <a:r>
                        <a:rPr lang="es-PY" sz="1600" smtClean="0"/>
                        <a:t>100%</a:t>
                      </a:r>
                      <a:endParaRPr lang="es-PY" sz="1600" dirty="0" smtClean="0"/>
                    </a:p>
                  </a:txBody>
                  <a:tcPr marL="81817" marR="81817" marT="40909" marB="40909" anchor="ctr"/>
                </a:tc>
              </a:tr>
              <a:tr h="343178">
                <a:tc>
                  <a:txBody>
                    <a:bodyPr/>
                    <a:lstStyle/>
                    <a:p>
                      <a:r>
                        <a:rPr lang="es-PY" sz="1600" dirty="0" smtClean="0"/>
                        <a:t>Unidades de Salud familiar</a:t>
                      </a:r>
                      <a:endParaRPr lang="es-PY" sz="1600" dirty="0"/>
                    </a:p>
                  </a:txBody>
                  <a:tcPr marL="81817" marR="81817" marT="40909" marB="40909"/>
                </a:tc>
                <a:tc>
                  <a:txBody>
                    <a:bodyPr/>
                    <a:lstStyle/>
                    <a:p>
                      <a:pPr algn="ctr"/>
                      <a:r>
                        <a:rPr lang="es-PY" sz="1600" b="1" dirty="0" smtClean="0"/>
                        <a:t>704</a:t>
                      </a:r>
                      <a:endParaRPr lang="es-PY" sz="1600" b="1" dirty="0"/>
                    </a:p>
                  </a:txBody>
                  <a:tcPr marL="81817" marR="81817" marT="40909" marB="40909"/>
                </a:tc>
                <a:tc vMerge="1">
                  <a:txBody>
                    <a:bodyPr/>
                    <a:lstStyle/>
                    <a:p>
                      <a:endParaRPr lang="es-PY" dirty="0"/>
                    </a:p>
                  </a:txBody>
                  <a:tcPr/>
                </a:tc>
                <a:tc vMerge="1">
                  <a:txBody>
                    <a:bodyPr/>
                    <a:lstStyle/>
                    <a:p>
                      <a:endParaRPr lang="es-PY" dirty="0"/>
                    </a:p>
                  </a:txBody>
                  <a:tcPr/>
                </a:tc>
              </a:tr>
              <a:tr h="343178">
                <a:tc>
                  <a:txBody>
                    <a:bodyPr/>
                    <a:lstStyle/>
                    <a:p>
                      <a:r>
                        <a:rPr lang="es-PY" sz="1600" dirty="0" smtClean="0"/>
                        <a:t>Dispensarios </a:t>
                      </a:r>
                      <a:endParaRPr lang="es-PY" sz="1600" dirty="0"/>
                    </a:p>
                  </a:txBody>
                  <a:tcPr marL="81817" marR="81817" marT="40909" marB="40909"/>
                </a:tc>
                <a:tc>
                  <a:txBody>
                    <a:bodyPr/>
                    <a:lstStyle/>
                    <a:p>
                      <a:pPr algn="ctr"/>
                      <a:r>
                        <a:rPr lang="es-PY" sz="1600" b="1" dirty="0" smtClean="0"/>
                        <a:t>44</a:t>
                      </a:r>
                      <a:endParaRPr lang="es-PY" sz="1600" b="1" dirty="0"/>
                    </a:p>
                  </a:txBody>
                  <a:tcPr marL="81817" marR="81817" marT="40909" marB="40909"/>
                </a:tc>
                <a:tc vMerge="1">
                  <a:txBody>
                    <a:bodyPr/>
                    <a:lstStyle/>
                    <a:p>
                      <a:endParaRPr lang="es-PY" dirty="0"/>
                    </a:p>
                  </a:txBody>
                  <a:tcPr/>
                </a:tc>
                <a:tc vMerge="1">
                  <a:txBody>
                    <a:bodyPr/>
                    <a:lstStyle/>
                    <a:p>
                      <a:endParaRPr lang="es-PY" dirty="0"/>
                    </a:p>
                  </a:txBody>
                  <a:tcPr/>
                </a:tc>
              </a:tr>
              <a:tr h="343178">
                <a:tc>
                  <a:txBody>
                    <a:bodyPr/>
                    <a:lstStyle/>
                    <a:p>
                      <a:r>
                        <a:rPr lang="es-PY" sz="1600" dirty="0" smtClean="0"/>
                        <a:t>Centros de Salud </a:t>
                      </a:r>
                      <a:endParaRPr lang="es-PY" sz="1600" dirty="0"/>
                    </a:p>
                  </a:txBody>
                  <a:tcPr marL="81817" marR="81817" marT="40909" marB="40909"/>
                </a:tc>
                <a:tc>
                  <a:txBody>
                    <a:bodyPr/>
                    <a:lstStyle/>
                    <a:p>
                      <a:pPr algn="ctr"/>
                      <a:r>
                        <a:rPr lang="es-PY" sz="1600" b="1" dirty="0" smtClean="0"/>
                        <a:t>96</a:t>
                      </a:r>
                      <a:endParaRPr lang="es-PY" sz="1600" b="1" dirty="0"/>
                    </a:p>
                  </a:txBody>
                  <a:tcPr marL="81817" marR="81817" marT="40909" marB="40909"/>
                </a:tc>
                <a:tc rowSpan="2">
                  <a:txBody>
                    <a:bodyPr/>
                    <a:lstStyle/>
                    <a:p>
                      <a:pPr algn="ctr"/>
                      <a:r>
                        <a:rPr lang="es-PY" sz="1600" b="1" dirty="0" smtClean="0"/>
                        <a:t>168</a:t>
                      </a:r>
                      <a:endParaRPr lang="es-PY" sz="1600" b="1" dirty="0"/>
                    </a:p>
                  </a:txBody>
                  <a:tcPr marL="81817" marR="81817" marT="40909" marB="40909" anchor="ctr"/>
                </a:tc>
                <a:tc rowSpan="2">
                  <a:txBody>
                    <a:bodyPr/>
                    <a:lstStyle/>
                    <a:p>
                      <a:pPr algn="ctr"/>
                      <a:r>
                        <a:rPr lang="es-PY" sz="1600" dirty="0" smtClean="0"/>
                        <a:t>100%</a:t>
                      </a:r>
                      <a:endParaRPr lang="es-PY" sz="1600" dirty="0"/>
                    </a:p>
                  </a:txBody>
                  <a:tcPr marL="81817" marR="81817" marT="40909" marB="40909" anchor="ctr"/>
                </a:tc>
              </a:tr>
              <a:tr h="343178">
                <a:tc>
                  <a:txBody>
                    <a:bodyPr/>
                    <a:lstStyle/>
                    <a:p>
                      <a:r>
                        <a:rPr lang="es-PY" sz="1600" dirty="0" smtClean="0"/>
                        <a:t>Hospitales Distritales </a:t>
                      </a:r>
                      <a:endParaRPr lang="es-PY" sz="1600" dirty="0"/>
                    </a:p>
                  </a:txBody>
                  <a:tcPr marL="81817" marR="81817" marT="40909" marB="40909"/>
                </a:tc>
                <a:tc>
                  <a:txBody>
                    <a:bodyPr/>
                    <a:lstStyle/>
                    <a:p>
                      <a:pPr algn="ctr"/>
                      <a:r>
                        <a:rPr lang="es-PY" sz="1600" b="1" dirty="0" smtClean="0"/>
                        <a:t>37</a:t>
                      </a:r>
                      <a:endParaRPr lang="es-PY" sz="1600" b="1" dirty="0"/>
                    </a:p>
                  </a:txBody>
                  <a:tcPr marL="81817" marR="81817" marT="40909" marB="40909"/>
                </a:tc>
                <a:tc vMerge="1">
                  <a:txBody>
                    <a:bodyPr/>
                    <a:lstStyle/>
                    <a:p>
                      <a:pPr algn="ctr"/>
                      <a:endParaRPr lang="es-PY" sz="1800" dirty="0"/>
                    </a:p>
                  </a:txBody>
                  <a:tcPr/>
                </a:tc>
                <a:tc vMerge="1">
                  <a:txBody>
                    <a:bodyPr/>
                    <a:lstStyle/>
                    <a:p>
                      <a:pPr algn="ctr"/>
                      <a:endParaRPr lang="es-PY" sz="1800" dirty="0"/>
                    </a:p>
                  </a:txBody>
                  <a:tcPr/>
                </a:tc>
              </a:tr>
              <a:tr h="343178">
                <a:tc>
                  <a:txBody>
                    <a:bodyPr/>
                    <a:lstStyle/>
                    <a:p>
                      <a:r>
                        <a:rPr lang="es-PY" sz="1600" dirty="0" smtClean="0"/>
                        <a:t>Hospitales Regionales </a:t>
                      </a:r>
                      <a:endParaRPr lang="es-PY" sz="1600" dirty="0"/>
                    </a:p>
                  </a:txBody>
                  <a:tcPr marL="81817" marR="81817" marT="40909" marB="40909"/>
                </a:tc>
                <a:tc>
                  <a:txBody>
                    <a:bodyPr/>
                    <a:lstStyle/>
                    <a:p>
                      <a:pPr algn="ctr"/>
                      <a:r>
                        <a:rPr lang="es-PY" sz="1600" dirty="0" smtClean="0"/>
                        <a:t>17</a:t>
                      </a:r>
                      <a:endParaRPr lang="es-PY" sz="1600" dirty="0"/>
                    </a:p>
                  </a:txBody>
                  <a:tcPr marL="81817" marR="81817" marT="40909" marB="40909"/>
                </a:tc>
                <a:tc>
                  <a:txBody>
                    <a:bodyPr/>
                    <a:lstStyle/>
                    <a:p>
                      <a:pPr algn="ctr"/>
                      <a:r>
                        <a:rPr lang="es-PY" sz="1600" dirty="0" smtClean="0"/>
                        <a:t>17</a:t>
                      </a:r>
                      <a:endParaRPr lang="es-PY" sz="1600" dirty="0"/>
                    </a:p>
                  </a:txBody>
                  <a:tcPr marL="81817" marR="81817" marT="40909" marB="40909"/>
                </a:tc>
                <a:tc>
                  <a:txBody>
                    <a:bodyPr/>
                    <a:lstStyle/>
                    <a:p>
                      <a:pPr algn="ctr"/>
                      <a:r>
                        <a:rPr lang="es-PY" sz="1600" dirty="0" smtClean="0"/>
                        <a:t>100%</a:t>
                      </a:r>
                      <a:endParaRPr lang="es-PY" sz="1600" dirty="0"/>
                    </a:p>
                  </a:txBody>
                  <a:tcPr marL="81817" marR="81817" marT="40909" marB="40909"/>
                </a:tc>
              </a:tr>
              <a:tr h="343178">
                <a:tc>
                  <a:txBody>
                    <a:bodyPr/>
                    <a:lstStyle/>
                    <a:p>
                      <a:r>
                        <a:rPr lang="es-PY" sz="1600" dirty="0" smtClean="0"/>
                        <a:t>Centros de Traumas regionales </a:t>
                      </a:r>
                      <a:endParaRPr lang="es-PY" sz="1600" dirty="0"/>
                    </a:p>
                  </a:txBody>
                  <a:tcPr marL="81817" marR="81817" marT="40909" marB="40909"/>
                </a:tc>
                <a:tc>
                  <a:txBody>
                    <a:bodyPr/>
                    <a:lstStyle/>
                    <a:p>
                      <a:pPr algn="ctr"/>
                      <a:r>
                        <a:rPr lang="es-PY" sz="1600" dirty="0" smtClean="0"/>
                        <a:t>0</a:t>
                      </a:r>
                      <a:endParaRPr lang="es-PY" sz="1600" dirty="0"/>
                    </a:p>
                  </a:txBody>
                  <a:tcPr marL="81817" marR="81817" marT="40909" marB="40909"/>
                </a:tc>
                <a:tc>
                  <a:txBody>
                    <a:bodyPr/>
                    <a:lstStyle/>
                    <a:p>
                      <a:pPr algn="ctr"/>
                      <a:r>
                        <a:rPr lang="es-PY" sz="1600" dirty="0" smtClean="0"/>
                        <a:t>3</a:t>
                      </a:r>
                      <a:endParaRPr lang="es-PY" sz="1600" dirty="0"/>
                    </a:p>
                  </a:txBody>
                  <a:tcPr marL="81817" marR="81817" marT="40909" marB="40909"/>
                </a:tc>
                <a:tc>
                  <a:txBody>
                    <a:bodyPr/>
                    <a:lstStyle/>
                    <a:p>
                      <a:pPr algn="ctr"/>
                      <a:r>
                        <a:rPr lang="es-PY" sz="1400" smtClean="0"/>
                        <a:t>adecuados</a:t>
                      </a:r>
                      <a:endParaRPr lang="es-PY" sz="1400" dirty="0"/>
                    </a:p>
                  </a:txBody>
                  <a:tcPr marL="81817" marR="81817" marT="40909" marB="40909"/>
                </a:tc>
              </a:tr>
              <a:tr h="343178">
                <a:tc>
                  <a:txBody>
                    <a:bodyPr/>
                    <a:lstStyle/>
                    <a:p>
                      <a:r>
                        <a:rPr lang="es-PY" sz="1600" dirty="0" smtClean="0"/>
                        <a:t>Hospitales Especializados </a:t>
                      </a:r>
                      <a:endParaRPr lang="es-PY" sz="1600" dirty="0"/>
                    </a:p>
                  </a:txBody>
                  <a:tcPr marL="81817" marR="81817" marT="40909" marB="40909"/>
                </a:tc>
                <a:tc>
                  <a:txBody>
                    <a:bodyPr/>
                    <a:lstStyle/>
                    <a:p>
                      <a:pPr algn="ctr"/>
                      <a:r>
                        <a:rPr lang="es-PY" sz="1600" dirty="0" smtClean="0"/>
                        <a:t>11</a:t>
                      </a:r>
                      <a:endParaRPr lang="es-PY" sz="1600" dirty="0"/>
                    </a:p>
                  </a:txBody>
                  <a:tcPr marL="81817" marR="81817" marT="40909" marB="40909"/>
                </a:tc>
                <a:tc>
                  <a:txBody>
                    <a:bodyPr/>
                    <a:lstStyle/>
                    <a:p>
                      <a:pPr algn="ctr"/>
                      <a:r>
                        <a:rPr lang="es-PY" sz="1600" dirty="0" smtClean="0"/>
                        <a:t>11</a:t>
                      </a:r>
                      <a:endParaRPr lang="es-PY" sz="1600" dirty="0"/>
                    </a:p>
                  </a:txBody>
                  <a:tcPr marL="81817" marR="81817" marT="40909" marB="40909"/>
                </a:tc>
                <a:tc>
                  <a:txBody>
                    <a:bodyPr/>
                    <a:lstStyle/>
                    <a:p>
                      <a:pPr algn="ctr"/>
                      <a:r>
                        <a:rPr lang="es-PY" sz="1600" dirty="0" smtClean="0"/>
                        <a:t>100%</a:t>
                      </a:r>
                      <a:endParaRPr lang="es-PY" sz="1600" dirty="0"/>
                    </a:p>
                  </a:txBody>
                  <a:tcPr marL="81817" marR="81817" marT="40909" marB="40909"/>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83" y="6715245"/>
            <a:ext cx="7912770" cy="142756"/>
          </a:xfrm>
          <a:prstGeom prst="rect">
            <a:avLst/>
          </a:prstGeom>
          <a:solidFill>
            <a:srgbClr val="6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ángulo 11"/>
          <p:cNvSpPr/>
          <p:nvPr/>
        </p:nvSpPr>
        <p:spPr>
          <a:xfrm>
            <a:off x="428596" y="142852"/>
            <a:ext cx="8286808" cy="1077218"/>
          </a:xfrm>
          <a:prstGeom prst="rect">
            <a:avLst/>
          </a:prstGeom>
        </p:spPr>
        <p:txBody>
          <a:bodyPr wrap="square">
            <a:spAutoFit/>
          </a:bodyPr>
          <a:lstStyle/>
          <a:p>
            <a:pPr algn="ctr" fontAlgn="auto">
              <a:spcBef>
                <a:spcPts val="0"/>
              </a:spcBef>
              <a:spcAft>
                <a:spcPts val="0"/>
              </a:spcAft>
              <a:defRPr/>
            </a:pPr>
            <a:r>
              <a:rPr lang="es-ES" sz="3200" b="1" dirty="0" smtClean="0">
                <a:solidFill>
                  <a:srgbClr val="800B37"/>
                </a:solidFill>
              </a:rPr>
              <a:t>Desarrollo Social:</a:t>
            </a:r>
          </a:p>
          <a:p>
            <a:pPr algn="ctr" fontAlgn="auto">
              <a:spcBef>
                <a:spcPts val="0"/>
              </a:spcBef>
              <a:spcAft>
                <a:spcPts val="0"/>
              </a:spcAft>
              <a:defRPr/>
            </a:pPr>
            <a:r>
              <a:rPr lang="es-ES" sz="3200" b="1" dirty="0" smtClean="0">
                <a:solidFill>
                  <a:srgbClr val="800B37"/>
                </a:solidFill>
              </a:rPr>
              <a:t>Área de Agua y Saneamiento 2018</a:t>
            </a:r>
          </a:p>
        </p:txBody>
      </p:sp>
      <p:grpSp>
        <p:nvGrpSpPr>
          <p:cNvPr id="2" name="26 Grupo"/>
          <p:cNvGrpSpPr/>
          <p:nvPr/>
        </p:nvGrpSpPr>
        <p:grpSpPr>
          <a:xfrm>
            <a:off x="214282" y="1487970"/>
            <a:ext cx="8640960" cy="834752"/>
            <a:chOff x="251520" y="1616026"/>
            <a:chExt cx="8640960" cy="834752"/>
          </a:xfrm>
        </p:grpSpPr>
        <p:graphicFrame>
          <p:nvGraphicFramePr>
            <p:cNvPr id="9" name="12 Diagrama"/>
            <p:cNvGraphicFramePr/>
            <p:nvPr>
              <p:extLst>
                <p:ext uri="{D42A27DB-BD31-4B8C-83A1-F6EECF244321}">
                  <p14:modId xmlns:p14="http://schemas.microsoft.com/office/powerpoint/2010/main" xmlns="" val="2703432031"/>
                </p:ext>
              </p:extLst>
            </p:nvPr>
          </p:nvGraphicFramePr>
          <p:xfrm>
            <a:off x="2195736" y="1616026"/>
            <a:ext cx="5256584" cy="834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4 CuadroTexto"/>
            <p:cNvSpPr txBox="1"/>
            <p:nvPr/>
          </p:nvSpPr>
          <p:spPr>
            <a:xfrm>
              <a:off x="251520" y="1771106"/>
              <a:ext cx="2016224" cy="369332"/>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AGUA EN RED</a:t>
              </a:r>
              <a:endParaRPr lang="es-PY" b="1" dirty="0">
                <a:effectLst>
                  <a:outerShdw blurRad="38100" dist="38100" dir="2700000" algn="tl">
                    <a:srgbClr val="000000">
                      <a:alpha val="43137"/>
                    </a:srgbClr>
                  </a:outerShdw>
                </a:effectLst>
              </a:endParaRPr>
            </a:p>
          </p:txBody>
        </p:sp>
        <p:sp>
          <p:nvSpPr>
            <p:cNvPr id="14" name="15 CuadroTexto"/>
            <p:cNvSpPr txBox="1"/>
            <p:nvPr/>
          </p:nvSpPr>
          <p:spPr>
            <a:xfrm>
              <a:off x="7380312" y="1709192"/>
              <a:ext cx="1512168" cy="646331"/>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260.000 nuevas </a:t>
              </a:r>
              <a:r>
                <a:rPr lang="es-US" b="1" dirty="0" err="1" smtClean="0">
                  <a:effectLst>
                    <a:outerShdw blurRad="38100" dist="38100" dir="2700000" algn="tl">
                      <a:srgbClr val="000000">
                        <a:alpha val="43137"/>
                      </a:srgbClr>
                    </a:outerShdw>
                  </a:effectLst>
                </a:rPr>
                <a:t>flias</a:t>
              </a:r>
              <a:r>
                <a:rPr lang="es-US" b="1" dirty="0" smtClean="0">
                  <a:effectLst>
                    <a:outerShdw blurRad="38100" dist="38100" dir="2700000" algn="tl">
                      <a:srgbClr val="000000">
                        <a:alpha val="43137"/>
                      </a:srgbClr>
                    </a:outerShdw>
                  </a:effectLst>
                </a:rPr>
                <a:t>. </a:t>
              </a:r>
              <a:endParaRPr lang="es-PY" b="1" dirty="0">
                <a:effectLst>
                  <a:outerShdw blurRad="38100" dist="38100" dir="2700000" algn="tl">
                    <a:srgbClr val="000000">
                      <a:alpha val="43137"/>
                    </a:srgbClr>
                  </a:outerShdw>
                </a:effectLst>
              </a:endParaRPr>
            </a:p>
          </p:txBody>
        </p:sp>
      </p:grpSp>
      <p:grpSp>
        <p:nvGrpSpPr>
          <p:cNvPr id="3" name="27 Grupo"/>
          <p:cNvGrpSpPr/>
          <p:nvPr/>
        </p:nvGrpSpPr>
        <p:grpSpPr>
          <a:xfrm>
            <a:off x="214282" y="3737256"/>
            <a:ext cx="8712968" cy="834752"/>
            <a:chOff x="323528" y="2768154"/>
            <a:chExt cx="8712968" cy="834752"/>
          </a:xfrm>
        </p:grpSpPr>
        <p:graphicFrame>
          <p:nvGraphicFramePr>
            <p:cNvPr id="16" name="17 Diagrama"/>
            <p:cNvGraphicFramePr/>
            <p:nvPr>
              <p:extLst>
                <p:ext uri="{D42A27DB-BD31-4B8C-83A1-F6EECF244321}">
                  <p14:modId xmlns:p14="http://schemas.microsoft.com/office/powerpoint/2010/main" xmlns="" val="3076879919"/>
                </p:ext>
              </p:extLst>
            </p:nvPr>
          </p:nvGraphicFramePr>
          <p:xfrm>
            <a:off x="2284784" y="2768154"/>
            <a:ext cx="5167536" cy="834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18 CuadroTexto"/>
            <p:cNvSpPr txBox="1"/>
            <p:nvPr/>
          </p:nvSpPr>
          <p:spPr>
            <a:xfrm>
              <a:off x="323528" y="2780928"/>
              <a:ext cx="2016224" cy="646331"/>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ALCANTARILLADO SANITARIO</a:t>
              </a:r>
              <a:endParaRPr lang="es-PY" b="1" dirty="0">
                <a:effectLst>
                  <a:outerShdw blurRad="38100" dist="38100" dir="2700000" algn="tl">
                    <a:srgbClr val="000000">
                      <a:alpha val="43137"/>
                    </a:srgbClr>
                  </a:outerShdw>
                </a:effectLst>
              </a:endParaRPr>
            </a:p>
          </p:txBody>
        </p:sp>
        <p:sp>
          <p:nvSpPr>
            <p:cNvPr id="18" name="19 CuadroTexto"/>
            <p:cNvSpPr txBox="1"/>
            <p:nvPr/>
          </p:nvSpPr>
          <p:spPr>
            <a:xfrm>
              <a:off x="7524328" y="2852936"/>
              <a:ext cx="1512168" cy="646331"/>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500.000 nuevas </a:t>
              </a:r>
              <a:r>
                <a:rPr lang="es-US" b="1" dirty="0" err="1" smtClean="0">
                  <a:effectLst>
                    <a:outerShdw blurRad="38100" dist="38100" dir="2700000" algn="tl">
                      <a:srgbClr val="000000">
                        <a:alpha val="43137"/>
                      </a:srgbClr>
                    </a:outerShdw>
                  </a:effectLst>
                </a:rPr>
                <a:t>flias</a:t>
              </a:r>
              <a:r>
                <a:rPr lang="es-US" b="1" dirty="0" smtClean="0">
                  <a:effectLst>
                    <a:outerShdw blurRad="38100" dist="38100" dir="2700000" algn="tl">
                      <a:srgbClr val="000000">
                        <a:alpha val="43137"/>
                      </a:srgbClr>
                    </a:outerShdw>
                  </a:effectLst>
                </a:rPr>
                <a:t>. </a:t>
              </a:r>
              <a:endParaRPr lang="es-PY" b="1" dirty="0">
                <a:effectLst>
                  <a:outerShdw blurRad="38100" dist="38100" dir="2700000" algn="tl">
                    <a:srgbClr val="000000">
                      <a:alpha val="43137"/>
                    </a:srgbClr>
                  </a:outerShdw>
                </a:effectLst>
              </a:endParaRPr>
            </a:p>
          </p:txBody>
        </p:sp>
      </p:grpSp>
      <p:grpSp>
        <p:nvGrpSpPr>
          <p:cNvPr id="6" name="28 Grupo"/>
          <p:cNvGrpSpPr/>
          <p:nvPr/>
        </p:nvGrpSpPr>
        <p:grpSpPr>
          <a:xfrm>
            <a:off x="208366" y="4863124"/>
            <a:ext cx="8721352" cy="923330"/>
            <a:chOff x="323528" y="3873822"/>
            <a:chExt cx="8721352" cy="923330"/>
          </a:xfrm>
        </p:grpSpPr>
        <p:graphicFrame>
          <p:nvGraphicFramePr>
            <p:cNvPr id="20" name="21 Diagrama"/>
            <p:cNvGraphicFramePr/>
            <p:nvPr>
              <p:extLst>
                <p:ext uri="{D42A27DB-BD31-4B8C-83A1-F6EECF244321}">
                  <p14:modId xmlns:p14="http://schemas.microsoft.com/office/powerpoint/2010/main" xmlns="" val="1056096910"/>
                </p:ext>
              </p:extLst>
            </p:nvPr>
          </p:nvGraphicFramePr>
          <p:xfrm>
            <a:off x="2267744" y="3933056"/>
            <a:ext cx="5184576" cy="8347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1" name="22 CuadroTexto"/>
            <p:cNvSpPr txBox="1"/>
            <p:nvPr/>
          </p:nvSpPr>
          <p:spPr>
            <a:xfrm>
              <a:off x="323528" y="3873822"/>
              <a:ext cx="2016224" cy="923330"/>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TRATAMIENTO DE AGUAS RESIDUALES</a:t>
              </a:r>
              <a:endParaRPr lang="es-PY" b="1" dirty="0">
                <a:effectLst>
                  <a:outerShdw blurRad="38100" dist="38100" dir="2700000" algn="tl">
                    <a:srgbClr val="000000">
                      <a:alpha val="43137"/>
                    </a:srgbClr>
                  </a:outerShdw>
                </a:effectLst>
              </a:endParaRPr>
            </a:p>
          </p:txBody>
        </p:sp>
        <p:sp>
          <p:nvSpPr>
            <p:cNvPr id="22" name="23 CuadroTexto"/>
            <p:cNvSpPr txBox="1"/>
            <p:nvPr/>
          </p:nvSpPr>
          <p:spPr>
            <a:xfrm>
              <a:off x="7532712" y="4005064"/>
              <a:ext cx="1512168" cy="646331"/>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611.000 nuevas </a:t>
              </a:r>
              <a:r>
                <a:rPr lang="es-US" b="1" dirty="0" err="1" smtClean="0">
                  <a:effectLst>
                    <a:outerShdw blurRad="38100" dist="38100" dir="2700000" algn="tl">
                      <a:srgbClr val="000000">
                        <a:alpha val="43137"/>
                      </a:srgbClr>
                    </a:outerShdw>
                  </a:effectLst>
                </a:rPr>
                <a:t>flias</a:t>
              </a:r>
              <a:r>
                <a:rPr lang="es-US" b="1" dirty="0" smtClean="0">
                  <a:effectLst>
                    <a:outerShdw blurRad="38100" dist="38100" dir="2700000" algn="tl">
                      <a:srgbClr val="000000">
                        <a:alpha val="43137"/>
                      </a:srgbClr>
                    </a:outerShdw>
                  </a:effectLst>
                </a:rPr>
                <a:t>. </a:t>
              </a:r>
              <a:endParaRPr lang="es-PY" b="1" dirty="0">
                <a:effectLst>
                  <a:outerShdw blurRad="38100" dist="38100" dir="2700000" algn="tl">
                    <a:srgbClr val="000000">
                      <a:alpha val="43137"/>
                    </a:srgbClr>
                  </a:outerShdw>
                </a:effectLst>
              </a:endParaRPr>
            </a:p>
          </p:txBody>
        </p:sp>
      </p:grpSp>
      <p:grpSp>
        <p:nvGrpSpPr>
          <p:cNvPr id="8" name="26 Grupo"/>
          <p:cNvGrpSpPr/>
          <p:nvPr/>
        </p:nvGrpSpPr>
        <p:grpSpPr>
          <a:xfrm>
            <a:off x="248482" y="2571744"/>
            <a:ext cx="8640960" cy="893986"/>
            <a:chOff x="251520" y="1556792"/>
            <a:chExt cx="8640960" cy="893986"/>
          </a:xfrm>
        </p:grpSpPr>
        <p:graphicFrame>
          <p:nvGraphicFramePr>
            <p:cNvPr id="24" name="25 Diagrama"/>
            <p:cNvGraphicFramePr/>
            <p:nvPr>
              <p:extLst>
                <p:ext uri="{D42A27DB-BD31-4B8C-83A1-F6EECF244321}">
                  <p14:modId xmlns:p14="http://schemas.microsoft.com/office/powerpoint/2010/main" xmlns="" val="2703432031"/>
                </p:ext>
              </p:extLst>
            </p:nvPr>
          </p:nvGraphicFramePr>
          <p:xfrm>
            <a:off x="2195736" y="1616026"/>
            <a:ext cx="5256584" cy="83475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5" name="26 CuadroTexto"/>
            <p:cNvSpPr txBox="1"/>
            <p:nvPr/>
          </p:nvSpPr>
          <p:spPr>
            <a:xfrm>
              <a:off x="251520" y="1556792"/>
              <a:ext cx="2016224" cy="369332"/>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AGUA MEJORADA</a:t>
              </a:r>
              <a:endParaRPr lang="es-PY" b="1" dirty="0">
                <a:effectLst>
                  <a:outerShdw blurRad="38100" dist="38100" dir="2700000" algn="tl">
                    <a:srgbClr val="000000">
                      <a:alpha val="43137"/>
                    </a:srgbClr>
                  </a:outerShdw>
                </a:effectLst>
              </a:endParaRPr>
            </a:p>
          </p:txBody>
        </p:sp>
        <p:sp>
          <p:nvSpPr>
            <p:cNvPr id="26" name="27 CuadroTexto"/>
            <p:cNvSpPr txBox="1"/>
            <p:nvPr/>
          </p:nvSpPr>
          <p:spPr>
            <a:xfrm>
              <a:off x="7380312" y="1709192"/>
              <a:ext cx="1512168" cy="646331"/>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180.000 nuevas </a:t>
              </a:r>
              <a:r>
                <a:rPr lang="es-US" b="1" dirty="0" err="1" smtClean="0">
                  <a:effectLst>
                    <a:outerShdw blurRad="38100" dist="38100" dir="2700000" algn="tl">
                      <a:srgbClr val="000000">
                        <a:alpha val="43137"/>
                      </a:srgbClr>
                    </a:outerShdw>
                  </a:effectLst>
                </a:rPr>
                <a:t>flias</a:t>
              </a:r>
              <a:r>
                <a:rPr lang="es-US" b="1" dirty="0" smtClean="0">
                  <a:effectLst>
                    <a:outerShdw blurRad="38100" dist="38100" dir="2700000" algn="tl">
                      <a:srgbClr val="000000">
                        <a:alpha val="43137"/>
                      </a:srgbClr>
                    </a:outerShdw>
                  </a:effectLst>
                </a:rPr>
                <a:t>. </a:t>
              </a:r>
              <a:endParaRPr lang="es-PY" b="1"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628680" y="310042"/>
            <a:ext cx="7981920" cy="530213"/>
          </a:xfrm>
          <a:prstGeom prst="rect">
            <a:avLst/>
          </a:prstGeom>
        </p:spPr>
        <p:txBody>
          <a:bodyPr vert="horz" lIns="91440" tIns="45720" rIns="91440" bIns="45720" rtlCol="0">
            <a:noAutofit/>
          </a:bodyPr>
          <a:lstStyle/>
          <a:p>
            <a:pPr lvl="0" indent="176213" algn="ctr">
              <a:spcBef>
                <a:spcPct val="20000"/>
              </a:spcBef>
              <a:buFont typeface="Arial" pitchFamily="34" charset="0"/>
              <a:buChar char="•"/>
              <a:defRPr/>
            </a:pPr>
            <a:r>
              <a:rPr lang="es-PY" sz="3600" b="1" cap="small" noProof="0" dirty="0" smtClean="0">
                <a:solidFill>
                  <a:srgbClr val="52646D"/>
                </a:solidFill>
              </a:rPr>
              <a:t>120 Asentamientos Priorizados </a:t>
            </a: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pic>
        <p:nvPicPr>
          <p:cNvPr id="3" name="Picture 2"/>
          <p:cNvPicPr>
            <a:picLocks noChangeAspect="1"/>
          </p:cNvPicPr>
          <p:nvPr/>
        </p:nvPicPr>
        <p:blipFill>
          <a:blip r:embed="rId2" cstate="print"/>
          <a:stretch>
            <a:fillRect/>
          </a:stretch>
        </p:blipFill>
        <p:spPr>
          <a:xfrm>
            <a:off x="815283" y="961823"/>
            <a:ext cx="7608714" cy="5275489"/>
          </a:xfrm>
          <a:prstGeom prst="rect">
            <a:avLst/>
          </a:prstGeom>
        </p:spPr>
      </p:pic>
    </p:spTree>
    <p:extLst>
      <p:ext uri="{BB962C8B-B14F-4D97-AF65-F5344CB8AC3E}">
        <p14:creationId xmlns:p14="http://schemas.microsoft.com/office/powerpoint/2010/main" xmlns="" val="281126041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628680" y="1041399"/>
            <a:ext cx="7981920" cy="530213"/>
          </a:xfrm>
          <a:prstGeom prst="rect">
            <a:avLst/>
          </a:prstGeom>
        </p:spPr>
        <p:txBody>
          <a:bodyPr vert="horz" lIns="91440" tIns="45720" rIns="91440" bIns="45720" rtlCol="0">
            <a:noAutofit/>
          </a:bodyPr>
          <a:lstStyle/>
          <a:p>
            <a:pPr lvl="0" indent="176213" algn="ctr">
              <a:spcBef>
                <a:spcPct val="20000"/>
              </a:spcBef>
              <a:buFont typeface="Arial" pitchFamily="34" charset="0"/>
              <a:buChar char="•"/>
              <a:defRPr/>
            </a:pPr>
            <a:r>
              <a:rPr lang="es-PY" sz="3600" b="1" cap="small" noProof="0" dirty="0" smtClean="0">
                <a:solidFill>
                  <a:srgbClr val="52646D"/>
                </a:solidFill>
              </a:rPr>
              <a:t>Tablero de control presidencial</a:t>
            </a: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pic>
        <p:nvPicPr>
          <p:cNvPr id="5" name="Picture 4"/>
          <p:cNvPicPr>
            <a:picLocks noChangeAspect="1"/>
          </p:cNvPicPr>
          <p:nvPr/>
        </p:nvPicPr>
        <p:blipFill>
          <a:blip r:embed="rId2" cstate="print"/>
          <a:stretch>
            <a:fillRect/>
          </a:stretch>
        </p:blipFill>
        <p:spPr>
          <a:xfrm>
            <a:off x="172141" y="1700808"/>
            <a:ext cx="8894997" cy="4225652"/>
          </a:xfrm>
          <a:prstGeom prst="rect">
            <a:avLst/>
          </a:prstGeom>
        </p:spPr>
      </p:pic>
      <p:sp>
        <p:nvSpPr>
          <p:cNvPr id="7" name="Rectangle 6"/>
          <p:cNvSpPr/>
          <p:nvPr/>
        </p:nvSpPr>
        <p:spPr>
          <a:xfrm>
            <a:off x="827584" y="2564904"/>
            <a:ext cx="5688632"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Rectángulo"/>
          <p:cNvSpPr/>
          <p:nvPr/>
        </p:nvSpPr>
        <p:spPr>
          <a:xfrm>
            <a:off x="214282" y="242645"/>
            <a:ext cx="8643998" cy="954107"/>
          </a:xfrm>
          <a:prstGeom prst="rect">
            <a:avLst/>
          </a:prstGeom>
        </p:spPr>
        <p:txBody>
          <a:bodyPr wrap="square">
            <a:spAutoFit/>
          </a:bodyPr>
          <a:lstStyle/>
          <a:p>
            <a:pPr algn="ctr"/>
            <a:r>
              <a:rPr lang="es-PY" sz="2800" b="1" dirty="0" smtClean="0">
                <a:solidFill>
                  <a:srgbClr val="000000"/>
                </a:solidFill>
                <a:latin typeface="Arial Narrow" pitchFamily="34" charset="0"/>
              </a:rPr>
              <a:t>4. Incorporación de tecnología de avanzada para el seguimiento </a:t>
            </a:r>
            <a:endParaRPr lang="es-MX" sz="2800" dirty="0"/>
          </a:p>
        </p:txBody>
      </p:sp>
    </p:spTree>
    <p:extLst>
      <p:ext uri="{BB962C8B-B14F-4D97-AF65-F5344CB8AC3E}">
        <p14:creationId xmlns:p14="http://schemas.microsoft.com/office/powerpoint/2010/main" xmlns="" val="30310786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76600" y="1676400"/>
            <a:ext cx="2362200" cy="398430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18"/>
          <p:cNvSpPr/>
          <p:nvPr/>
        </p:nvSpPr>
        <p:spPr>
          <a:xfrm>
            <a:off x="5873366" y="1676400"/>
            <a:ext cx="2508634" cy="398430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p:cNvSpPr/>
          <p:nvPr/>
        </p:nvSpPr>
        <p:spPr>
          <a:xfrm>
            <a:off x="708532" y="1676400"/>
            <a:ext cx="2339468" cy="398430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1298799" y="4625317"/>
            <a:ext cx="1844584" cy="923330"/>
          </a:xfrm>
          <a:prstGeom prst="rect">
            <a:avLst/>
          </a:prstGeom>
          <a:noFill/>
          <a:effectLst>
            <a:outerShdw blurRad="63500" dist="76200" dir="2700000">
              <a:srgbClr val="000000">
                <a:alpha val="43000"/>
              </a:srgbClr>
            </a:outerShdw>
          </a:effectLst>
        </p:spPr>
        <p:txBody>
          <a:bodyPr wrap="square" rtlCol="0">
            <a:spAutoFit/>
          </a:bodyPr>
          <a:lstStyle/>
          <a:p>
            <a:pPr lvl="0"/>
            <a:r>
              <a:rPr lang="es-AR" b="1" dirty="0" smtClean="0">
                <a:solidFill>
                  <a:srgbClr val="FFFFFF"/>
                </a:solidFill>
              </a:rPr>
              <a:t>Reducción </a:t>
            </a:r>
          </a:p>
          <a:p>
            <a:pPr lvl="0"/>
            <a:r>
              <a:rPr lang="es-AR" b="1" dirty="0" smtClean="0">
                <a:solidFill>
                  <a:srgbClr val="FFFFFF"/>
                </a:solidFill>
              </a:rPr>
              <a:t>de pobreza y </a:t>
            </a:r>
          </a:p>
          <a:p>
            <a:pPr lvl="0"/>
            <a:r>
              <a:rPr lang="es-AR" b="1" dirty="0" smtClean="0">
                <a:solidFill>
                  <a:srgbClr val="FFFFFF"/>
                </a:solidFill>
              </a:rPr>
              <a:t>Desarrollo social</a:t>
            </a:r>
          </a:p>
          <a:p>
            <a:endParaRPr lang="en-US" dirty="0">
              <a:solidFill>
                <a:srgbClr val="FFFFFF"/>
              </a:solidFill>
            </a:endParaRPr>
          </a:p>
        </p:txBody>
      </p:sp>
      <p:sp>
        <p:nvSpPr>
          <p:cNvPr id="6" name="TextBox 5"/>
          <p:cNvSpPr txBox="1"/>
          <p:nvPr/>
        </p:nvSpPr>
        <p:spPr>
          <a:xfrm>
            <a:off x="3870416" y="4625317"/>
            <a:ext cx="1844584" cy="894047"/>
          </a:xfrm>
          <a:prstGeom prst="rect">
            <a:avLst/>
          </a:prstGeom>
          <a:noFill/>
          <a:effectLst>
            <a:outerShdw blurRad="63500" dist="76200" dir="2700000">
              <a:srgbClr val="000000">
                <a:alpha val="43000"/>
              </a:srgbClr>
            </a:outerShdw>
          </a:effectLst>
        </p:spPr>
        <p:txBody>
          <a:bodyPr wrap="square" rtlCol="0">
            <a:spAutoFit/>
          </a:bodyPr>
          <a:lstStyle/>
          <a:p>
            <a:pPr lvl="0"/>
            <a:r>
              <a:rPr lang="es-AR" b="1" dirty="0" smtClean="0">
                <a:solidFill>
                  <a:srgbClr val="FFFFFF"/>
                </a:solidFill>
              </a:rPr>
              <a:t>Crecimiento económico inclusivo</a:t>
            </a:r>
          </a:p>
          <a:p>
            <a:endParaRPr lang="en-US" b="1" dirty="0">
              <a:solidFill>
                <a:srgbClr val="FFFFFF"/>
              </a:solidFill>
            </a:endParaRPr>
          </a:p>
        </p:txBody>
      </p:sp>
      <p:sp>
        <p:nvSpPr>
          <p:cNvPr id="7" name="TextBox 6"/>
          <p:cNvSpPr txBox="1"/>
          <p:nvPr/>
        </p:nvSpPr>
        <p:spPr>
          <a:xfrm>
            <a:off x="6556335" y="4625317"/>
            <a:ext cx="1623234" cy="894047"/>
          </a:xfrm>
          <a:prstGeom prst="rect">
            <a:avLst/>
          </a:prstGeom>
          <a:noFill/>
          <a:effectLst>
            <a:outerShdw blurRad="63500" dist="76200" dir="2700000">
              <a:srgbClr val="000000">
                <a:alpha val="43000"/>
              </a:srgbClr>
            </a:outerShdw>
          </a:effectLst>
        </p:spPr>
        <p:txBody>
          <a:bodyPr wrap="square" rtlCol="0">
            <a:spAutoFit/>
          </a:bodyPr>
          <a:lstStyle/>
          <a:p>
            <a:pPr lvl="0"/>
            <a:r>
              <a:rPr lang="es-AR" b="1" dirty="0" smtClean="0">
                <a:solidFill>
                  <a:srgbClr val="FFFFFF"/>
                </a:solidFill>
              </a:rPr>
              <a:t>Inserción de Paraguay en </a:t>
            </a:r>
          </a:p>
          <a:p>
            <a:pPr lvl="0"/>
            <a:r>
              <a:rPr lang="es-AR" b="1" dirty="0" smtClean="0">
                <a:solidFill>
                  <a:srgbClr val="FFFFFF"/>
                </a:solidFill>
              </a:rPr>
              <a:t>el mundo</a:t>
            </a:r>
          </a:p>
          <a:p>
            <a:endParaRPr lang="en-US" b="1" dirty="0">
              <a:solidFill>
                <a:srgbClr val="FFFFFF"/>
              </a:solidFill>
            </a:endParaRPr>
          </a:p>
        </p:txBody>
      </p:sp>
      <p:pic>
        <p:nvPicPr>
          <p:cNvPr id="11" name="Picture 10" descr="en-paraguay-las-cifras-de-pobreza-se-mantienen-en-los-mismos-niveles-_579_438_31182.JPG"/>
          <p:cNvPicPr>
            <a:picLocks noChangeAspect="1"/>
          </p:cNvPicPr>
          <p:nvPr/>
        </p:nvPicPr>
        <p:blipFill>
          <a:blip r:embed="rId2" cstate="print"/>
          <a:srcRect l="41665" t="8488" r="10699" b="10873"/>
          <a:stretch>
            <a:fillRect/>
          </a:stretch>
        </p:blipFill>
        <p:spPr>
          <a:xfrm>
            <a:off x="782315" y="1750183"/>
            <a:ext cx="2189485" cy="2803767"/>
          </a:xfrm>
          <a:prstGeom prst="rect">
            <a:avLst/>
          </a:prstGeom>
        </p:spPr>
      </p:pic>
      <p:pic>
        <p:nvPicPr>
          <p:cNvPr id="14" name="Picture 13" descr="11779774-planeta-tierra-realistas-en-3-d-de-representacion-america-del-sur-ver-sobre-fondo-blanco.png"/>
          <p:cNvPicPr>
            <a:picLocks noChangeAspect="1"/>
          </p:cNvPicPr>
          <p:nvPr/>
        </p:nvPicPr>
        <p:blipFill>
          <a:blip r:embed="rId3" cstate="print"/>
          <a:srcRect t="4616" b="7674"/>
          <a:stretch>
            <a:fillRect/>
          </a:stretch>
        </p:blipFill>
        <p:spPr>
          <a:xfrm>
            <a:off x="5966068" y="1750183"/>
            <a:ext cx="2319194" cy="2803767"/>
          </a:xfrm>
          <a:prstGeom prst="rect">
            <a:avLst/>
          </a:prstGeom>
        </p:spPr>
      </p:pic>
      <p:pic>
        <p:nvPicPr>
          <p:cNvPr id="12" name="Picture 11" descr="mil-personas-protestan-Gobierno-Paraguay_TINIMA20120625_0044_5.jpg"/>
          <p:cNvPicPr>
            <a:picLocks noChangeAspect="1"/>
          </p:cNvPicPr>
          <p:nvPr/>
        </p:nvPicPr>
        <p:blipFill>
          <a:blip r:embed="rId4" cstate="print"/>
          <a:srcRect l="32503" r="23250"/>
          <a:stretch>
            <a:fillRect/>
          </a:stretch>
        </p:blipFill>
        <p:spPr>
          <a:xfrm>
            <a:off x="3352800" y="1750183"/>
            <a:ext cx="2209800" cy="2803767"/>
          </a:xfrm>
          <a:prstGeom prst="rect">
            <a:avLst/>
          </a:prstGeom>
        </p:spPr>
      </p:pic>
      <p:sp>
        <p:nvSpPr>
          <p:cNvPr id="10" name="TextBox 9"/>
          <p:cNvSpPr txBox="1"/>
          <p:nvPr/>
        </p:nvSpPr>
        <p:spPr>
          <a:xfrm>
            <a:off x="708532" y="4330184"/>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1</a:t>
            </a:r>
            <a:endParaRPr lang="en-US" sz="8000" b="1" dirty="0">
              <a:solidFill>
                <a:schemeClr val="bg1"/>
              </a:solidFill>
            </a:endParaRPr>
          </a:p>
        </p:txBody>
      </p:sp>
      <p:sp>
        <p:nvSpPr>
          <p:cNvPr id="13" name="TextBox 12"/>
          <p:cNvSpPr txBox="1"/>
          <p:nvPr/>
        </p:nvSpPr>
        <p:spPr>
          <a:xfrm>
            <a:off x="3280149" y="4357333"/>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2</a:t>
            </a:r>
            <a:endParaRPr lang="en-US" sz="8000" b="1" dirty="0">
              <a:solidFill>
                <a:schemeClr val="bg1"/>
              </a:solidFill>
            </a:endParaRPr>
          </a:p>
        </p:txBody>
      </p:sp>
      <p:sp>
        <p:nvSpPr>
          <p:cNvPr id="15" name="TextBox 14"/>
          <p:cNvSpPr txBox="1"/>
          <p:nvPr/>
        </p:nvSpPr>
        <p:spPr>
          <a:xfrm>
            <a:off x="5892285" y="4357333"/>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3</a:t>
            </a:r>
            <a:endParaRPr lang="en-US" sz="8000" b="1" dirty="0">
              <a:solidFill>
                <a:schemeClr val="bg1"/>
              </a:solidFill>
            </a:endParaRPr>
          </a:p>
        </p:txBody>
      </p:sp>
      <p:sp>
        <p:nvSpPr>
          <p:cNvPr id="17" name="2 Marcador de contenido"/>
          <p:cNvSpPr txBox="1">
            <a:spLocks/>
          </p:cNvSpPr>
          <p:nvPr/>
        </p:nvSpPr>
        <p:spPr>
          <a:xfrm>
            <a:off x="628680" y="688987"/>
            <a:ext cx="7981920" cy="530213"/>
          </a:xfrm>
          <a:prstGeom prst="rect">
            <a:avLst/>
          </a:prstGeom>
        </p:spPr>
        <p:txBody>
          <a:bodyPr vert="horz" lIns="91440" tIns="45720" rIns="91440" bIns="45720" rtlCol="0">
            <a:noAutofit/>
          </a:bodyPr>
          <a:lstStyle/>
          <a:p>
            <a:pPr lvl="0" indent="176213" algn="ctr">
              <a:spcBef>
                <a:spcPct val="20000"/>
              </a:spcBef>
              <a:buFont typeface="Arial" pitchFamily="34" charset="0"/>
              <a:buChar char="•"/>
              <a:defRPr/>
            </a:pPr>
            <a:r>
              <a:rPr lang="es-PY" sz="3600" b="1" cap="small" dirty="0">
                <a:solidFill>
                  <a:srgbClr val="52646D"/>
                </a:solidFill>
              </a:rPr>
              <a:t>3 </a:t>
            </a:r>
            <a:r>
              <a:rPr lang="es-PY" sz="3600" b="1" cap="small" dirty="0" smtClean="0">
                <a:solidFill>
                  <a:srgbClr val="52646D"/>
                </a:solidFill>
              </a:rPr>
              <a:t>LÍNEAS DE ACCIÓN</a:t>
            </a:r>
            <a:endParaRPr lang="es-PY" sz="3600" b="1" cap="small" dirty="0">
              <a:solidFill>
                <a:srgbClr val="52646D"/>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spTree>
    <p:extLst>
      <p:ext uri="{BB962C8B-B14F-4D97-AF65-F5344CB8AC3E}">
        <p14:creationId xmlns:p14="http://schemas.microsoft.com/office/powerpoint/2010/main" xmlns="" val="76727801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628680" y="688987"/>
            <a:ext cx="7981920" cy="530213"/>
          </a:xfrm>
          <a:prstGeom prst="rect">
            <a:avLst/>
          </a:prstGeom>
        </p:spPr>
        <p:txBody>
          <a:bodyPr vert="horz" lIns="91440" tIns="45720" rIns="91440" bIns="45720" rtlCol="0">
            <a:noAutofit/>
          </a:bodyPr>
          <a:lstStyle/>
          <a:p>
            <a:pPr lvl="0" indent="176213" algn="ctr">
              <a:spcBef>
                <a:spcPct val="20000"/>
              </a:spcBef>
              <a:buFont typeface="Arial" pitchFamily="34" charset="0"/>
              <a:buChar char="•"/>
              <a:defRPr/>
            </a:pPr>
            <a:r>
              <a:rPr lang="es-PY" sz="3600" b="1" cap="small" noProof="0" dirty="0" smtClean="0">
                <a:solidFill>
                  <a:srgbClr val="52646D"/>
                </a:solidFill>
              </a:rPr>
              <a:t>Tablero de control presidencial</a:t>
            </a: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pic>
        <p:nvPicPr>
          <p:cNvPr id="5" name="Picture 4"/>
          <p:cNvPicPr>
            <a:picLocks noChangeAspect="1"/>
          </p:cNvPicPr>
          <p:nvPr/>
        </p:nvPicPr>
        <p:blipFill>
          <a:blip r:embed="rId2" cstate="print"/>
          <a:stretch>
            <a:fillRect/>
          </a:stretch>
        </p:blipFill>
        <p:spPr>
          <a:xfrm>
            <a:off x="172141" y="1700808"/>
            <a:ext cx="8894997" cy="4225652"/>
          </a:xfrm>
          <a:prstGeom prst="rect">
            <a:avLst/>
          </a:prstGeom>
        </p:spPr>
      </p:pic>
      <p:sp>
        <p:nvSpPr>
          <p:cNvPr id="7" name="Rectangle 6"/>
          <p:cNvSpPr/>
          <p:nvPr/>
        </p:nvSpPr>
        <p:spPr>
          <a:xfrm>
            <a:off x="176027" y="3068960"/>
            <a:ext cx="2379749"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76027" y="3801496"/>
            <a:ext cx="2523765" cy="2810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2141" y="4851840"/>
            <a:ext cx="2527651" cy="305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4646751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628680" y="688987"/>
            <a:ext cx="7981920" cy="530213"/>
          </a:xfrm>
          <a:prstGeom prst="rect">
            <a:avLst/>
          </a:prstGeom>
        </p:spPr>
        <p:txBody>
          <a:bodyPr vert="horz" lIns="91440" tIns="45720" rIns="91440" bIns="45720" rtlCol="0">
            <a:noAutofit/>
          </a:bodyPr>
          <a:lstStyle/>
          <a:p>
            <a:pPr lvl="0" indent="176213" algn="ctr">
              <a:spcBef>
                <a:spcPct val="20000"/>
              </a:spcBef>
              <a:buFont typeface="Arial" pitchFamily="34" charset="0"/>
              <a:buChar char="•"/>
              <a:defRPr/>
            </a:pPr>
            <a:r>
              <a:rPr lang="es-PY" sz="3600" b="1" cap="small" noProof="0" dirty="0" smtClean="0">
                <a:solidFill>
                  <a:srgbClr val="52646D"/>
                </a:solidFill>
              </a:rPr>
              <a:t>Tablero de control presidencial</a:t>
            </a: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sp>
        <p:nvSpPr>
          <p:cNvPr id="10" name="2 Marcador de contenido"/>
          <p:cNvSpPr>
            <a:spLocks noGrp="1"/>
          </p:cNvSpPr>
          <p:nvPr>
            <p:ph idx="1"/>
          </p:nvPr>
        </p:nvSpPr>
        <p:spPr>
          <a:xfrm>
            <a:off x="457200" y="1600200"/>
            <a:ext cx="8229600" cy="4525963"/>
          </a:xfrm>
        </p:spPr>
        <p:txBody>
          <a:bodyPr>
            <a:normAutofit lnSpcReduction="10000"/>
          </a:bodyPr>
          <a:lstStyle/>
          <a:p>
            <a:r>
              <a:rPr lang="es-ES" dirty="0" smtClean="0"/>
              <a:t>15 instituciones participantes y 200 usuarios que cargan y mantienen la información actualizada.</a:t>
            </a:r>
          </a:p>
          <a:p>
            <a:endParaRPr lang="es-ES" dirty="0" smtClean="0"/>
          </a:p>
          <a:p>
            <a:r>
              <a:rPr lang="es-ES" dirty="0" smtClean="0"/>
              <a:t>A la fecha tiene aproximadamente 6000 acciones identificadas y cargadas por las entidades responsables de los proyectos. </a:t>
            </a:r>
          </a:p>
          <a:p>
            <a:endParaRPr lang="es-ES" dirty="0" smtClean="0"/>
          </a:p>
          <a:p>
            <a:r>
              <a:rPr lang="es-ES" dirty="0"/>
              <a:t>Este tablero </a:t>
            </a:r>
            <a:r>
              <a:rPr lang="es-ES" dirty="0" smtClean="0"/>
              <a:t>es un sistema dinámico ajustable.</a:t>
            </a:r>
            <a:endParaRPr lang="es-ES" dirty="0"/>
          </a:p>
          <a:p>
            <a:endParaRPr lang="es-ES" dirty="0"/>
          </a:p>
        </p:txBody>
      </p:sp>
    </p:spTree>
    <p:extLst>
      <p:ext uri="{BB962C8B-B14F-4D97-AF65-F5344CB8AC3E}">
        <p14:creationId xmlns:p14="http://schemas.microsoft.com/office/powerpoint/2010/main" xmlns="" val="159485447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a:spLocks noGrp="1"/>
          </p:cNvSpPr>
          <p:nvPr>
            <p:ph idx="1"/>
          </p:nvPr>
        </p:nvSpPr>
        <p:spPr>
          <a:xfrm>
            <a:off x="457200" y="1684471"/>
            <a:ext cx="8229600" cy="4768865"/>
          </a:xfrm>
        </p:spPr>
        <p:txBody>
          <a:bodyPr>
            <a:normAutofit fontScale="70000" lnSpcReduction="20000"/>
          </a:bodyPr>
          <a:lstStyle/>
          <a:p>
            <a:pPr>
              <a:buNone/>
            </a:pPr>
            <a:r>
              <a:rPr lang="es-ES" b="1" dirty="0" smtClean="0"/>
              <a:t>Coordinación Pública-Pública:</a:t>
            </a:r>
          </a:p>
          <a:p>
            <a:r>
              <a:rPr lang="es-ES" dirty="0" smtClean="0"/>
              <a:t>15 instituciones participantes del sector público con reuniones semanales</a:t>
            </a:r>
          </a:p>
          <a:p>
            <a:r>
              <a:rPr lang="es-ES" dirty="0" smtClean="0"/>
              <a:t>Equipo ejecutivo del gabinete social con reuniones quincenales</a:t>
            </a:r>
          </a:p>
          <a:p>
            <a:r>
              <a:rPr lang="es-ES" dirty="0" smtClean="0"/>
              <a:t>Articulación económica y social: 3 miembros comunes del equipo económico y el equipo ejecutivo del gabinete social</a:t>
            </a:r>
          </a:p>
          <a:p>
            <a:r>
              <a:rPr lang="es-ES" dirty="0" smtClean="0"/>
              <a:t>Reuniones mensuales de coordinación con la cooperación internacional</a:t>
            </a:r>
          </a:p>
          <a:p>
            <a:endParaRPr lang="es-ES" dirty="0" smtClean="0"/>
          </a:p>
          <a:p>
            <a:pPr>
              <a:buNone/>
            </a:pPr>
            <a:r>
              <a:rPr lang="es-ES" b="1" dirty="0" smtClean="0"/>
              <a:t>Alianzas Públicos-Privadas:</a:t>
            </a:r>
          </a:p>
          <a:p>
            <a:pPr lvl="1"/>
            <a:r>
              <a:rPr lang="es-ES" dirty="0" smtClean="0"/>
              <a:t>ENEP</a:t>
            </a:r>
          </a:p>
          <a:p>
            <a:pPr lvl="1"/>
            <a:r>
              <a:rPr lang="es-ES" dirty="0" smtClean="0"/>
              <a:t>Grupo impulsor del Índice de Progreso Social</a:t>
            </a:r>
          </a:p>
          <a:p>
            <a:pPr lvl="1"/>
            <a:r>
              <a:rPr lang="es-ES" dirty="0" smtClean="0"/>
              <a:t>Diálogo Social tripartitos</a:t>
            </a:r>
          </a:p>
          <a:p>
            <a:pPr lvl="1"/>
            <a:r>
              <a:rPr lang="es-ES" dirty="0" smtClean="0"/>
              <a:t>Grupo impulsor privado del desarrollo en asentamientos priorizados</a:t>
            </a:r>
          </a:p>
          <a:p>
            <a:endParaRPr lang="es-ES" dirty="0"/>
          </a:p>
        </p:txBody>
      </p:sp>
      <p:sp>
        <p:nvSpPr>
          <p:cNvPr id="4" name="3 Rectángulo"/>
          <p:cNvSpPr/>
          <p:nvPr/>
        </p:nvSpPr>
        <p:spPr>
          <a:xfrm>
            <a:off x="357158" y="404664"/>
            <a:ext cx="8286808" cy="954107"/>
          </a:xfrm>
          <a:prstGeom prst="rect">
            <a:avLst/>
          </a:prstGeom>
        </p:spPr>
        <p:txBody>
          <a:bodyPr wrap="square">
            <a:spAutoFit/>
          </a:bodyPr>
          <a:lstStyle/>
          <a:p>
            <a:pPr algn="ctr"/>
            <a:r>
              <a:rPr lang="es-PY" sz="2800" b="1" dirty="0" smtClean="0">
                <a:solidFill>
                  <a:srgbClr val="000000"/>
                </a:solidFill>
                <a:latin typeface="Arial Narrow" pitchFamily="34" charset="0"/>
              </a:rPr>
              <a:t>5. Gestión efectiva de redes inter-institucionales, del sector público y privado</a:t>
            </a:r>
            <a:endParaRPr lang="es-MX" sz="2800" dirty="0"/>
          </a:p>
        </p:txBody>
      </p:sp>
    </p:spTree>
    <p:extLst>
      <p:ext uri="{BB962C8B-B14F-4D97-AF65-F5344CB8AC3E}">
        <p14:creationId xmlns:p14="http://schemas.microsoft.com/office/powerpoint/2010/main" xmlns="" val="159485447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8680" y="1124744"/>
            <a:ext cx="8191792" cy="504056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043040" y="3555113"/>
            <a:ext cx="3096344" cy="1846659"/>
          </a:xfrm>
          <a:prstGeom prst="rect">
            <a:avLst/>
          </a:prstGeom>
          <a:noFill/>
          <a:effectLst>
            <a:outerShdw blurRad="63500" dist="76200" dir="2700000">
              <a:srgbClr val="000000">
                <a:alpha val="43000"/>
              </a:srgbClr>
            </a:outerShdw>
          </a:effectLst>
        </p:spPr>
        <p:txBody>
          <a:bodyPr wrap="square" rtlCol="0">
            <a:spAutoFit/>
          </a:bodyPr>
          <a:lstStyle/>
          <a:p>
            <a:pPr lvl="0"/>
            <a:r>
              <a:rPr lang="es-AR" sz="3200" b="1" dirty="0" smtClean="0">
                <a:solidFill>
                  <a:srgbClr val="FFFFFF"/>
                </a:solidFill>
              </a:rPr>
              <a:t>Crecimiento económico inclusivo</a:t>
            </a:r>
          </a:p>
          <a:p>
            <a:endParaRPr lang="en-US" b="1" dirty="0">
              <a:solidFill>
                <a:srgbClr val="FFFFFF"/>
              </a:solidFill>
            </a:endParaRPr>
          </a:p>
        </p:txBody>
      </p:sp>
      <p:pic>
        <p:nvPicPr>
          <p:cNvPr id="12" name="Picture 11" descr="mil-personas-protestan-Gobierno-Paraguay_TINIMA20120625_0044_5.jpg"/>
          <p:cNvPicPr>
            <a:picLocks noChangeAspect="1"/>
          </p:cNvPicPr>
          <p:nvPr/>
        </p:nvPicPr>
        <p:blipFill>
          <a:blip r:embed="rId2" cstate="print"/>
          <a:srcRect l="32503" r="23250"/>
          <a:stretch>
            <a:fillRect/>
          </a:stretch>
        </p:blipFill>
        <p:spPr>
          <a:xfrm>
            <a:off x="4572000" y="1553566"/>
            <a:ext cx="3528392" cy="4323706"/>
          </a:xfrm>
          <a:prstGeom prst="rect">
            <a:avLst/>
          </a:prstGeom>
        </p:spPr>
      </p:pic>
      <p:sp>
        <p:nvSpPr>
          <p:cNvPr id="13" name="TextBox 12"/>
          <p:cNvSpPr txBox="1"/>
          <p:nvPr/>
        </p:nvSpPr>
        <p:spPr>
          <a:xfrm>
            <a:off x="1419806" y="2194299"/>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2</a:t>
            </a:r>
            <a:endParaRPr lang="en-US" sz="8000" b="1" dirty="0">
              <a:solidFill>
                <a:schemeClr val="bg1"/>
              </a:solidFill>
            </a:endParaRPr>
          </a:p>
        </p:txBody>
      </p:sp>
      <p:sp>
        <p:nvSpPr>
          <p:cNvPr id="17" name="2 Marcador de contenido"/>
          <p:cNvSpPr txBox="1">
            <a:spLocks/>
          </p:cNvSpPr>
          <p:nvPr/>
        </p:nvSpPr>
        <p:spPr>
          <a:xfrm>
            <a:off x="628680" y="260649"/>
            <a:ext cx="7981920" cy="144015"/>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endParaRPr kumimoji="0" lang="es-PY" sz="2000" b="1" i="0" u="none" strike="noStrike" kern="1200" cap="small" spc="0" normalizeH="0" baseline="0" noProof="0" dirty="0" smtClean="0">
              <a:ln>
                <a:noFill/>
              </a:ln>
              <a:solidFill>
                <a:srgbClr val="52646D"/>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57158" y="276281"/>
            <a:ext cx="8286807" cy="584775"/>
          </a:xfrm>
          <a:prstGeom prst="rect">
            <a:avLst/>
          </a:prstGeom>
        </p:spPr>
        <p:txBody>
          <a:bodyPr wrap="square">
            <a:spAutoFit/>
          </a:bodyPr>
          <a:lstStyle/>
          <a:p>
            <a:pPr algn="ctr">
              <a:spcBef>
                <a:spcPct val="0"/>
              </a:spcBef>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altLang="es-ES" sz="3200" b="1" dirty="0" smtClean="0">
                <a:solidFill>
                  <a:srgbClr val="B60527"/>
                </a:solidFill>
                <a:latin typeface="+mj-lt"/>
                <a:ea typeface="+mj-ea"/>
                <a:cs typeface="+mj-cs"/>
              </a:rPr>
              <a:t>Paraguay: factores y recursos disponibles</a:t>
            </a:r>
            <a:endParaRPr lang="es-PY" altLang="es-ES" sz="3200" b="1" dirty="0">
              <a:solidFill>
                <a:srgbClr val="B60527"/>
              </a:solidFill>
              <a:latin typeface="+mj-lt"/>
              <a:ea typeface="+mj-ea"/>
              <a:cs typeface="+mj-cs"/>
            </a:endParaRPr>
          </a:p>
        </p:txBody>
      </p:sp>
      <p:pic>
        <p:nvPicPr>
          <p:cNvPr id="9" name="8 Imagen" descr="1.jpg"/>
          <p:cNvPicPr>
            <a:picLocks noChangeAspect="1"/>
          </p:cNvPicPr>
          <p:nvPr/>
        </p:nvPicPr>
        <p:blipFill>
          <a:blip r:embed="rId2" cstate="print"/>
          <a:stretch>
            <a:fillRect/>
          </a:stretch>
        </p:blipFill>
        <p:spPr>
          <a:xfrm>
            <a:off x="966787" y="1247774"/>
            <a:ext cx="1666489" cy="1019175"/>
          </a:xfrm>
          <a:prstGeom prst="rect">
            <a:avLst/>
          </a:prstGeom>
        </p:spPr>
      </p:pic>
      <p:pic>
        <p:nvPicPr>
          <p:cNvPr id="11" name="10 Imagen" descr="3.jpg"/>
          <p:cNvPicPr>
            <a:picLocks noChangeAspect="1"/>
          </p:cNvPicPr>
          <p:nvPr/>
        </p:nvPicPr>
        <p:blipFill>
          <a:blip r:embed="rId3" cstate="print"/>
          <a:stretch>
            <a:fillRect/>
          </a:stretch>
        </p:blipFill>
        <p:spPr>
          <a:xfrm>
            <a:off x="953716" y="3650389"/>
            <a:ext cx="1683158" cy="879081"/>
          </a:xfrm>
          <a:prstGeom prst="rect">
            <a:avLst/>
          </a:prstGeom>
        </p:spPr>
      </p:pic>
      <p:pic>
        <p:nvPicPr>
          <p:cNvPr id="12" name="11 Imagen" descr="2.jpg"/>
          <p:cNvPicPr>
            <a:picLocks noChangeAspect="1"/>
          </p:cNvPicPr>
          <p:nvPr/>
        </p:nvPicPr>
        <p:blipFill>
          <a:blip r:embed="rId4" cstate="print"/>
          <a:stretch>
            <a:fillRect/>
          </a:stretch>
        </p:blipFill>
        <p:spPr>
          <a:xfrm>
            <a:off x="963462" y="2456887"/>
            <a:ext cx="1673411" cy="947738"/>
          </a:xfrm>
          <a:prstGeom prst="rect">
            <a:avLst/>
          </a:prstGeom>
        </p:spPr>
      </p:pic>
      <p:pic>
        <p:nvPicPr>
          <p:cNvPr id="13" name="12 Imagen" descr="4.jpg"/>
          <p:cNvPicPr>
            <a:picLocks noChangeAspect="1"/>
          </p:cNvPicPr>
          <p:nvPr/>
        </p:nvPicPr>
        <p:blipFill>
          <a:blip r:embed="rId5" cstate="print"/>
          <a:stretch>
            <a:fillRect/>
          </a:stretch>
        </p:blipFill>
        <p:spPr>
          <a:xfrm>
            <a:off x="4909154" y="1248328"/>
            <a:ext cx="1587353" cy="984509"/>
          </a:xfrm>
          <a:prstGeom prst="rect">
            <a:avLst/>
          </a:prstGeom>
        </p:spPr>
      </p:pic>
      <p:pic>
        <p:nvPicPr>
          <p:cNvPr id="14" name="13 Imagen" descr="5.jpg"/>
          <p:cNvPicPr>
            <a:picLocks noChangeAspect="1"/>
          </p:cNvPicPr>
          <p:nvPr/>
        </p:nvPicPr>
        <p:blipFill>
          <a:blip r:embed="rId6" cstate="print"/>
          <a:stretch>
            <a:fillRect/>
          </a:stretch>
        </p:blipFill>
        <p:spPr>
          <a:xfrm>
            <a:off x="4933633" y="2405617"/>
            <a:ext cx="1562876" cy="975536"/>
          </a:xfrm>
          <a:prstGeom prst="rect">
            <a:avLst/>
          </a:prstGeom>
        </p:spPr>
      </p:pic>
      <p:pic>
        <p:nvPicPr>
          <p:cNvPr id="15" name="14 Imagen" descr="6.jpg"/>
          <p:cNvPicPr>
            <a:picLocks noChangeAspect="1"/>
          </p:cNvPicPr>
          <p:nvPr/>
        </p:nvPicPr>
        <p:blipFill>
          <a:blip r:embed="rId7" cstate="print"/>
          <a:stretch>
            <a:fillRect/>
          </a:stretch>
        </p:blipFill>
        <p:spPr>
          <a:xfrm>
            <a:off x="946298" y="4710223"/>
            <a:ext cx="1690575" cy="879511"/>
          </a:xfrm>
          <a:prstGeom prst="rect">
            <a:avLst/>
          </a:prstGeom>
        </p:spPr>
      </p:pic>
      <p:pic>
        <p:nvPicPr>
          <p:cNvPr id="16" name="15 Imagen" descr="7.jpg"/>
          <p:cNvPicPr>
            <a:picLocks noChangeAspect="1"/>
          </p:cNvPicPr>
          <p:nvPr/>
        </p:nvPicPr>
        <p:blipFill>
          <a:blip r:embed="rId8" cstate="print"/>
          <a:stretch>
            <a:fillRect/>
          </a:stretch>
        </p:blipFill>
        <p:spPr>
          <a:xfrm>
            <a:off x="4967303" y="3607537"/>
            <a:ext cx="1529206" cy="975095"/>
          </a:xfrm>
          <a:prstGeom prst="rect">
            <a:avLst/>
          </a:prstGeom>
        </p:spPr>
      </p:pic>
      <p:pic>
        <p:nvPicPr>
          <p:cNvPr id="17" name="16 Imagen" descr="8.jpg"/>
          <p:cNvPicPr>
            <a:picLocks noChangeAspect="1"/>
          </p:cNvPicPr>
          <p:nvPr/>
        </p:nvPicPr>
        <p:blipFill>
          <a:blip r:embed="rId9" cstate="print"/>
          <a:stretch>
            <a:fillRect/>
          </a:stretch>
        </p:blipFill>
        <p:spPr>
          <a:xfrm>
            <a:off x="4959993" y="4774019"/>
            <a:ext cx="1557782" cy="896457"/>
          </a:xfrm>
          <a:prstGeom prst="rect">
            <a:avLst/>
          </a:prstGeom>
        </p:spPr>
      </p:pic>
      <p:sp>
        <p:nvSpPr>
          <p:cNvPr id="19" name="18 CuadroTexto"/>
          <p:cNvSpPr txBox="1"/>
          <p:nvPr/>
        </p:nvSpPr>
        <p:spPr>
          <a:xfrm>
            <a:off x="2700669" y="1772816"/>
            <a:ext cx="1701210" cy="523220"/>
          </a:xfrm>
          <a:prstGeom prst="rect">
            <a:avLst/>
          </a:prstGeom>
          <a:solidFill>
            <a:schemeClr val="bg1"/>
          </a:solidFill>
        </p:spPr>
        <p:txBody>
          <a:bodyPr wrap="square" rtlCol="0">
            <a:spAutoFit/>
          </a:bodyPr>
          <a:lstStyle/>
          <a:p>
            <a:r>
              <a:rPr lang="es-PY" sz="1400" b="1" dirty="0" smtClean="0">
                <a:solidFill>
                  <a:srgbClr val="C00000"/>
                </a:solidFill>
              </a:rPr>
              <a:t>MANO DE OBRA JOVEN</a:t>
            </a:r>
            <a:endParaRPr lang="es-PY" sz="1400" b="1" dirty="0">
              <a:solidFill>
                <a:srgbClr val="C00000"/>
              </a:solidFill>
            </a:endParaRPr>
          </a:p>
        </p:txBody>
      </p:sp>
      <p:sp>
        <p:nvSpPr>
          <p:cNvPr id="20" name="19 CuadroTexto"/>
          <p:cNvSpPr txBox="1"/>
          <p:nvPr/>
        </p:nvSpPr>
        <p:spPr>
          <a:xfrm>
            <a:off x="2661678" y="5128444"/>
            <a:ext cx="1701210" cy="523220"/>
          </a:xfrm>
          <a:prstGeom prst="rect">
            <a:avLst/>
          </a:prstGeom>
          <a:solidFill>
            <a:schemeClr val="bg1"/>
          </a:solidFill>
        </p:spPr>
        <p:txBody>
          <a:bodyPr wrap="square" rtlCol="0">
            <a:spAutoFit/>
          </a:bodyPr>
          <a:lstStyle/>
          <a:p>
            <a:r>
              <a:rPr lang="es-PY" sz="1400" b="1" dirty="0" smtClean="0">
                <a:solidFill>
                  <a:srgbClr val="C00000"/>
                </a:solidFill>
              </a:rPr>
              <a:t>ESTABILIDAD</a:t>
            </a:r>
          </a:p>
          <a:p>
            <a:r>
              <a:rPr lang="es-PY" sz="1400" b="1" dirty="0" smtClean="0">
                <a:solidFill>
                  <a:srgbClr val="C00000"/>
                </a:solidFill>
              </a:rPr>
              <a:t>ECONOMICA</a:t>
            </a:r>
            <a:endParaRPr lang="es-PY" sz="1400" b="1" dirty="0">
              <a:solidFill>
                <a:srgbClr val="C00000"/>
              </a:solidFill>
            </a:endParaRPr>
          </a:p>
        </p:txBody>
      </p:sp>
      <p:sp>
        <p:nvSpPr>
          <p:cNvPr id="21" name="20 CuadroTexto"/>
          <p:cNvSpPr txBox="1"/>
          <p:nvPr/>
        </p:nvSpPr>
        <p:spPr>
          <a:xfrm>
            <a:off x="2665227" y="3760373"/>
            <a:ext cx="1701210" cy="738664"/>
          </a:xfrm>
          <a:prstGeom prst="rect">
            <a:avLst/>
          </a:prstGeom>
          <a:solidFill>
            <a:schemeClr val="bg1"/>
          </a:solidFill>
        </p:spPr>
        <p:txBody>
          <a:bodyPr wrap="square" rtlCol="0">
            <a:spAutoFit/>
          </a:bodyPr>
          <a:lstStyle/>
          <a:p>
            <a:r>
              <a:rPr lang="es-PY" sz="1400" b="1" dirty="0" smtClean="0">
                <a:solidFill>
                  <a:srgbClr val="C00000"/>
                </a:solidFill>
              </a:rPr>
              <a:t>MATERIA PRIMA DE CALIDAD A BAJO COSTO</a:t>
            </a:r>
            <a:endParaRPr lang="es-PY" sz="1400" b="1" dirty="0">
              <a:solidFill>
                <a:srgbClr val="C00000"/>
              </a:solidFill>
            </a:endParaRPr>
          </a:p>
        </p:txBody>
      </p:sp>
      <p:sp>
        <p:nvSpPr>
          <p:cNvPr id="22" name="21 CuadroTexto"/>
          <p:cNvSpPr txBox="1"/>
          <p:nvPr/>
        </p:nvSpPr>
        <p:spPr>
          <a:xfrm>
            <a:off x="2668769" y="2902690"/>
            <a:ext cx="1701210" cy="523220"/>
          </a:xfrm>
          <a:prstGeom prst="rect">
            <a:avLst/>
          </a:prstGeom>
          <a:solidFill>
            <a:schemeClr val="bg1"/>
          </a:solidFill>
        </p:spPr>
        <p:txBody>
          <a:bodyPr wrap="square" rtlCol="0">
            <a:spAutoFit/>
          </a:bodyPr>
          <a:lstStyle/>
          <a:p>
            <a:r>
              <a:rPr lang="es-PY" sz="1400" b="1" dirty="0" smtClean="0">
                <a:solidFill>
                  <a:srgbClr val="C00000"/>
                </a:solidFill>
              </a:rPr>
              <a:t>BAJA PRESIÓN</a:t>
            </a:r>
          </a:p>
          <a:p>
            <a:r>
              <a:rPr lang="es-PY" sz="1400" b="1" dirty="0" smtClean="0">
                <a:solidFill>
                  <a:srgbClr val="C00000"/>
                </a:solidFill>
              </a:rPr>
              <a:t>TRIBUTARIA</a:t>
            </a:r>
            <a:endParaRPr lang="es-PY" sz="1400" b="1" dirty="0">
              <a:solidFill>
                <a:srgbClr val="C00000"/>
              </a:solidFill>
            </a:endParaRPr>
          </a:p>
        </p:txBody>
      </p:sp>
      <p:sp>
        <p:nvSpPr>
          <p:cNvPr id="23" name="22 CuadroTexto"/>
          <p:cNvSpPr txBox="1"/>
          <p:nvPr/>
        </p:nvSpPr>
        <p:spPr>
          <a:xfrm>
            <a:off x="6585091" y="4012043"/>
            <a:ext cx="1701210" cy="523220"/>
          </a:xfrm>
          <a:prstGeom prst="rect">
            <a:avLst/>
          </a:prstGeom>
          <a:solidFill>
            <a:schemeClr val="bg1"/>
          </a:solidFill>
        </p:spPr>
        <p:txBody>
          <a:bodyPr wrap="square" rtlCol="0">
            <a:spAutoFit/>
          </a:bodyPr>
          <a:lstStyle/>
          <a:p>
            <a:r>
              <a:rPr lang="es-PY" sz="1400" b="1" dirty="0" smtClean="0">
                <a:solidFill>
                  <a:srgbClr val="C00000"/>
                </a:solidFill>
              </a:rPr>
              <a:t>ENERGIA ELECTRICA BARATA Y LIMPIA</a:t>
            </a:r>
            <a:endParaRPr lang="es-PY" sz="1400" b="1" dirty="0">
              <a:solidFill>
                <a:srgbClr val="C00000"/>
              </a:solidFill>
            </a:endParaRPr>
          </a:p>
        </p:txBody>
      </p:sp>
      <p:sp>
        <p:nvSpPr>
          <p:cNvPr id="24" name="23 CuadroTexto"/>
          <p:cNvSpPr txBox="1"/>
          <p:nvPr/>
        </p:nvSpPr>
        <p:spPr>
          <a:xfrm>
            <a:off x="6599272" y="2835364"/>
            <a:ext cx="1701210" cy="523220"/>
          </a:xfrm>
          <a:prstGeom prst="rect">
            <a:avLst/>
          </a:prstGeom>
          <a:solidFill>
            <a:schemeClr val="bg1"/>
          </a:solidFill>
        </p:spPr>
        <p:txBody>
          <a:bodyPr wrap="square" rtlCol="0">
            <a:spAutoFit/>
          </a:bodyPr>
          <a:lstStyle/>
          <a:p>
            <a:r>
              <a:rPr lang="es-PY" sz="1400" b="1" dirty="0" smtClean="0">
                <a:solidFill>
                  <a:srgbClr val="C00000"/>
                </a:solidFill>
              </a:rPr>
              <a:t>LOCALIZACION</a:t>
            </a:r>
          </a:p>
          <a:p>
            <a:r>
              <a:rPr lang="es-PY" sz="1400" b="1" dirty="0" smtClean="0">
                <a:solidFill>
                  <a:srgbClr val="C00000"/>
                </a:solidFill>
              </a:rPr>
              <a:t>ESTRATEGICA</a:t>
            </a:r>
            <a:endParaRPr lang="es-PY" sz="1400" b="1" dirty="0">
              <a:solidFill>
                <a:srgbClr val="C00000"/>
              </a:solidFill>
            </a:endParaRPr>
          </a:p>
        </p:txBody>
      </p:sp>
      <p:sp>
        <p:nvSpPr>
          <p:cNvPr id="25" name="24 CuadroTexto"/>
          <p:cNvSpPr txBox="1"/>
          <p:nvPr/>
        </p:nvSpPr>
        <p:spPr>
          <a:xfrm>
            <a:off x="6549652" y="1552364"/>
            <a:ext cx="1701210" cy="738664"/>
          </a:xfrm>
          <a:prstGeom prst="rect">
            <a:avLst/>
          </a:prstGeom>
          <a:noFill/>
        </p:spPr>
        <p:txBody>
          <a:bodyPr wrap="square" rtlCol="0">
            <a:spAutoFit/>
          </a:bodyPr>
          <a:lstStyle/>
          <a:p>
            <a:r>
              <a:rPr lang="es-PY" sz="1400" b="1" dirty="0" smtClean="0">
                <a:solidFill>
                  <a:srgbClr val="C00000"/>
                </a:solidFill>
              </a:rPr>
              <a:t>BUENAS PROYECCIONES A FUTURO</a:t>
            </a:r>
            <a:endParaRPr lang="es-PY" sz="1400" b="1" dirty="0">
              <a:solidFill>
                <a:srgbClr val="C00000"/>
              </a:solidFill>
            </a:endParaRPr>
          </a:p>
        </p:txBody>
      </p:sp>
      <p:sp>
        <p:nvSpPr>
          <p:cNvPr id="26" name="25 CuadroTexto"/>
          <p:cNvSpPr txBox="1"/>
          <p:nvPr/>
        </p:nvSpPr>
        <p:spPr>
          <a:xfrm>
            <a:off x="6641798" y="4887440"/>
            <a:ext cx="1701210" cy="738664"/>
          </a:xfrm>
          <a:prstGeom prst="rect">
            <a:avLst/>
          </a:prstGeom>
          <a:noFill/>
        </p:spPr>
        <p:txBody>
          <a:bodyPr wrap="square" rtlCol="0">
            <a:spAutoFit/>
          </a:bodyPr>
          <a:lstStyle/>
          <a:p>
            <a:r>
              <a:rPr lang="es-PY" sz="1400" b="1" dirty="0" smtClean="0">
                <a:solidFill>
                  <a:srgbClr val="C00000"/>
                </a:solidFill>
              </a:rPr>
              <a:t>CRECIMIENTO </a:t>
            </a:r>
          </a:p>
          <a:p>
            <a:r>
              <a:rPr lang="es-PY" sz="1400" b="1" dirty="0" smtClean="0">
                <a:solidFill>
                  <a:srgbClr val="C00000"/>
                </a:solidFill>
              </a:rPr>
              <a:t>ECONOMICO</a:t>
            </a:r>
          </a:p>
          <a:p>
            <a:r>
              <a:rPr lang="es-PY" sz="1400" b="1" dirty="0" smtClean="0">
                <a:solidFill>
                  <a:srgbClr val="C00000"/>
                </a:solidFill>
              </a:rPr>
              <a:t>SUSTENTABLE</a:t>
            </a:r>
            <a:endParaRPr lang="es-PY" sz="1400" b="1"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sz="3200" b="1" dirty="0">
                <a:solidFill>
                  <a:srgbClr val="B60527"/>
                </a:solidFill>
              </a:rPr>
              <a:t>Segundo país más rentable en </a:t>
            </a:r>
            <a:r>
              <a:rPr lang="es-PY" sz="3200" b="1" dirty="0" err="1" smtClean="0">
                <a:solidFill>
                  <a:srgbClr val="B60527"/>
                </a:solidFill>
              </a:rPr>
              <a:t>ALyC</a:t>
            </a:r>
            <a:endParaRPr lang="es-PY" sz="3200" b="1" dirty="0">
              <a:solidFill>
                <a:srgbClr val="B60527"/>
              </a:solidFill>
            </a:endParaRPr>
          </a:p>
        </p:txBody>
      </p:sp>
      <p:sp>
        <p:nvSpPr>
          <p:cNvPr id="3" name="2 Rectángulo"/>
          <p:cNvSpPr/>
          <p:nvPr/>
        </p:nvSpPr>
        <p:spPr>
          <a:xfrm>
            <a:off x="642910" y="4345552"/>
            <a:ext cx="757242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PY" dirty="0" smtClean="0"/>
              <a:t>En 2012 las ganancias enviadas al exterior llegaron a USD 1.000 millones. </a:t>
            </a:r>
            <a:endParaRPr lang="es-PY" dirty="0"/>
          </a:p>
        </p:txBody>
      </p:sp>
      <p:sp>
        <p:nvSpPr>
          <p:cNvPr id="4" name="3 Rectángulo"/>
          <p:cNvSpPr/>
          <p:nvPr/>
        </p:nvSpPr>
        <p:spPr>
          <a:xfrm>
            <a:off x="642910" y="1928802"/>
            <a:ext cx="7643866"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PY" sz="2000" dirty="0" smtClean="0"/>
              <a:t>Según Informe de la </a:t>
            </a:r>
            <a:r>
              <a:rPr lang="es-PY" sz="2000" b="1" dirty="0" smtClean="0"/>
              <a:t>CEPAL </a:t>
            </a:r>
            <a:r>
              <a:rPr lang="es-PY" sz="2000" dirty="0" smtClean="0"/>
              <a:t>(2014)</a:t>
            </a:r>
            <a:r>
              <a:rPr lang="es-PY" sz="2000" b="1" dirty="0" smtClean="0"/>
              <a:t>, </a:t>
            </a:r>
          </a:p>
          <a:p>
            <a:endParaRPr lang="es-PY" sz="2000" b="1" dirty="0" smtClean="0"/>
          </a:p>
          <a:p>
            <a:r>
              <a:rPr lang="es-PY" sz="2000" dirty="0" smtClean="0"/>
              <a:t>Paraguay  con 22%  de </a:t>
            </a:r>
            <a:r>
              <a:rPr lang="es-PY" sz="2000" b="1" dirty="0" smtClean="0"/>
              <a:t>ROI</a:t>
            </a:r>
            <a:r>
              <a:rPr lang="es-PY" sz="2000" dirty="0" smtClean="0"/>
              <a:t> (retorno sobre inversiones) es el </a:t>
            </a:r>
            <a:r>
              <a:rPr lang="es-PY" sz="2000" b="1" dirty="0" smtClean="0"/>
              <a:t>segundo país latinoamericano </a:t>
            </a:r>
            <a:r>
              <a:rPr lang="es-PY" sz="2000" dirty="0" smtClean="0"/>
              <a:t>más rentable para la inversión extrajera directa (IED), siendo Perú el primero con 25%.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Marcador de contenido 6"/>
          <p:cNvPicPr>
            <a:picLocks noGrp="1" noChangeAspect="1"/>
          </p:cNvPicPr>
          <p:nvPr>
            <p:ph sz="half" idx="2"/>
          </p:nvPr>
        </p:nvPicPr>
        <p:blipFill>
          <a:blip r:embed="rId2" cstate="print"/>
          <a:srcRect/>
          <a:stretch>
            <a:fillRect/>
          </a:stretch>
        </p:blipFill>
        <p:spPr>
          <a:xfrm>
            <a:off x="539552" y="1052736"/>
            <a:ext cx="8136904" cy="5224462"/>
          </a:xfrm>
        </p:spPr>
      </p:pic>
      <p:sp>
        <p:nvSpPr>
          <p:cNvPr id="8" name="Título 1"/>
          <p:cNvSpPr>
            <a:spLocks noGrp="1"/>
          </p:cNvSpPr>
          <p:nvPr>
            <p:ph type="title"/>
          </p:nvPr>
        </p:nvSpPr>
        <p:spPr>
          <a:xfrm>
            <a:off x="1393825" y="250825"/>
            <a:ext cx="6683375" cy="573088"/>
          </a:xfrm>
        </p:spPr>
        <p:txBody>
          <a:bodyPr rtlCol="0">
            <a:normAutofit fontScale="90000"/>
          </a:bodyPr>
          <a:lstStyle/>
          <a:p>
            <a:pPr fontAlgn="auto">
              <a:spcAft>
                <a:spcPts val="0"/>
              </a:spcAft>
              <a:defRPr/>
            </a:pPr>
            <a:r>
              <a:rPr lang="es-PY" sz="3200" dirty="0" smtClean="0"/>
              <a:t>INDICE DE LIBERTAD ECONOMICA / THE HERITAGE FOUNDATION</a:t>
            </a:r>
            <a:endParaRPr lang="en-US" sz="3200" dirty="0"/>
          </a:p>
        </p:txBody>
      </p:sp>
      <p:sp>
        <p:nvSpPr>
          <p:cNvPr id="14340" name="CuadroTexto 1"/>
          <p:cNvSpPr txBox="1">
            <a:spLocks noChangeArrowheads="1"/>
          </p:cNvSpPr>
          <p:nvPr/>
        </p:nvSpPr>
        <p:spPr bwMode="auto">
          <a:xfrm>
            <a:off x="1770063" y="6581775"/>
            <a:ext cx="5794375" cy="460375"/>
          </a:xfrm>
          <a:prstGeom prst="rect">
            <a:avLst/>
          </a:prstGeom>
          <a:noFill/>
          <a:ln w="9525">
            <a:noFill/>
            <a:miter lim="800000"/>
            <a:headEnd/>
            <a:tailEnd/>
          </a:ln>
        </p:spPr>
        <p:txBody>
          <a:bodyPr>
            <a:spAutoFit/>
          </a:bodyPr>
          <a:lstStyle/>
          <a:p>
            <a:r>
              <a:rPr lang="es-PY" sz="1200">
                <a:latin typeface="Calibri" pitchFamily="34" charset="0"/>
              </a:rPr>
              <a:t>Fuente: 2014 Index of economic freedom. The Heritage Foundation http://www.heritage.org/index/</a:t>
            </a:r>
            <a:endParaRPr lang="en-US" sz="1200">
              <a:latin typeface="Calibri"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313184" y="0"/>
            <a:ext cx="8579296" cy="971600"/>
          </a:xfrm>
        </p:spPr>
        <p:txBody>
          <a:bodyPr>
            <a:normAutofit/>
          </a:bodyPr>
          <a:lstStyle/>
          <a:p>
            <a:r>
              <a:rPr lang="es-PY" sz="3600" b="1" dirty="0" smtClean="0">
                <a:solidFill>
                  <a:srgbClr val="B60527"/>
                </a:solidFill>
              </a:rPr>
              <a:t>Clima de negocios favorable</a:t>
            </a:r>
            <a:endParaRPr lang="es-PY" sz="2800" b="1" dirty="0">
              <a:solidFill>
                <a:schemeClr val="bg1"/>
              </a:solidFill>
              <a:latin typeface="Humanst521 BT" pitchFamily="34" charset="0"/>
            </a:endParaRPr>
          </a:p>
        </p:txBody>
      </p:sp>
      <p:sp>
        <p:nvSpPr>
          <p:cNvPr id="4" name="3 Rectángulo"/>
          <p:cNvSpPr/>
          <p:nvPr/>
        </p:nvSpPr>
        <p:spPr>
          <a:xfrm>
            <a:off x="107504" y="5877273"/>
            <a:ext cx="2880320" cy="276999"/>
          </a:xfrm>
          <a:prstGeom prst="rect">
            <a:avLst/>
          </a:prstGeom>
        </p:spPr>
        <p:txBody>
          <a:bodyPr wrap="square">
            <a:spAutoFit/>
          </a:bodyPr>
          <a:lstStyle/>
          <a:p>
            <a:r>
              <a:rPr lang="es-PY" sz="1200" u="sng" dirty="0" smtClean="0">
                <a:solidFill>
                  <a:schemeClr val="tx2">
                    <a:lumMod val="75000"/>
                  </a:schemeClr>
                </a:solidFill>
                <a:latin typeface="Humanst521 BT" pitchFamily="34" charset="0"/>
              </a:rPr>
              <a:t>Fuente</a:t>
            </a:r>
            <a:r>
              <a:rPr lang="es-PY" sz="1200" dirty="0" smtClean="0">
                <a:solidFill>
                  <a:schemeClr val="tx2">
                    <a:lumMod val="75000"/>
                  </a:schemeClr>
                </a:solidFill>
                <a:latin typeface="Humanst521 BT" pitchFamily="34" charset="0"/>
              </a:rPr>
              <a:t>: Fundación Getulio Vargas.</a:t>
            </a:r>
            <a:endParaRPr lang="es-PY" sz="1200" dirty="0"/>
          </a:p>
        </p:txBody>
      </p:sp>
      <p:sp>
        <p:nvSpPr>
          <p:cNvPr id="5" name="1 CuadroTexto"/>
          <p:cNvSpPr txBox="1"/>
          <p:nvPr/>
        </p:nvSpPr>
        <p:spPr>
          <a:xfrm>
            <a:off x="2393504" y="1124744"/>
            <a:ext cx="4752528"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Y" sz="1400" b="1" dirty="0" smtClean="0">
                <a:solidFill>
                  <a:schemeClr val="tx2">
                    <a:lumMod val="75000"/>
                  </a:schemeClr>
                </a:solidFill>
                <a:latin typeface="Humanst521 BT" panose="020B0602020204020204" pitchFamily="34" charset="0"/>
              </a:rPr>
              <a:t>Índice del Clima Económico</a:t>
            </a:r>
            <a:endParaRPr lang="es-PY" sz="1400" b="1" dirty="0">
              <a:solidFill>
                <a:schemeClr val="tx2">
                  <a:lumMod val="75000"/>
                </a:schemeClr>
              </a:solidFill>
              <a:latin typeface="Humanst521 BT" panose="020B0602020204020204" pitchFamily="34" charset="0"/>
            </a:endParaRPr>
          </a:p>
        </p:txBody>
      </p:sp>
      <p:graphicFrame>
        <p:nvGraphicFramePr>
          <p:cNvPr id="7" name="6 Gráfico"/>
          <p:cNvGraphicFramePr/>
          <p:nvPr>
            <p:extLst>
              <p:ext uri="{D42A27DB-BD31-4B8C-83A1-F6EECF244321}">
                <p14:modId xmlns:p14="http://schemas.microsoft.com/office/powerpoint/2010/main" xmlns="" val="449477051"/>
              </p:ext>
            </p:extLst>
          </p:nvPr>
        </p:nvGraphicFramePr>
        <p:xfrm>
          <a:off x="107504" y="971600"/>
          <a:ext cx="9036496" cy="4905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7845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71600"/>
          </a:xfrm>
        </p:spPr>
        <p:txBody>
          <a:bodyPr>
            <a:noAutofit/>
          </a:bodyPr>
          <a:lstStyle/>
          <a:p>
            <a:pPr>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sz="3200" b="1" dirty="0" smtClean="0">
                <a:solidFill>
                  <a:srgbClr val="B60527"/>
                </a:solidFill>
              </a:rPr>
              <a:t>Sólidos fundamentos macroeconómicos</a:t>
            </a:r>
            <a:endParaRPr lang="es-PY" sz="3200" b="1" dirty="0">
              <a:solidFill>
                <a:srgbClr val="B60527"/>
              </a:solidFill>
            </a:endParaRPr>
          </a:p>
        </p:txBody>
      </p:sp>
      <p:sp>
        <p:nvSpPr>
          <p:cNvPr id="3" name="2 Marcador de contenido"/>
          <p:cNvSpPr>
            <a:spLocks noGrp="1"/>
          </p:cNvSpPr>
          <p:nvPr>
            <p:ph idx="1"/>
          </p:nvPr>
        </p:nvSpPr>
        <p:spPr>
          <a:xfrm>
            <a:off x="0" y="1340768"/>
            <a:ext cx="8820472" cy="4752528"/>
          </a:xfrm>
        </p:spPr>
        <p:txBody>
          <a:bodyPr>
            <a:normAutofit/>
          </a:bodyPr>
          <a:lstStyle/>
          <a:p>
            <a:pPr algn="just"/>
            <a:r>
              <a:rPr lang="es-PY" sz="2600" dirty="0"/>
              <a:t>Durante la última década se han fortalecido </a:t>
            </a:r>
            <a:r>
              <a:rPr lang="es-PY" sz="2600" dirty="0" smtClean="0"/>
              <a:t>el marco político </a:t>
            </a:r>
            <a:r>
              <a:rPr lang="es-PY" sz="2600" dirty="0"/>
              <a:t>y los fundamentos </a:t>
            </a:r>
            <a:r>
              <a:rPr lang="es-PY" sz="2600" dirty="0" smtClean="0"/>
              <a:t>económicos.</a:t>
            </a:r>
            <a:endParaRPr lang="en-US" sz="2600" dirty="0"/>
          </a:p>
          <a:p>
            <a:pPr algn="just"/>
            <a:endParaRPr lang="en-US" sz="2600" u="sng" dirty="0" smtClean="0"/>
          </a:p>
          <a:p>
            <a:pPr algn="just"/>
            <a:r>
              <a:rPr lang="es-PY" sz="2600" u="sng" dirty="0" smtClean="0"/>
              <a:t>Políticas </a:t>
            </a:r>
            <a:r>
              <a:rPr lang="es-PY" sz="2600" u="sng" dirty="0"/>
              <a:t>Macro:</a:t>
            </a:r>
            <a:r>
              <a:rPr lang="es-PY" sz="2600" dirty="0"/>
              <a:t> </a:t>
            </a:r>
            <a:r>
              <a:rPr lang="es-PY" sz="2600" dirty="0" smtClean="0"/>
              <a:t>Finanzas </a:t>
            </a:r>
            <a:r>
              <a:rPr lang="es-PY" sz="2600" dirty="0"/>
              <a:t>del gobierno sanas, inflación baja,  bancos fuertes, </a:t>
            </a:r>
            <a:r>
              <a:rPr lang="es-PY" sz="2600" dirty="0" smtClean="0"/>
              <a:t>grandes amortiguadores, </a:t>
            </a:r>
            <a:r>
              <a:rPr lang="es-PY" sz="2600" dirty="0"/>
              <a:t>y un régimen de tipo de cambio </a:t>
            </a:r>
            <a:r>
              <a:rPr lang="es-PY" sz="2600" dirty="0" smtClean="0"/>
              <a:t>flexible.</a:t>
            </a:r>
          </a:p>
          <a:p>
            <a:pPr algn="just"/>
            <a:endParaRPr lang="en-US" sz="2600" u="sng" dirty="0" smtClean="0"/>
          </a:p>
          <a:p>
            <a:pPr algn="just"/>
            <a:r>
              <a:rPr lang="es-PY" sz="2600" u="sng" dirty="0" smtClean="0"/>
              <a:t>Reformas </a:t>
            </a:r>
            <a:r>
              <a:rPr lang="es-PY" sz="2600" u="sng" dirty="0"/>
              <a:t>Estructurales:</a:t>
            </a:r>
            <a:r>
              <a:rPr lang="es-PY" sz="2600" dirty="0"/>
              <a:t> reformas tributarias en el </a:t>
            </a:r>
            <a:r>
              <a:rPr lang="es-PY" sz="2600" dirty="0" smtClean="0"/>
              <a:t>año 2004 </a:t>
            </a:r>
            <a:r>
              <a:rPr lang="es-PY" sz="2600" dirty="0"/>
              <a:t>y en el 2013, </a:t>
            </a:r>
            <a:r>
              <a:rPr lang="es-PY" sz="2600" dirty="0" smtClean="0"/>
              <a:t>ley </a:t>
            </a:r>
            <a:r>
              <a:rPr lang="es-PY" sz="2600" dirty="0"/>
              <a:t>de responsabilidad fiscal, aprobación de </a:t>
            </a:r>
            <a:r>
              <a:rPr lang="es-PY" sz="2600" dirty="0" smtClean="0"/>
              <a:t>ley </a:t>
            </a:r>
            <a:r>
              <a:rPr lang="es-PY" sz="2600" dirty="0"/>
              <a:t>de APP</a:t>
            </a:r>
            <a:r>
              <a:rPr lang="es-PY" sz="2600" dirty="0" smtClean="0"/>
              <a:t>.</a:t>
            </a:r>
          </a:p>
        </p:txBody>
      </p:sp>
    </p:spTree>
    <p:extLst>
      <p:ext uri="{BB962C8B-B14F-4D97-AF65-F5344CB8AC3E}">
        <p14:creationId xmlns:p14="http://schemas.microsoft.com/office/powerpoint/2010/main" xmlns="" val="107767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24744"/>
            <a:ext cx="8568952" cy="5472608"/>
          </a:xfrm>
        </p:spPr>
        <p:txBody>
          <a:bodyPr/>
          <a:lstStyle/>
          <a:p>
            <a:pPr marL="0" indent="0" algn="just">
              <a:buNone/>
            </a:pPr>
            <a:endParaRPr lang="es-PY" sz="2800" dirty="0">
              <a:solidFill>
                <a:schemeClr val="tx2">
                  <a:lumMod val="75000"/>
                </a:schemeClr>
              </a:solidFill>
              <a:latin typeface="Humanst521 BT" pitchFamily="34" charset="0"/>
            </a:endParaRPr>
          </a:p>
          <a:p>
            <a:pPr algn="just"/>
            <a:endParaRPr lang="en-US" dirty="0">
              <a:solidFill>
                <a:schemeClr val="tx2">
                  <a:lumMod val="75000"/>
                </a:schemeClr>
              </a:solidFill>
              <a:latin typeface="Humanst521 BT" pitchFamily="34" charset="0"/>
            </a:endParaRPr>
          </a:p>
        </p:txBody>
      </p:sp>
      <p:graphicFrame>
        <p:nvGraphicFramePr>
          <p:cNvPr id="4" name="3 Gráfico"/>
          <p:cNvGraphicFramePr/>
          <p:nvPr>
            <p:extLst>
              <p:ext uri="{D42A27DB-BD31-4B8C-83A1-F6EECF244321}">
                <p14:modId xmlns:p14="http://schemas.microsoft.com/office/powerpoint/2010/main" xmlns="" val="868164514"/>
              </p:ext>
            </p:extLst>
          </p:nvPr>
        </p:nvGraphicFramePr>
        <p:xfrm>
          <a:off x="-12685" y="0"/>
          <a:ext cx="7056784" cy="3763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extLst>
              <p:ext uri="{D42A27DB-BD31-4B8C-83A1-F6EECF244321}">
                <p14:modId xmlns:p14="http://schemas.microsoft.com/office/powerpoint/2010/main" xmlns="" val="307975012"/>
              </p:ext>
            </p:extLst>
          </p:nvPr>
        </p:nvGraphicFramePr>
        <p:xfrm>
          <a:off x="3492480" y="3826813"/>
          <a:ext cx="540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8 Rectángulo"/>
          <p:cNvSpPr/>
          <p:nvPr/>
        </p:nvSpPr>
        <p:spPr>
          <a:xfrm>
            <a:off x="114285" y="5820946"/>
            <a:ext cx="3593619" cy="276999"/>
          </a:xfrm>
          <a:prstGeom prst="rect">
            <a:avLst/>
          </a:prstGeom>
        </p:spPr>
        <p:txBody>
          <a:bodyPr wrap="square">
            <a:spAutoFit/>
          </a:bodyPr>
          <a:lstStyle/>
          <a:p>
            <a:r>
              <a:rPr lang="es-PY" sz="1200" u="sng" dirty="0" smtClean="0">
                <a:solidFill>
                  <a:srgbClr val="1F497D">
                    <a:lumMod val="75000"/>
                  </a:srgbClr>
                </a:solidFill>
                <a:latin typeface="Humanst521 BT" pitchFamily="34" charset="0"/>
              </a:rPr>
              <a:t>Fuente</a:t>
            </a:r>
            <a:r>
              <a:rPr lang="es-PY" sz="1200" dirty="0" smtClean="0">
                <a:solidFill>
                  <a:srgbClr val="1F497D">
                    <a:lumMod val="75000"/>
                  </a:srgbClr>
                </a:solidFill>
                <a:latin typeface="Humanst521 BT" pitchFamily="34" charset="0"/>
              </a:rPr>
              <a:t>: BCP/FMI-WEO actualizado Abril 2014</a:t>
            </a:r>
            <a:endParaRPr lang="es-PY" sz="1200" dirty="0">
              <a:solidFill>
                <a:prstClr val="black"/>
              </a:solidFill>
            </a:endParaRPr>
          </a:p>
        </p:txBody>
      </p:sp>
      <p:sp>
        <p:nvSpPr>
          <p:cNvPr id="12" name="11 CuadroTexto"/>
          <p:cNvSpPr txBox="1"/>
          <p:nvPr/>
        </p:nvSpPr>
        <p:spPr>
          <a:xfrm>
            <a:off x="1259632" y="548681"/>
            <a:ext cx="2016224" cy="830997"/>
          </a:xfrm>
          <a:prstGeom prst="rect">
            <a:avLst/>
          </a:prstGeom>
          <a:noFill/>
        </p:spPr>
        <p:txBody>
          <a:bodyPr wrap="square" rtlCol="0">
            <a:spAutoFit/>
          </a:bodyPr>
          <a:lstStyle/>
          <a:p>
            <a:pPr algn="ctr">
              <a:defRPr sz="1200" b="1" i="0" u="none" strike="noStrike" kern="1200" baseline="0">
                <a:solidFill>
                  <a:srgbClr val="1F497D"/>
                </a:solidFill>
                <a:latin typeface="Humanst521 BT" panose="020B0602020204020204" pitchFamily="34" charset="0"/>
                <a:ea typeface="+mn-ea"/>
                <a:cs typeface="+mn-cs"/>
              </a:defRPr>
            </a:pPr>
            <a:r>
              <a:rPr lang="es-PY" sz="1200" dirty="0"/>
              <a:t>Crecimiento Económico del Paraguay</a:t>
            </a:r>
          </a:p>
          <a:p>
            <a:pPr algn="ctr">
              <a:defRPr sz="1200" b="1" i="0" u="none" strike="noStrike" kern="1200" baseline="0">
                <a:solidFill>
                  <a:srgbClr val="1F497D"/>
                </a:solidFill>
                <a:latin typeface="Humanst521 BT" panose="020B0602020204020204" pitchFamily="34" charset="0"/>
                <a:ea typeface="+mn-ea"/>
                <a:cs typeface="+mn-cs"/>
              </a:defRPr>
            </a:pPr>
            <a:r>
              <a:rPr lang="es-PY" sz="1200" dirty="0"/>
              <a:t>1992-2014*</a:t>
            </a:r>
          </a:p>
          <a:p>
            <a:endParaRPr lang="es-PY" sz="1200" dirty="0"/>
          </a:p>
        </p:txBody>
      </p:sp>
      <p:sp>
        <p:nvSpPr>
          <p:cNvPr id="13" name="1 Título"/>
          <p:cNvSpPr>
            <a:spLocks noGrp="1"/>
          </p:cNvSpPr>
          <p:nvPr>
            <p:ph type="title"/>
          </p:nvPr>
        </p:nvSpPr>
        <p:spPr>
          <a:xfrm>
            <a:off x="457200" y="0"/>
            <a:ext cx="8229600" cy="971600"/>
          </a:xfrm>
        </p:spPr>
        <p:txBody>
          <a:bodyPr/>
          <a:lstStyle/>
          <a:p>
            <a:r>
              <a:rPr lang="es-PY" sz="2800" b="1" dirty="0" smtClean="0">
                <a:solidFill>
                  <a:schemeClr val="bg1"/>
                </a:solidFill>
                <a:latin typeface="Humanst521 BT" pitchFamily="34" charset="0"/>
              </a:rPr>
              <a:t>.</a:t>
            </a:r>
            <a:endParaRPr lang="es-PY" sz="2800" b="1" dirty="0">
              <a:solidFill>
                <a:schemeClr val="bg1"/>
              </a:solidFill>
              <a:latin typeface="Humanst521 BT" pitchFamily="34" charset="0"/>
            </a:endParaRPr>
          </a:p>
        </p:txBody>
      </p:sp>
      <p:sp>
        <p:nvSpPr>
          <p:cNvPr id="14" name="13 CuadroTexto"/>
          <p:cNvSpPr txBox="1"/>
          <p:nvPr/>
        </p:nvSpPr>
        <p:spPr>
          <a:xfrm>
            <a:off x="6820726" y="964179"/>
            <a:ext cx="1882552" cy="738664"/>
          </a:xfrm>
          <a:prstGeom prst="rect">
            <a:avLst/>
          </a:prstGeom>
          <a:noFill/>
        </p:spPr>
        <p:txBody>
          <a:bodyPr wrap="square" rtlCol="0">
            <a:spAutoFit/>
          </a:bodyPr>
          <a:lstStyle/>
          <a:p>
            <a:pPr algn="just"/>
            <a:r>
              <a:rPr lang="es-PY" sz="1400" dirty="0" smtClean="0"/>
              <a:t>Paraguay experimentó un crecimiento sólido en la última década.</a:t>
            </a:r>
            <a:endParaRPr lang="es-PY" sz="1400" dirty="0"/>
          </a:p>
        </p:txBody>
      </p:sp>
      <p:sp>
        <p:nvSpPr>
          <p:cNvPr id="15" name="14 CuadroTexto"/>
          <p:cNvSpPr txBox="1"/>
          <p:nvPr/>
        </p:nvSpPr>
        <p:spPr>
          <a:xfrm>
            <a:off x="432936" y="4005064"/>
            <a:ext cx="3202960" cy="1600438"/>
          </a:xfrm>
          <a:prstGeom prst="rect">
            <a:avLst/>
          </a:prstGeom>
          <a:noFill/>
        </p:spPr>
        <p:txBody>
          <a:bodyPr wrap="square" rtlCol="0">
            <a:spAutoFit/>
          </a:bodyPr>
          <a:lstStyle/>
          <a:p>
            <a:pPr algn="just"/>
            <a:r>
              <a:rPr lang="es-PY" sz="1400" dirty="0" smtClean="0"/>
              <a:t>Las políticas sólidas y las reformas estructurales incrementaron la tasa de crecimiento potencial. </a:t>
            </a:r>
          </a:p>
          <a:p>
            <a:pPr algn="just"/>
            <a:endParaRPr lang="es-PY" sz="1400" dirty="0"/>
          </a:p>
          <a:p>
            <a:pPr algn="just"/>
            <a:r>
              <a:rPr lang="es-PY" sz="1400" dirty="0" smtClean="0"/>
              <a:t>El promedio del crecimiento económico del Paraguay en la década pasada, está entre los más altos de la región.</a:t>
            </a:r>
            <a:endParaRPr lang="es-PY" sz="1400" dirty="0"/>
          </a:p>
        </p:txBody>
      </p:sp>
    </p:spTree>
    <p:extLst>
      <p:ext uri="{BB962C8B-B14F-4D97-AF65-F5344CB8AC3E}">
        <p14:creationId xmlns:p14="http://schemas.microsoft.com/office/powerpoint/2010/main" xmlns="" val="146892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447491" y="548680"/>
            <a:ext cx="8229600" cy="720080"/>
          </a:xfrm>
          <a:prstGeom prst="rect">
            <a:avLst/>
          </a:prstGeom>
        </p:spPr>
        <p:txBody>
          <a:bodyPr vert="horz" lIns="91440" tIns="45720" rIns="91440" bIns="45720" rtlCol="0" anchor="ctr">
            <a:noAutofit/>
          </a:bodyPr>
          <a:lstStyle/>
          <a:p>
            <a:pPr lvl="0" indent="-6350" algn="ctr">
              <a:lnSpc>
                <a:spcPts val="2000"/>
              </a:lnSpc>
              <a:spcBef>
                <a:spcPts val="600"/>
              </a:spcBef>
              <a:buClr>
                <a:srgbClr val="7734AA"/>
              </a:buClr>
              <a:buSzPct val="76000"/>
              <a:defRPr/>
            </a:pPr>
            <a:r>
              <a:rPr lang="es-ES" sz="2800" b="1" dirty="0" smtClean="0">
                <a:solidFill>
                  <a:schemeClr val="accent6">
                    <a:lumMod val="75000"/>
                  </a:schemeClr>
                </a:solidFill>
                <a:effectLst>
                  <a:outerShdw blurRad="38100" dist="38100" dir="2700000" algn="tl">
                    <a:srgbClr val="000000">
                      <a:alpha val="43137"/>
                    </a:srgbClr>
                  </a:outerShdw>
                </a:effectLst>
                <a:latin typeface="+mj-lt"/>
              </a:rPr>
              <a:t>Nueva Matriz Presupuestaria en el PGN 2015</a:t>
            </a:r>
          </a:p>
        </p:txBody>
      </p:sp>
      <p:sp>
        <p:nvSpPr>
          <p:cNvPr id="7" name="Rectangle 3"/>
          <p:cNvSpPr txBox="1">
            <a:spLocks noChangeArrowheads="1"/>
          </p:cNvSpPr>
          <p:nvPr/>
        </p:nvSpPr>
        <p:spPr bwMode="auto">
          <a:xfrm>
            <a:off x="683568" y="1164853"/>
            <a:ext cx="8064896" cy="1256035"/>
          </a:xfrm>
          <a:prstGeom prst="rect">
            <a:avLst/>
          </a:prstGeom>
          <a:noFill/>
          <a:ln w="9525">
            <a:noFill/>
            <a:miter lim="800000"/>
            <a:headEnd/>
            <a:tailEnd/>
          </a:ln>
        </p:spPr>
        <p:txBody>
          <a:bodyPr/>
          <a:lstStyle/>
          <a:p>
            <a:pPr marL="182563" indent="-182563" algn="just">
              <a:spcBef>
                <a:spcPct val="20000"/>
              </a:spcBef>
              <a:spcAft>
                <a:spcPts val="600"/>
              </a:spcAft>
              <a:buClr>
                <a:srgbClr val="FF0000"/>
              </a:buClr>
              <a:buFont typeface="Wingdings" pitchFamily="2" charset="2"/>
              <a:buChar char="§"/>
            </a:pPr>
            <a:r>
              <a:rPr lang="es-ES" b="1" dirty="0" smtClean="0">
                <a:solidFill>
                  <a:schemeClr val="accent2"/>
                </a:solidFill>
              </a:rPr>
              <a:t>Nueva matriz presupuestaria: </a:t>
            </a:r>
            <a:r>
              <a:rPr lang="es-ES" dirty="0" smtClean="0">
                <a:solidFill>
                  <a:schemeClr val="accent1">
                    <a:lumMod val="50000"/>
                  </a:schemeClr>
                </a:solidFill>
              </a:rPr>
              <a:t>Programación de los gastos orientada a resultados en función de 12 ejes estratégicos articulando 3 líneas de acción y 4 líneas transversales, que hará más flexible la asignación de recursos y más eficiente el control del presupuesto.</a:t>
            </a:r>
          </a:p>
        </p:txBody>
      </p:sp>
      <p:graphicFrame>
        <p:nvGraphicFramePr>
          <p:cNvPr id="10" name="9 Tabla"/>
          <p:cNvGraphicFramePr>
            <a:graphicFrameLocks noGrp="1"/>
          </p:cNvGraphicFramePr>
          <p:nvPr>
            <p:extLst>
              <p:ext uri="{D42A27DB-BD31-4B8C-83A1-F6EECF244321}">
                <p14:modId xmlns:p14="http://schemas.microsoft.com/office/powerpoint/2010/main" xmlns="" val="1706598533"/>
              </p:ext>
            </p:extLst>
          </p:nvPr>
        </p:nvGraphicFramePr>
        <p:xfrm>
          <a:off x="180112" y="2714620"/>
          <a:ext cx="8892482" cy="3200243"/>
        </p:xfrm>
        <a:graphic>
          <a:graphicData uri="http://schemas.openxmlformats.org/drawingml/2006/table">
            <a:tbl>
              <a:tblPr>
                <a:tableStyleId>{2D5ABB26-0587-4C30-8999-92F81FD0307C}</a:tableStyleId>
              </a:tblPr>
              <a:tblGrid>
                <a:gridCol w="2395498"/>
                <a:gridCol w="1624246"/>
                <a:gridCol w="1624246"/>
                <a:gridCol w="1624246"/>
                <a:gridCol w="1624246"/>
              </a:tblGrid>
              <a:tr h="860755">
                <a:tc>
                  <a:txBody>
                    <a:bodyPr/>
                    <a:lstStyle/>
                    <a:p>
                      <a:pPr algn="ctr"/>
                      <a:r>
                        <a:rPr lang="es-ES" sz="1100" b="1" dirty="0" smtClean="0">
                          <a:solidFill>
                            <a:schemeClr val="bg1"/>
                          </a:solidFill>
                        </a:rPr>
                        <a:t>EJES ESTRATÉGICOS</a:t>
                      </a:r>
                      <a:endParaRPr lang="es-PY" sz="11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s-ES" sz="1100" b="1" dirty="0" smtClean="0">
                          <a:solidFill>
                            <a:schemeClr val="bg1"/>
                          </a:solidFill>
                        </a:rPr>
                        <a:t>A - IGUALDAD</a:t>
                      </a:r>
                      <a:r>
                        <a:rPr lang="es-ES" sz="1100" b="1" baseline="0" dirty="0" smtClean="0">
                          <a:solidFill>
                            <a:schemeClr val="bg1"/>
                          </a:solidFill>
                        </a:rPr>
                        <a:t> DE OPORTUNIDADES</a:t>
                      </a:r>
                      <a:endParaRPr lang="es-PY"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s-ES" sz="1100" b="1" dirty="0" smtClean="0">
                          <a:solidFill>
                            <a:schemeClr val="bg1"/>
                          </a:solidFill>
                        </a:rPr>
                        <a:t>B - GESTIÓN PÚBLICA EFICIENTE Y TRANSPARENTE</a:t>
                      </a:r>
                      <a:endParaRPr lang="es-PY"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s-ES" sz="1100" b="1" dirty="0" smtClean="0">
                          <a:solidFill>
                            <a:schemeClr val="bg1"/>
                          </a:solidFill>
                        </a:rPr>
                        <a:t>C - ORDENAMIENTO TERRITORIAL</a:t>
                      </a:r>
                      <a:endParaRPr lang="es-PY"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s-ES" sz="1100" b="1" dirty="0" smtClean="0">
                          <a:solidFill>
                            <a:schemeClr val="bg1"/>
                          </a:solidFill>
                        </a:rPr>
                        <a:t>D - SOSTENIBILIDAD</a:t>
                      </a:r>
                      <a:r>
                        <a:rPr lang="es-ES" sz="1100" b="1" baseline="0" dirty="0" smtClean="0">
                          <a:solidFill>
                            <a:schemeClr val="bg1"/>
                          </a:solidFill>
                        </a:rPr>
                        <a:t> AMBIENTAL</a:t>
                      </a:r>
                      <a:endParaRPr lang="es-PY" sz="1100" b="1" dirty="0">
                        <a:solidFill>
                          <a:schemeClr val="bg1"/>
                        </a:solidFill>
                      </a:endParaRPr>
                    </a:p>
                  </a:txBody>
                  <a:tcPr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17978">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lang="es-ES" sz="1100" b="1" dirty="0" smtClean="0">
                          <a:solidFill>
                            <a:schemeClr val="bg1"/>
                          </a:solidFill>
                        </a:rPr>
                        <a:t>1. REDUCCIÓN DE POBREZA Y DESARROLLO SOCIAL</a:t>
                      </a:r>
                      <a:endParaRPr lang="es-PY" sz="1100" b="1" dirty="0" smtClean="0">
                        <a:solidFill>
                          <a:schemeClr val="bg1"/>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s-ES" sz="1100" dirty="0" smtClean="0">
                          <a:solidFill>
                            <a:schemeClr val="bg1"/>
                          </a:solidFill>
                        </a:rPr>
                        <a:t>Desarrollo Social</a:t>
                      </a:r>
                      <a:r>
                        <a:rPr lang="es-ES" sz="1100" baseline="0" dirty="0" smtClean="0">
                          <a:solidFill>
                            <a:schemeClr val="bg1"/>
                          </a:solidFill>
                        </a:rPr>
                        <a:t> Equitativo</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Servicios Sociales de Calidad</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Desarrollo Local Participativo</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Hábitat</a:t>
                      </a:r>
                      <a:r>
                        <a:rPr lang="es-ES" sz="1100" baseline="0" dirty="0" smtClean="0">
                          <a:solidFill>
                            <a:schemeClr val="bg1"/>
                          </a:solidFill>
                        </a:rPr>
                        <a:t> Adecuado y Sostenible</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7293"/>
                    </a:solidFill>
                  </a:tcPr>
                </a:tc>
              </a:tr>
              <a:tr h="860755">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lang="es-ES" sz="1100" b="1" kern="1200" dirty="0" smtClean="0">
                          <a:solidFill>
                            <a:schemeClr val="bg1"/>
                          </a:solidFill>
                          <a:latin typeface="+mn-lt"/>
                          <a:ea typeface="+mn-ea"/>
                          <a:cs typeface="+mn-cs"/>
                        </a:rPr>
                        <a:t>2. CRECIMIENTO ECONÓMICO INCLUSIVO</a:t>
                      </a:r>
                      <a:endParaRPr lang="es-PY" sz="1100" b="1" kern="1200" dirty="0" smtClean="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s-ES" sz="1100" dirty="0" smtClean="0">
                          <a:solidFill>
                            <a:schemeClr val="bg1"/>
                          </a:solidFill>
                        </a:rPr>
                        <a:t>Empleo y Protección Social</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Competitividad e Innovación</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Regionalización y Diversificación Productiva</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Valoración del Capital Ambiental</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7293"/>
                    </a:solidFill>
                  </a:tcPr>
                </a:tc>
              </a:tr>
              <a:tr h="860755">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lang="es-ES" sz="1100" b="1" kern="1200" dirty="0" smtClean="0">
                          <a:solidFill>
                            <a:schemeClr val="bg1"/>
                          </a:solidFill>
                          <a:latin typeface="+mn-lt"/>
                          <a:ea typeface="+mn-ea"/>
                          <a:cs typeface="+mn-cs"/>
                        </a:rPr>
                        <a:t>3. INSERCIÓN DE PARAGUAY EN EL MUNDO</a:t>
                      </a:r>
                      <a:endParaRPr lang="es-PY" sz="1100" b="1" kern="1200" dirty="0" smtClean="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r>
                        <a:rPr lang="es-ES" sz="1100" dirty="0" smtClean="0">
                          <a:solidFill>
                            <a:schemeClr val="bg1"/>
                          </a:solidFill>
                        </a:rPr>
                        <a:t>Igualdad de Oportunidades </a:t>
                      </a:r>
                      <a:r>
                        <a:rPr lang="es-ES" sz="1100" baseline="0" dirty="0" smtClean="0">
                          <a:solidFill>
                            <a:schemeClr val="bg1"/>
                          </a:solidFill>
                        </a:rPr>
                        <a:t> en un Mundo Globalizado</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Atracción de Inversiones,</a:t>
                      </a:r>
                      <a:r>
                        <a:rPr lang="es-ES" sz="1100" baseline="0" dirty="0" smtClean="0">
                          <a:solidFill>
                            <a:schemeClr val="bg1"/>
                          </a:solidFill>
                        </a:rPr>
                        <a:t> C</a:t>
                      </a:r>
                      <a:r>
                        <a:rPr lang="es-ES" sz="1100" dirty="0" smtClean="0">
                          <a:solidFill>
                            <a:schemeClr val="bg1"/>
                          </a:solidFill>
                        </a:rPr>
                        <a:t>omercio Exterior e Imagen País</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Integración Económica Regional</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577293"/>
                    </a:solidFill>
                  </a:tcPr>
                </a:tc>
                <a:tc>
                  <a:txBody>
                    <a:bodyPr/>
                    <a:lstStyle/>
                    <a:p>
                      <a:r>
                        <a:rPr lang="es-ES" sz="1100" dirty="0" smtClean="0">
                          <a:solidFill>
                            <a:schemeClr val="bg1"/>
                          </a:solidFill>
                        </a:rPr>
                        <a:t>Sostenibilidad del Hábitat Global</a:t>
                      </a:r>
                      <a:endParaRPr lang="es-PY" sz="1100" dirty="0">
                        <a:solidFill>
                          <a:schemeClr val="bg1"/>
                        </a:solidFill>
                      </a:endParaRP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577293"/>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6364917" y="3208305"/>
            <a:ext cx="1827231" cy="2284659"/>
          </a:xfrm>
          <a:prstGeom prst="rect">
            <a:avLst/>
          </a:prstGeom>
          <a:solidFill>
            <a:schemeClr val="accent3">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 name="2 Marcador de contenido"/>
          <p:cNvSpPr>
            <a:spLocks noGrp="1"/>
          </p:cNvSpPr>
          <p:nvPr>
            <p:ph idx="1"/>
          </p:nvPr>
        </p:nvSpPr>
        <p:spPr>
          <a:xfrm>
            <a:off x="323528" y="1124744"/>
            <a:ext cx="8568952" cy="5472608"/>
          </a:xfrm>
        </p:spPr>
        <p:txBody>
          <a:bodyPr/>
          <a:lstStyle/>
          <a:p>
            <a:pPr marL="0" indent="0" algn="just">
              <a:buNone/>
            </a:pPr>
            <a:endParaRPr lang="es-PY" sz="2800" dirty="0">
              <a:solidFill>
                <a:schemeClr val="tx2">
                  <a:lumMod val="75000"/>
                </a:schemeClr>
              </a:solidFill>
              <a:latin typeface="Humanst521 BT" pitchFamily="34" charset="0"/>
            </a:endParaRPr>
          </a:p>
          <a:p>
            <a:pPr algn="just"/>
            <a:endParaRPr lang="en-US" dirty="0">
              <a:solidFill>
                <a:schemeClr val="tx2">
                  <a:lumMod val="75000"/>
                </a:schemeClr>
              </a:solidFill>
              <a:latin typeface="Humanst521 BT" pitchFamily="34" charset="0"/>
            </a:endParaRPr>
          </a:p>
        </p:txBody>
      </p:sp>
      <p:graphicFrame>
        <p:nvGraphicFramePr>
          <p:cNvPr id="4" name="3 Gráfico"/>
          <p:cNvGraphicFramePr/>
          <p:nvPr>
            <p:extLst>
              <p:ext uri="{D42A27DB-BD31-4B8C-83A1-F6EECF244321}">
                <p14:modId xmlns:p14="http://schemas.microsoft.com/office/powerpoint/2010/main" xmlns="" val="973249029"/>
              </p:ext>
            </p:extLst>
          </p:nvPr>
        </p:nvGraphicFramePr>
        <p:xfrm>
          <a:off x="107504" y="332656"/>
          <a:ext cx="5400000" cy="252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7 Conector recto de flecha"/>
          <p:cNvCxnSpPr/>
          <p:nvPr/>
        </p:nvCxnSpPr>
        <p:spPr>
          <a:xfrm>
            <a:off x="1619672" y="1124744"/>
            <a:ext cx="2880320" cy="605249"/>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graphicFrame>
        <p:nvGraphicFramePr>
          <p:cNvPr id="9" name="8 Gráfico"/>
          <p:cNvGraphicFramePr/>
          <p:nvPr>
            <p:extLst>
              <p:ext uri="{D42A27DB-BD31-4B8C-83A1-F6EECF244321}">
                <p14:modId xmlns:p14="http://schemas.microsoft.com/office/powerpoint/2010/main" xmlns="" val="3779970524"/>
              </p:ext>
            </p:extLst>
          </p:nvPr>
        </p:nvGraphicFramePr>
        <p:xfrm>
          <a:off x="3297817" y="3127645"/>
          <a:ext cx="6081955" cy="3140601"/>
        </p:xfrm>
        <a:graphic>
          <a:graphicData uri="http://schemas.openxmlformats.org/drawingml/2006/chart">
            <c:chart xmlns:c="http://schemas.openxmlformats.org/drawingml/2006/chart" xmlns:r="http://schemas.openxmlformats.org/officeDocument/2006/relationships" r:id="rId4"/>
          </a:graphicData>
        </a:graphic>
      </p:graphicFrame>
      <p:sp>
        <p:nvSpPr>
          <p:cNvPr id="20" name="1 Título"/>
          <p:cNvSpPr>
            <a:spLocks noGrp="1"/>
          </p:cNvSpPr>
          <p:nvPr>
            <p:ph type="title"/>
          </p:nvPr>
        </p:nvSpPr>
        <p:spPr>
          <a:xfrm>
            <a:off x="457200" y="0"/>
            <a:ext cx="8229600" cy="971600"/>
          </a:xfrm>
        </p:spPr>
        <p:txBody>
          <a:bodyPr/>
          <a:lstStyle/>
          <a:p>
            <a:r>
              <a:rPr lang="es-PY" sz="2800" b="1" dirty="0" smtClean="0">
                <a:solidFill>
                  <a:schemeClr val="bg1"/>
                </a:solidFill>
                <a:latin typeface="Humanst521 BT" pitchFamily="34" charset="0"/>
              </a:rPr>
              <a:t> Un banco central comprometido</a:t>
            </a:r>
            <a:br>
              <a:rPr lang="es-PY" sz="2800" b="1" dirty="0" smtClean="0">
                <a:solidFill>
                  <a:schemeClr val="bg1"/>
                </a:solidFill>
                <a:latin typeface="Humanst521 BT" pitchFamily="34" charset="0"/>
              </a:rPr>
            </a:br>
            <a:r>
              <a:rPr lang="es-PY" sz="2800" b="1" dirty="0" smtClean="0">
                <a:solidFill>
                  <a:schemeClr val="bg1"/>
                </a:solidFill>
                <a:latin typeface="Humanst521 BT" pitchFamily="34" charset="0"/>
              </a:rPr>
              <a:t>con la inflación baja y estable</a:t>
            </a:r>
            <a:endParaRPr lang="es-PY" sz="2800" b="1" dirty="0">
              <a:solidFill>
                <a:schemeClr val="bg1"/>
              </a:solidFill>
              <a:latin typeface="Humanst521 BT" pitchFamily="34" charset="0"/>
            </a:endParaRPr>
          </a:p>
        </p:txBody>
      </p:sp>
      <p:sp>
        <p:nvSpPr>
          <p:cNvPr id="21" name="20 CuadroTexto"/>
          <p:cNvSpPr txBox="1"/>
          <p:nvPr/>
        </p:nvSpPr>
        <p:spPr>
          <a:xfrm>
            <a:off x="5652120" y="908720"/>
            <a:ext cx="3024336" cy="954107"/>
          </a:xfrm>
          <a:prstGeom prst="rect">
            <a:avLst/>
          </a:prstGeom>
          <a:noFill/>
        </p:spPr>
        <p:txBody>
          <a:bodyPr wrap="square" rtlCol="0">
            <a:spAutoFit/>
          </a:bodyPr>
          <a:lstStyle/>
          <a:p>
            <a:pPr algn="just"/>
            <a:r>
              <a:rPr lang="es-PY" sz="1400" dirty="0" smtClean="0"/>
              <a:t>Paraguay nunca ha experimentado altas tasas de inflación y su moneda  (el Guaraní) recientemente celebró su septuagésimo aniversario.</a:t>
            </a:r>
          </a:p>
        </p:txBody>
      </p:sp>
      <p:sp>
        <p:nvSpPr>
          <p:cNvPr id="22" name="21 CuadroTexto"/>
          <p:cNvSpPr txBox="1"/>
          <p:nvPr/>
        </p:nvSpPr>
        <p:spPr>
          <a:xfrm>
            <a:off x="457200" y="3654930"/>
            <a:ext cx="2808312" cy="1815882"/>
          </a:xfrm>
          <a:prstGeom prst="rect">
            <a:avLst/>
          </a:prstGeom>
          <a:noFill/>
        </p:spPr>
        <p:txBody>
          <a:bodyPr wrap="square" rtlCol="0">
            <a:spAutoFit/>
          </a:bodyPr>
          <a:lstStyle/>
          <a:p>
            <a:pPr algn="just"/>
            <a:r>
              <a:rPr lang="es-PY" sz="1400" dirty="0" smtClean="0"/>
              <a:t>El BCP inició la implementación de un régimen de Metas de Inflación en el 2011. El compromiso público explícito para controlar la inflación como objetivo principal es crucial para una mayor confianza del inversionista y un ambiente de negocios más predecible.</a:t>
            </a:r>
            <a:endParaRPr lang="es-PY" sz="1400" dirty="0"/>
          </a:p>
        </p:txBody>
      </p:sp>
      <p:sp>
        <p:nvSpPr>
          <p:cNvPr id="23" name="22 Rectángulo"/>
          <p:cNvSpPr/>
          <p:nvPr/>
        </p:nvSpPr>
        <p:spPr>
          <a:xfrm>
            <a:off x="107504" y="6040300"/>
            <a:ext cx="972254" cy="276999"/>
          </a:xfrm>
          <a:prstGeom prst="rect">
            <a:avLst/>
          </a:prstGeom>
        </p:spPr>
        <p:txBody>
          <a:bodyPr wrap="none">
            <a:spAutoFit/>
          </a:bodyPr>
          <a:lstStyle/>
          <a:p>
            <a:r>
              <a:rPr lang="es-PY" sz="1200" u="sng" dirty="0" smtClean="0">
                <a:solidFill>
                  <a:schemeClr val="tx2">
                    <a:lumMod val="75000"/>
                  </a:schemeClr>
                </a:solidFill>
                <a:latin typeface="Humanst521 BT" pitchFamily="34" charset="0"/>
              </a:rPr>
              <a:t>Fuente</a:t>
            </a:r>
            <a:r>
              <a:rPr lang="es-PY" sz="1200" dirty="0" smtClean="0">
                <a:solidFill>
                  <a:schemeClr val="tx2">
                    <a:lumMod val="75000"/>
                  </a:schemeClr>
                </a:solidFill>
                <a:latin typeface="Humanst521 BT" pitchFamily="34" charset="0"/>
              </a:rPr>
              <a:t>: BCP.</a:t>
            </a:r>
            <a:endParaRPr lang="es-PY" sz="1200" dirty="0"/>
          </a:p>
        </p:txBody>
      </p:sp>
      <p:sp>
        <p:nvSpPr>
          <p:cNvPr id="24" name="23 CuadroTexto"/>
          <p:cNvSpPr txBox="1"/>
          <p:nvPr/>
        </p:nvSpPr>
        <p:spPr>
          <a:xfrm>
            <a:off x="1388348" y="226539"/>
            <a:ext cx="2963576" cy="276999"/>
          </a:xfrm>
          <a:prstGeom prst="rect">
            <a:avLst/>
          </a:prstGeom>
          <a:noFill/>
        </p:spPr>
        <p:txBody>
          <a:bodyPr wrap="square" rtlCol="0">
            <a:spAutoFit/>
          </a:bodyPr>
          <a:lstStyle/>
          <a:p>
            <a:pPr algn="ctr">
              <a:defRPr sz="1200" b="1" i="0" u="none" strike="noStrike" kern="1200" baseline="0">
                <a:solidFill>
                  <a:srgbClr val="1F497D"/>
                </a:solidFill>
                <a:latin typeface="Humanst521 BT" panose="020B0602020204020204" pitchFamily="34" charset="0"/>
                <a:ea typeface="+mn-ea"/>
                <a:cs typeface="+mn-cs"/>
              </a:defRPr>
            </a:pPr>
            <a:r>
              <a:rPr lang="es-PY" sz="1200" dirty="0" smtClean="0">
                <a:solidFill>
                  <a:srgbClr val="1F497D"/>
                </a:solidFill>
                <a:latin typeface="Humanst521 BT" panose="020B0602020204020204" pitchFamily="34" charset="0"/>
              </a:rPr>
              <a:t>Una historia de precios estables</a:t>
            </a:r>
            <a:endParaRPr lang="es-PY" sz="1200" dirty="0"/>
          </a:p>
        </p:txBody>
      </p:sp>
      <p:sp>
        <p:nvSpPr>
          <p:cNvPr id="25" name="24 CuadroTexto"/>
          <p:cNvSpPr txBox="1"/>
          <p:nvPr/>
        </p:nvSpPr>
        <p:spPr>
          <a:xfrm>
            <a:off x="4724620" y="2779407"/>
            <a:ext cx="3466728" cy="461665"/>
          </a:xfrm>
          <a:prstGeom prst="rect">
            <a:avLst/>
          </a:prstGeom>
          <a:noFill/>
        </p:spPr>
        <p:txBody>
          <a:bodyPr wrap="square" rtlCol="0">
            <a:spAutoFit/>
          </a:bodyPr>
          <a:lstStyle/>
          <a:p>
            <a:pPr algn="ctr">
              <a:defRPr sz="1200" b="1" i="0" u="none" strike="noStrike" kern="1200" baseline="0">
                <a:solidFill>
                  <a:srgbClr val="1F497D"/>
                </a:solidFill>
                <a:latin typeface="Humanst521 BT" panose="020B0602020204020204" pitchFamily="34" charset="0"/>
                <a:ea typeface="+mn-ea"/>
                <a:cs typeface="+mn-cs"/>
              </a:defRPr>
            </a:pPr>
            <a:r>
              <a:rPr lang="es-PY" sz="1200" dirty="0" smtClean="0">
                <a:solidFill>
                  <a:srgbClr val="1F497D"/>
                </a:solidFill>
                <a:latin typeface="Humanst521 BT" panose="020B0602020204020204" pitchFamily="34" charset="0"/>
              </a:rPr>
              <a:t>Regímenes Monetarios en Paraguay</a:t>
            </a:r>
          </a:p>
          <a:p>
            <a:endParaRPr lang="es-PY" sz="1200" dirty="0"/>
          </a:p>
        </p:txBody>
      </p:sp>
      <p:sp>
        <p:nvSpPr>
          <p:cNvPr id="26" name="25 CuadroTexto"/>
          <p:cNvSpPr txBox="1"/>
          <p:nvPr/>
        </p:nvSpPr>
        <p:spPr>
          <a:xfrm>
            <a:off x="4139952" y="3279357"/>
            <a:ext cx="1876744" cy="261610"/>
          </a:xfrm>
          <a:prstGeom prst="rect">
            <a:avLst/>
          </a:prstGeom>
          <a:noFill/>
        </p:spPr>
        <p:txBody>
          <a:bodyPr wrap="square" rtlCol="0">
            <a:spAutoFit/>
          </a:bodyPr>
          <a:lstStyle/>
          <a:p>
            <a:pPr algn="ctr"/>
            <a:r>
              <a:rPr lang="en-US" sz="1100" dirty="0" err="1" smtClean="0">
                <a:solidFill>
                  <a:srgbClr val="C00000"/>
                </a:solidFill>
                <a:latin typeface="Humanst521 BT" panose="020B0602020204020204" pitchFamily="34" charset="0"/>
              </a:rPr>
              <a:t>Agregados</a:t>
            </a:r>
            <a:r>
              <a:rPr lang="en-US" sz="1100" dirty="0" smtClean="0">
                <a:solidFill>
                  <a:srgbClr val="C00000"/>
                </a:solidFill>
                <a:latin typeface="Humanst521 BT" panose="020B0602020204020204" pitchFamily="34" charset="0"/>
              </a:rPr>
              <a:t> </a:t>
            </a:r>
            <a:r>
              <a:rPr lang="en-US" sz="1100" dirty="0" err="1" smtClean="0">
                <a:solidFill>
                  <a:srgbClr val="C00000"/>
                </a:solidFill>
                <a:latin typeface="Humanst521 BT" panose="020B0602020204020204" pitchFamily="34" charset="0"/>
              </a:rPr>
              <a:t>Monetarios</a:t>
            </a:r>
            <a:endParaRPr lang="en-US" sz="1100" dirty="0">
              <a:solidFill>
                <a:srgbClr val="C00000"/>
              </a:solidFill>
              <a:latin typeface="Humanst521 BT" panose="020B0602020204020204" pitchFamily="34" charset="0"/>
            </a:endParaRPr>
          </a:p>
        </p:txBody>
      </p:sp>
      <p:sp>
        <p:nvSpPr>
          <p:cNvPr id="27" name="26 CuadroTexto"/>
          <p:cNvSpPr txBox="1"/>
          <p:nvPr/>
        </p:nvSpPr>
        <p:spPr>
          <a:xfrm>
            <a:off x="6496245" y="3264332"/>
            <a:ext cx="1463559" cy="592470"/>
          </a:xfrm>
          <a:prstGeom prst="rect">
            <a:avLst/>
          </a:prstGeom>
          <a:noFill/>
        </p:spPr>
        <p:txBody>
          <a:bodyPr wrap="square" rtlCol="0">
            <a:spAutoFit/>
          </a:bodyPr>
          <a:lstStyle/>
          <a:p>
            <a:pPr algn="ctr"/>
            <a:r>
              <a:rPr lang="en-US" sz="1100" dirty="0" smtClean="0">
                <a:solidFill>
                  <a:srgbClr val="C00000"/>
                </a:solidFill>
                <a:latin typeface="Humanst521 BT" panose="020B0602020204020204" pitchFamily="34" charset="0"/>
              </a:rPr>
              <a:t>Meta de </a:t>
            </a:r>
            <a:r>
              <a:rPr lang="en-US" sz="1100" dirty="0" err="1" smtClean="0">
                <a:solidFill>
                  <a:srgbClr val="C00000"/>
                </a:solidFill>
                <a:latin typeface="Humanst521 BT" panose="020B0602020204020204" pitchFamily="34" charset="0"/>
              </a:rPr>
              <a:t>Inflación</a:t>
            </a:r>
            <a:endParaRPr lang="en-US" sz="1100" dirty="0" smtClean="0">
              <a:solidFill>
                <a:srgbClr val="C00000"/>
              </a:solidFill>
              <a:latin typeface="Humanst521 BT" panose="020B0602020204020204" pitchFamily="34" charset="0"/>
            </a:endParaRPr>
          </a:p>
          <a:p>
            <a:pPr algn="ctr"/>
            <a:r>
              <a:rPr lang="en-US" sz="1050" dirty="0" smtClean="0">
                <a:solidFill>
                  <a:srgbClr val="C00000"/>
                </a:solidFill>
                <a:latin typeface="Humanst521 BT" panose="020B0602020204020204" pitchFamily="34" charset="0"/>
              </a:rPr>
              <a:t>(</a:t>
            </a:r>
            <a:r>
              <a:rPr lang="en-US" sz="1050" dirty="0" err="1" smtClean="0">
                <a:solidFill>
                  <a:srgbClr val="C00000"/>
                </a:solidFill>
                <a:latin typeface="Humanst521 BT" panose="020B0602020204020204" pitchFamily="34" charset="0"/>
              </a:rPr>
              <a:t>Fase</a:t>
            </a:r>
            <a:r>
              <a:rPr lang="en-US" sz="1050" dirty="0" smtClean="0">
                <a:solidFill>
                  <a:srgbClr val="C00000"/>
                </a:solidFill>
                <a:latin typeface="Humanst521 BT" panose="020B0602020204020204" pitchFamily="34" charset="0"/>
              </a:rPr>
              <a:t> Experimental)</a:t>
            </a:r>
          </a:p>
          <a:p>
            <a:pPr algn="ctr"/>
            <a:endParaRPr lang="es-PY" sz="1100" dirty="0">
              <a:solidFill>
                <a:srgbClr val="C00000"/>
              </a:solidFill>
              <a:latin typeface="Humanst521 BT" panose="020B0602020204020204" pitchFamily="34" charset="0"/>
            </a:endParaRPr>
          </a:p>
        </p:txBody>
      </p:sp>
      <p:sp>
        <p:nvSpPr>
          <p:cNvPr id="28" name="27 CuadroTexto"/>
          <p:cNvSpPr txBox="1"/>
          <p:nvPr/>
        </p:nvSpPr>
        <p:spPr>
          <a:xfrm>
            <a:off x="8046972" y="3246056"/>
            <a:ext cx="845508" cy="430887"/>
          </a:xfrm>
          <a:prstGeom prst="rect">
            <a:avLst/>
          </a:prstGeom>
          <a:noFill/>
        </p:spPr>
        <p:txBody>
          <a:bodyPr wrap="square" rtlCol="0">
            <a:spAutoFit/>
          </a:bodyPr>
          <a:lstStyle/>
          <a:p>
            <a:pPr algn="ctr"/>
            <a:r>
              <a:rPr lang="en-US" sz="1100" dirty="0" smtClean="0">
                <a:solidFill>
                  <a:srgbClr val="C00000"/>
                </a:solidFill>
                <a:latin typeface="Humanst521 BT" panose="020B0602020204020204" pitchFamily="34" charset="0"/>
              </a:rPr>
              <a:t>Meta de </a:t>
            </a:r>
            <a:r>
              <a:rPr lang="en-US" sz="1100" dirty="0" err="1" smtClean="0">
                <a:solidFill>
                  <a:srgbClr val="C00000"/>
                </a:solidFill>
                <a:latin typeface="Humanst521 BT" panose="020B0602020204020204" pitchFamily="34" charset="0"/>
              </a:rPr>
              <a:t>Inflación</a:t>
            </a:r>
            <a:endParaRPr lang="en-US" sz="1100" dirty="0">
              <a:solidFill>
                <a:srgbClr val="C00000"/>
              </a:solidFill>
              <a:latin typeface="Humanst521 BT" panose="020B0602020204020204" pitchFamily="34" charset="0"/>
            </a:endParaRPr>
          </a:p>
        </p:txBody>
      </p:sp>
    </p:spTree>
    <p:extLst>
      <p:ext uri="{BB962C8B-B14F-4D97-AF65-F5344CB8AC3E}">
        <p14:creationId xmlns:p14="http://schemas.microsoft.com/office/powerpoint/2010/main" xmlns="" val="1982312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18 Gráfico"/>
          <p:cNvGraphicFramePr/>
          <p:nvPr>
            <p:extLst>
              <p:ext uri="{D42A27DB-BD31-4B8C-83A1-F6EECF244321}">
                <p14:modId xmlns:p14="http://schemas.microsoft.com/office/powerpoint/2010/main" xmlns="" val="1399162924"/>
              </p:ext>
            </p:extLst>
          </p:nvPr>
        </p:nvGraphicFramePr>
        <p:xfrm>
          <a:off x="128371" y="909812"/>
          <a:ext cx="914501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CuadroTexto"/>
          <p:cNvSpPr txBox="1"/>
          <p:nvPr/>
        </p:nvSpPr>
        <p:spPr>
          <a:xfrm>
            <a:off x="8243759" y="4536287"/>
            <a:ext cx="1639960" cy="276999"/>
          </a:xfrm>
          <a:prstGeom prst="rect">
            <a:avLst/>
          </a:prstGeom>
          <a:noFill/>
        </p:spPr>
        <p:txBody>
          <a:bodyPr wrap="square" rtlCol="0">
            <a:spAutoFit/>
          </a:bodyPr>
          <a:lstStyle/>
          <a:p>
            <a:pPr fontAlgn="base">
              <a:spcBef>
                <a:spcPct val="0"/>
              </a:spcBef>
              <a:spcAft>
                <a:spcPct val="0"/>
              </a:spcAft>
            </a:pPr>
            <a:r>
              <a:rPr lang="es-ES" sz="1200" b="1" dirty="0" smtClean="0">
                <a:solidFill>
                  <a:schemeClr val="tx2">
                    <a:lumMod val="75000"/>
                  </a:schemeClr>
                </a:solidFill>
                <a:cs typeface="Arial" charset="0"/>
              </a:rPr>
              <a:t>Uruguay</a:t>
            </a:r>
            <a:endParaRPr lang="es-ES" sz="1200" b="1" dirty="0">
              <a:solidFill>
                <a:schemeClr val="tx2">
                  <a:lumMod val="75000"/>
                </a:schemeClr>
              </a:solidFill>
              <a:cs typeface="Arial" charset="0"/>
            </a:endParaRPr>
          </a:p>
        </p:txBody>
      </p:sp>
      <p:sp>
        <p:nvSpPr>
          <p:cNvPr id="14" name="13 CuadroTexto"/>
          <p:cNvSpPr txBox="1"/>
          <p:nvPr/>
        </p:nvSpPr>
        <p:spPr>
          <a:xfrm>
            <a:off x="8221080" y="4674786"/>
            <a:ext cx="1845839" cy="276999"/>
          </a:xfrm>
          <a:prstGeom prst="rect">
            <a:avLst/>
          </a:prstGeom>
          <a:noFill/>
        </p:spPr>
        <p:txBody>
          <a:bodyPr wrap="square" rtlCol="0">
            <a:spAutoFit/>
          </a:bodyPr>
          <a:lstStyle/>
          <a:p>
            <a:pPr fontAlgn="base">
              <a:spcBef>
                <a:spcPct val="0"/>
              </a:spcBef>
              <a:spcAft>
                <a:spcPct val="0"/>
              </a:spcAft>
            </a:pPr>
            <a:r>
              <a:rPr lang="es-ES" sz="1200" b="1" dirty="0" smtClean="0">
                <a:solidFill>
                  <a:srgbClr val="FF9933"/>
                </a:solidFill>
                <a:cs typeface="Arial" charset="0"/>
              </a:rPr>
              <a:t>Colombia</a:t>
            </a:r>
            <a:endParaRPr lang="es-ES" sz="1200" b="1" dirty="0">
              <a:solidFill>
                <a:srgbClr val="FF9933"/>
              </a:solidFill>
              <a:cs typeface="Arial" charset="0"/>
            </a:endParaRPr>
          </a:p>
        </p:txBody>
      </p:sp>
      <p:sp>
        <p:nvSpPr>
          <p:cNvPr id="15" name="14 CuadroTexto"/>
          <p:cNvSpPr txBox="1"/>
          <p:nvPr/>
        </p:nvSpPr>
        <p:spPr>
          <a:xfrm>
            <a:off x="8248342" y="4397788"/>
            <a:ext cx="1520401" cy="276999"/>
          </a:xfrm>
          <a:prstGeom prst="rect">
            <a:avLst/>
          </a:prstGeom>
          <a:noFill/>
        </p:spPr>
        <p:txBody>
          <a:bodyPr wrap="square" rtlCol="0">
            <a:spAutoFit/>
          </a:bodyPr>
          <a:lstStyle/>
          <a:p>
            <a:pPr fontAlgn="base">
              <a:spcBef>
                <a:spcPct val="0"/>
              </a:spcBef>
              <a:spcAft>
                <a:spcPct val="0"/>
              </a:spcAft>
            </a:pPr>
            <a:r>
              <a:rPr lang="es-ES" sz="1200" b="1" dirty="0" smtClean="0">
                <a:solidFill>
                  <a:srgbClr val="7030A0"/>
                </a:solidFill>
                <a:cs typeface="Arial" charset="0"/>
              </a:rPr>
              <a:t>Chile</a:t>
            </a:r>
            <a:endParaRPr lang="es-ES" sz="1200" b="1" dirty="0">
              <a:solidFill>
                <a:srgbClr val="7030A0"/>
              </a:solidFill>
              <a:cs typeface="Arial" charset="0"/>
            </a:endParaRPr>
          </a:p>
        </p:txBody>
      </p:sp>
      <p:sp>
        <p:nvSpPr>
          <p:cNvPr id="16" name="15 CuadroTexto"/>
          <p:cNvSpPr txBox="1"/>
          <p:nvPr/>
        </p:nvSpPr>
        <p:spPr>
          <a:xfrm>
            <a:off x="8177047" y="1916831"/>
            <a:ext cx="1717162" cy="276999"/>
          </a:xfrm>
          <a:prstGeom prst="rect">
            <a:avLst/>
          </a:prstGeom>
          <a:noFill/>
        </p:spPr>
        <p:txBody>
          <a:bodyPr wrap="square" rtlCol="0">
            <a:spAutoFit/>
          </a:bodyPr>
          <a:lstStyle/>
          <a:p>
            <a:pPr fontAlgn="base">
              <a:spcBef>
                <a:spcPct val="0"/>
              </a:spcBef>
              <a:spcAft>
                <a:spcPct val="0"/>
              </a:spcAft>
            </a:pPr>
            <a:r>
              <a:rPr lang="es-ES" sz="1200" b="1" dirty="0" smtClean="0">
                <a:solidFill>
                  <a:srgbClr val="C00000"/>
                </a:solidFill>
                <a:cs typeface="Arial" charset="0"/>
              </a:rPr>
              <a:t>Argentina</a:t>
            </a:r>
            <a:endParaRPr lang="es-ES" sz="1200" b="1" dirty="0">
              <a:solidFill>
                <a:srgbClr val="C00000"/>
              </a:solidFill>
              <a:cs typeface="Arial" charset="0"/>
            </a:endParaRPr>
          </a:p>
        </p:txBody>
      </p:sp>
      <p:sp>
        <p:nvSpPr>
          <p:cNvPr id="17" name="5 CuadroTexto"/>
          <p:cNvSpPr txBox="1"/>
          <p:nvPr/>
        </p:nvSpPr>
        <p:spPr>
          <a:xfrm>
            <a:off x="8248342" y="4951784"/>
            <a:ext cx="134246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s-ES" sz="1200" b="1" dirty="0" smtClean="0">
                <a:solidFill>
                  <a:schemeClr val="accent1"/>
                </a:solidFill>
                <a:cs typeface="Arial" pitchFamily="34" charset="0"/>
              </a:rPr>
              <a:t>Perú</a:t>
            </a:r>
            <a:endParaRPr lang="es-ES" sz="1200" b="1" dirty="0">
              <a:solidFill>
                <a:schemeClr val="accent1"/>
              </a:solidFill>
              <a:cs typeface="Arial" pitchFamily="34" charset="0"/>
            </a:endParaRPr>
          </a:p>
        </p:txBody>
      </p:sp>
      <p:sp>
        <p:nvSpPr>
          <p:cNvPr id="18" name="4 CuadroTexto"/>
          <p:cNvSpPr txBox="1"/>
          <p:nvPr/>
        </p:nvSpPr>
        <p:spPr>
          <a:xfrm>
            <a:off x="8248342" y="4813285"/>
            <a:ext cx="13378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s-ES" sz="1200" b="1" dirty="0" smtClean="0">
                <a:solidFill>
                  <a:srgbClr val="FF0000"/>
                </a:solidFill>
                <a:cs typeface="Arial" pitchFamily="34" charset="0"/>
              </a:rPr>
              <a:t>Paraguay</a:t>
            </a:r>
            <a:endParaRPr lang="es-ES" sz="1200" b="1" dirty="0">
              <a:solidFill>
                <a:srgbClr val="FF0000"/>
              </a:solidFill>
              <a:cs typeface="Arial" pitchFamily="34" charset="0"/>
            </a:endParaRPr>
          </a:p>
        </p:txBody>
      </p:sp>
      <p:sp>
        <p:nvSpPr>
          <p:cNvPr id="24" name="23 Rectángulo"/>
          <p:cNvSpPr/>
          <p:nvPr/>
        </p:nvSpPr>
        <p:spPr>
          <a:xfrm>
            <a:off x="107504" y="5949281"/>
            <a:ext cx="1944216" cy="276999"/>
          </a:xfrm>
          <a:prstGeom prst="rect">
            <a:avLst/>
          </a:prstGeom>
        </p:spPr>
        <p:txBody>
          <a:bodyPr wrap="square">
            <a:spAutoFit/>
          </a:bodyPr>
          <a:lstStyle/>
          <a:p>
            <a:r>
              <a:rPr lang="es-PY" sz="1200" u="sng" dirty="0" smtClean="0">
                <a:solidFill>
                  <a:schemeClr val="tx2">
                    <a:lumMod val="75000"/>
                  </a:schemeClr>
                </a:solidFill>
                <a:latin typeface="Humanst521 BT" pitchFamily="34" charset="0"/>
              </a:rPr>
              <a:t>Fuente</a:t>
            </a:r>
            <a:r>
              <a:rPr lang="es-PY" sz="1200" dirty="0" smtClean="0">
                <a:solidFill>
                  <a:schemeClr val="tx2">
                    <a:lumMod val="75000"/>
                  </a:schemeClr>
                </a:solidFill>
                <a:latin typeface="Humanst521 BT" pitchFamily="34" charset="0"/>
              </a:rPr>
              <a:t>: BCP/</a:t>
            </a:r>
            <a:r>
              <a:rPr lang="es-PY" sz="1200" dirty="0" err="1" smtClean="0">
                <a:solidFill>
                  <a:schemeClr val="tx2">
                    <a:lumMod val="75000"/>
                  </a:schemeClr>
                </a:solidFill>
                <a:latin typeface="Humanst521 BT" pitchFamily="34" charset="0"/>
              </a:rPr>
              <a:t>Bloomberg</a:t>
            </a:r>
            <a:endParaRPr lang="es-PY" sz="1200" dirty="0"/>
          </a:p>
        </p:txBody>
      </p:sp>
      <p:sp>
        <p:nvSpPr>
          <p:cNvPr id="11" name="1 Título"/>
          <p:cNvSpPr txBox="1">
            <a:spLocks/>
          </p:cNvSpPr>
          <p:nvPr/>
        </p:nvSpPr>
        <p:spPr>
          <a:xfrm>
            <a:off x="107504" y="225152"/>
            <a:ext cx="8579296" cy="971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3600" b="1" dirty="0" smtClean="0">
                <a:solidFill>
                  <a:srgbClr val="B60527"/>
                </a:solidFill>
              </a:rPr>
              <a:t>Un régimen de Tipo de Cambio flotante…</a:t>
            </a:r>
            <a:endParaRPr lang="es-PY" sz="2800" b="1" dirty="0">
              <a:solidFill>
                <a:schemeClr val="bg1"/>
              </a:solidFill>
              <a:latin typeface="Humanst521 BT" pitchFamily="34" charset="0"/>
            </a:endParaRPr>
          </a:p>
        </p:txBody>
      </p:sp>
    </p:spTree>
    <p:extLst>
      <p:ext uri="{BB962C8B-B14F-4D97-AF65-F5344CB8AC3E}">
        <p14:creationId xmlns:p14="http://schemas.microsoft.com/office/powerpoint/2010/main" xmlns="" val="13431597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nvPr>
        </p:nvGraphicFramePr>
        <p:xfrm>
          <a:off x="-29880" y="1524641"/>
          <a:ext cx="432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nvPr>
        </p:nvGraphicFramePr>
        <p:xfrm>
          <a:off x="4499992" y="1678530"/>
          <a:ext cx="432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827584" y="1370753"/>
            <a:ext cx="3240360" cy="276999"/>
          </a:xfrm>
          <a:prstGeom prst="rect">
            <a:avLst/>
          </a:prstGeom>
          <a:noFill/>
        </p:spPr>
        <p:txBody>
          <a:bodyPr wrap="square" rtlCol="0">
            <a:spAutoFit/>
          </a:bodyPr>
          <a:lstStyle/>
          <a:p>
            <a:pPr algn="ctr"/>
            <a:r>
              <a:rPr lang="es-ES" sz="1200" b="1" dirty="0" smtClean="0">
                <a:solidFill>
                  <a:srgbClr val="1F497D"/>
                </a:solidFill>
                <a:latin typeface="Humanst521 BT" panose="020B0602020204020204" pitchFamily="34" charset="0"/>
              </a:rPr>
              <a:t>Reservas Internacionales</a:t>
            </a:r>
            <a:endParaRPr lang="es-ES" sz="1200" b="1" dirty="0">
              <a:solidFill>
                <a:srgbClr val="1F497D"/>
              </a:solidFill>
              <a:latin typeface="Humanst521 BT" panose="020B0602020204020204" pitchFamily="34" charset="0"/>
            </a:endParaRPr>
          </a:p>
        </p:txBody>
      </p:sp>
      <p:sp>
        <p:nvSpPr>
          <p:cNvPr id="15" name="14 CuadroTexto"/>
          <p:cNvSpPr txBox="1"/>
          <p:nvPr/>
        </p:nvSpPr>
        <p:spPr>
          <a:xfrm>
            <a:off x="5508104" y="1370752"/>
            <a:ext cx="2739420" cy="461665"/>
          </a:xfrm>
          <a:prstGeom prst="rect">
            <a:avLst/>
          </a:prstGeom>
          <a:noFill/>
        </p:spPr>
        <p:txBody>
          <a:bodyPr wrap="square" rtlCol="0">
            <a:spAutoFit/>
          </a:bodyPr>
          <a:lstStyle/>
          <a:p>
            <a:pPr algn="ctr"/>
            <a:r>
              <a:rPr lang="es-ES" sz="1200" b="1" dirty="0" smtClean="0">
                <a:solidFill>
                  <a:srgbClr val="1F497D"/>
                </a:solidFill>
                <a:latin typeface="Humanst521 BT" panose="020B0602020204020204" pitchFamily="34" charset="0"/>
              </a:rPr>
              <a:t>Reservas Internacionales</a:t>
            </a:r>
          </a:p>
          <a:p>
            <a:pPr algn="ctr"/>
            <a:r>
              <a:rPr lang="es-ES" sz="1200" b="1" dirty="0" smtClean="0">
                <a:solidFill>
                  <a:srgbClr val="1F497D"/>
                </a:solidFill>
                <a:latin typeface="Humanst521 BT" panose="020B0602020204020204" pitchFamily="34" charset="0"/>
              </a:rPr>
              <a:t>(% del PIB)</a:t>
            </a:r>
            <a:endParaRPr lang="es-ES" sz="1200" b="1" dirty="0">
              <a:solidFill>
                <a:srgbClr val="1F497D"/>
              </a:solidFill>
              <a:latin typeface="Humanst521 BT" panose="020B0602020204020204" pitchFamily="34" charset="0"/>
            </a:endParaRPr>
          </a:p>
        </p:txBody>
      </p:sp>
      <p:sp>
        <p:nvSpPr>
          <p:cNvPr id="16" name="15 Rectángulo"/>
          <p:cNvSpPr/>
          <p:nvPr/>
        </p:nvSpPr>
        <p:spPr>
          <a:xfrm>
            <a:off x="107504" y="5949281"/>
            <a:ext cx="4392488" cy="276999"/>
          </a:xfrm>
          <a:prstGeom prst="rect">
            <a:avLst/>
          </a:prstGeom>
        </p:spPr>
        <p:txBody>
          <a:bodyPr wrap="square">
            <a:spAutoFit/>
          </a:bodyPr>
          <a:lstStyle/>
          <a:p>
            <a:r>
              <a:rPr lang="en-US" sz="1200" u="sng" dirty="0" smtClean="0">
                <a:solidFill>
                  <a:srgbClr val="1F497D">
                    <a:lumMod val="75000"/>
                  </a:srgbClr>
                </a:solidFill>
                <a:latin typeface="Humanst521 BT" pitchFamily="34" charset="0"/>
              </a:rPr>
              <a:t>Fuente</a:t>
            </a:r>
            <a:r>
              <a:rPr lang="en-US" sz="1200" dirty="0" smtClean="0">
                <a:solidFill>
                  <a:srgbClr val="1F497D">
                    <a:lumMod val="75000"/>
                  </a:srgbClr>
                </a:solidFill>
                <a:latin typeface="Humanst521 BT" pitchFamily="34" charset="0"/>
              </a:rPr>
              <a:t>: BCP y FMI-IFS</a:t>
            </a:r>
            <a:r>
              <a:rPr lang="en-US" sz="1200" dirty="0">
                <a:solidFill>
                  <a:srgbClr val="1F497D">
                    <a:lumMod val="75000"/>
                  </a:srgbClr>
                </a:solidFill>
                <a:latin typeface="Humanst521 BT" pitchFamily="34" charset="0"/>
              </a:rPr>
              <a:t>. </a:t>
            </a:r>
            <a:r>
              <a:rPr lang="en-US" sz="1200" dirty="0" err="1" smtClean="0">
                <a:solidFill>
                  <a:srgbClr val="1F497D">
                    <a:lumMod val="75000"/>
                  </a:srgbClr>
                </a:solidFill>
                <a:latin typeface="Humanst521 BT" pitchFamily="34" charset="0"/>
              </a:rPr>
              <a:t>Año</a:t>
            </a:r>
            <a:r>
              <a:rPr lang="en-US" sz="1200" dirty="0" smtClean="0">
                <a:solidFill>
                  <a:srgbClr val="1F497D">
                    <a:lumMod val="75000"/>
                  </a:srgbClr>
                </a:solidFill>
                <a:latin typeface="Humanst521 BT" pitchFamily="34" charset="0"/>
              </a:rPr>
              <a:t> 2013</a:t>
            </a:r>
            <a:endParaRPr lang="es-PY" sz="1200" dirty="0">
              <a:solidFill>
                <a:prstClr val="black"/>
              </a:solidFill>
            </a:endParaRPr>
          </a:p>
        </p:txBody>
      </p:sp>
      <p:sp>
        <p:nvSpPr>
          <p:cNvPr id="8" name="1 Título"/>
          <p:cNvSpPr txBox="1">
            <a:spLocks/>
          </p:cNvSpPr>
          <p:nvPr/>
        </p:nvSpPr>
        <p:spPr>
          <a:xfrm>
            <a:off x="313184" y="369168"/>
            <a:ext cx="8579296" cy="9716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3600" b="1" dirty="0" smtClean="0">
                <a:solidFill>
                  <a:srgbClr val="B60527"/>
                </a:solidFill>
              </a:rPr>
              <a:t>… con grandes amortiguadores para moderar la excesiva volatilidad…</a:t>
            </a:r>
            <a:endParaRPr lang="es-PY" sz="2800" b="1" dirty="0">
              <a:solidFill>
                <a:schemeClr val="bg1"/>
              </a:solidFill>
              <a:latin typeface="Humanst521 BT" pitchFamily="34" charset="0"/>
            </a:endParaRPr>
          </a:p>
        </p:txBody>
      </p:sp>
    </p:spTree>
    <p:extLst>
      <p:ext uri="{BB962C8B-B14F-4D97-AF65-F5344CB8AC3E}">
        <p14:creationId xmlns:p14="http://schemas.microsoft.com/office/powerpoint/2010/main" xmlns="" val="4025059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xmlns="" val="1565140044"/>
              </p:ext>
            </p:extLst>
          </p:nvPr>
        </p:nvGraphicFramePr>
        <p:xfrm>
          <a:off x="251520" y="909812"/>
          <a:ext cx="8712968" cy="4895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xmlns="" val="3606810284"/>
              </p:ext>
            </p:extLst>
          </p:nvPr>
        </p:nvGraphicFramePr>
        <p:xfrm>
          <a:off x="251520" y="1412776"/>
          <a:ext cx="8712968" cy="475252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2"/>
          <p:cNvSpPr txBox="1">
            <a:spLocks noChangeArrowheads="1"/>
          </p:cNvSpPr>
          <p:nvPr/>
        </p:nvSpPr>
        <p:spPr bwMode="auto">
          <a:xfrm>
            <a:off x="959494" y="260648"/>
            <a:ext cx="7212906"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eaLnBrk="0" fontAlgn="base" hangingPunct="0">
              <a:spcBef>
                <a:spcPct val="0"/>
              </a:spcBef>
              <a:spcAft>
                <a:spcPct val="0"/>
              </a:spcAft>
              <a:defRPr sz="2400" b="1">
                <a:solidFill>
                  <a:schemeClr val="bg1"/>
                </a:solidFill>
                <a:latin typeface="Humanst521 BT" pitchFamily="34" charset="0"/>
                <a:ea typeface="+mj-ea"/>
                <a:cs typeface="Aharoni" pitchFamily="2" charset="-79"/>
              </a:defRPr>
            </a:lvl1pPr>
          </a:lstStyle>
          <a:p>
            <a:r>
              <a:rPr lang="es-PY" sz="3300" dirty="0" smtClean="0">
                <a:solidFill>
                  <a:srgbClr val="B60527"/>
                </a:solidFill>
                <a:latin typeface="+mj-lt"/>
                <a:cs typeface="+mj-cs"/>
              </a:rPr>
              <a:t>… combinado </a:t>
            </a:r>
            <a:r>
              <a:rPr lang="es-PY" sz="3300" dirty="0">
                <a:solidFill>
                  <a:srgbClr val="B60527"/>
                </a:solidFill>
                <a:latin typeface="+mj-lt"/>
                <a:cs typeface="+mj-cs"/>
              </a:rPr>
              <a:t>con una posición de acreedor externo </a:t>
            </a:r>
            <a:r>
              <a:rPr lang="es-PY" sz="3300" dirty="0" smtClean="0">
                <a:solidFill>
                  <a:srgbClr val="B60527"/>
                </a:solidFill>
                <a:latin typeface="+mj-lt"/>
                <a:cs typeface="+mj-cs"/>
              </a:rPr>
              <a:t>neto.</a:t>
            </a:r>
            <a:endParaRPr lang="es-PY" sz="3300" dirty="0">
              <a:solidFill>
                <a:srgbClr val="B60527"/>
              </a:solidFill>
              <a:latin typeface="+mj-lt"/>
              <a:cs typeface="+mj-cs"/>
            </a:endParaRPr>
          </a:p>
        </p:txBody>
      </p:sp>
      <p:sp>
        <p:nvSpPr>
          <p:cNvPr id="10" name="9 Rectángulo"/>
          <p:cNvSpPr/>
          <p:nvPr/>
        </p:nvSpPr>
        <p:spPr>
          <a:xfrm>
            <a:off x="69118" y="5847655"/>
            <a:ext cx="6735130" cy="461665"/>
          </a:xfrm>
          <a:prstGeom prst="rect">
            <a:avLst/>
          </a:prstGeom>
        </p:spPr>
        <p:txBody>
          <a:bodyPr wrap="square">
            <a:spAutoFit/>
          </a:bodyPr>
          <a:lstStyle/>
          <a:p>
            <a:r>
              <a:rPr lang="es-PY" sz="1200" u="sng" dirty="0" smtClean="0">
                <a:solidFill>
                  <a:schemeClr val="tx2">
                    <a:lumMod val="75000"/>
                  </a:schemeClr>
                </a:solidFill>
                <a:latin typeface="Humanst521 BT" pitchFamily="34" charset="0"/>
              </a:rPr>
              <a:t>Nota:</a:t>
            </a:r>
            <a:r>
              <a:rPr lang="es-PY" sz="1200" dirty="0" smtClean="0">
                <a:solidFill>
                  <a:schemeClr val="tx2">
                    <a:lumMod val="75000"/>
                  </a:schemeClr>
                </a:solidFill>
                <a:latin typeface="Humanst521 BT" pitchFamily="34" charset="0"/>
              </a:rPr>
              <a:t> Posición de Acreedor Neto: Deuda Externa Pública– Activos Oficiales Extranjeros</a:t>
            </a:r>
          </a:p>
          <a:p>
            <a:r>
              <a:rPr lang="es-PY" sz="1200" u="sng" dirty="0" smtClean="0">
                <a:solidFill>
                  <a:schemeClr val="tx2">
                    <a:lumMod val="75000"/>
                  </a:schemeClr>
                </a:solidFill>
                <a:latin typeface="Humanst521 BT" pitchFamily="34" charset="0"/>
              </a:rPr>
              <a:t>Fuente</a:t>
            </a:r>
            <a:r>
              <a:rPr lang="es-PY" sz="1200" dirty="0" smtClean="0">
                <a:solidFill>
                  <a:schemeClr val="tx2">
                    <a:lumMod val="75000"/>
                  </a:schemeClr>
                </a:solidFill>
                <a:latin typeface="Humanst521 BT" pitchFamily="34" charset="0"/>
              </a:rPr>
              <a:t>: BCP</a:t>
            </a:r>
            <a:endParaRPr lang="es-PY" sz="1200" dirty="0"/>
          </a:p>
        </p:txBody>
      </p:sp>
    </p:spTree>
    <p:extLst>
      <p:ext uri="{BB962C8B-B14F-4D97-AF65-F5344CB8AC3E}">
        <p14:creationId xmlns:p14="http://schemas.microsoft.com/office/powerpoint/2010/main" xmlns="" val="34379069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295495" y="4840225"/>
            <a:ext cx="2756527" cy="1211263"/>
            <a:chOff x="2663" y="3434"/>
            <a:chExt cx="4658" cy="763"/>
          </a:xfrm>
          <a:noFill/>
        </p:grpSpPr>
        <p:pic>
          <p:nvPicPr>
            <p:cNvPr id="44" name="Picture 4"/>
            <p:cNvPicPr>
              <a:picLocks noChangeAspect="1" noChangeArrowheads="1"/>
            </p:cNvPicPr>
            <p:nvPr/>
          </p:nvPicPr>
          <p:blipFill>
            <a:blip r:embed="rId3" cstate="print"/>
            <a:srcRect/>
            <a:stretch>
              <a:fillRect/>
            </a:stretch>
          </p:blipFill>
          <p:spPr bwMode="auto">
            <a:xfrm>
              <a:off x="2663" y="3434"/>
              <a:ext cx="4658" cy="763"/>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45" name="Text Box 5"/>
            <p:cNvSpPr txBox="1">
              <a:spLocks noChangeArrowheads="1"/>
            </p:cNvSpPr>
            <p:nvPr/>
          </p:nvSpPr>
          <p:spPr bwMode="auto">
            <a:xfrm>
              <a:off x="2764" y="3537"/>
              <a:ext cx="4324" cy="55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hangingPunct="1">
                <a:lnSpc>
                  <a:spcPct val="100000"/>
                </a:lnSpc>
                <a:buClrTx/>
                <a:buFontTx/>
                <a:buNone/>
                <a:defRPr/>
              </a:pPr>
              <a:r>
                <a:rPr lang="es-PY" altLang="es-ES" sz="12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Ganancias: Impuesto aplicado a los dividendos y utilidades </a:t>
              </a:r>
            </a:p>
            <a:p>
              <a:pPr hangingPunct="1">
                <a:lnSpc>
                  <a:spcPct val="100000"/>
                </a:lnSpc>
                <a:buClrTx/>
                <a:buFontTx/>
                <a:buNone/>
                <a:defRPr/>
              </a:pPr>
              <a:r>
                <a:rPr lang="es-PY" altLang="es-ES" sz="12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(para inversiones superiores a USD 5 millones por un período de 10 años</a:t>
              </a:r>
              <a:r>
                <a:rPr lang="es-PY" altLang="es-ES" sz="105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a:t>
              </a:r>
            </a:p>
          </p:txBody>
        </p:sp>
      </p:grpSp>
      <p:grpSp>
        <p:nvGrpSpPr>
          <p:cNvPr id="3" name="Group 6"/>
          <p:cNvGrpSpPr>
            <a:grpSpLocks/>
          </p:cNvGrpSpPr>
          <p:nvPr/>
        </p:nvGrpSpPr>
        <p:grpSpPr bwMode="auto">
          <a:xfrm>
            <a:off x="7853119" y="4794188"/>
            <a:ext cx="1237741" cy="1319212"/>
            <a:chOff x="6782" y="3405"/>
            <a:chExt cx="915" cy="831"/>
          </a:xfrm>
          <a:noFill/>
        </p:grpSpPr>
        <p:pic>
          <p:nvPicPr>
            <p:cNvPr id="47" name="Picture 7"/>
            <p:cNvPicPr>
              <a:picLocks noChangeAspect="1" noChangeArrowheads="1"/>
            </p:cNvPicPr>
            <p:nvPr/>
          </p:nvPicPr>
          <p:blipFill>
            <a:blip r:embed="rId4" cstate="print"/>
            <a:srcRect/>
            <a:stretch>
              <a:fillRect/>
            </a:stretch>
          </p:blipFill>
          <p:spPr bwMode="auto">
            <a:xfrm>
              <a:off x="6782" y="3405"/>
              <a:ext cx="915" cy="831"/>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48" name="Text Box 8"/>
            <p:cNvSpPr txBox="1">
              <a:spLocks noChangeArrowheads="1"/>
            </p:cNvSpPr>
            <p:nvPr/>
          </p:nvSpPr>
          <p:spPr bwMode="auto">
            <a:xfrm>
              <a:off x="6948" y="3542"/>
              <a:ext cx="586" cy="524"/>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sz="2400">
                  <a:solidFill>
                    <a:schemeClr val="tx1"/>
                  </a:solidFill>
                  <a:latin typeface="Gill Sans MT" pitchFamily="32" charset="0"/>
                </a:rPr>
                <a:t>0%</a:t>
              </a:r>
            </a:p>
          </p:txBody>
        </p:sp>
      </p:grpSp>
      <p:grpSp>
        <p:nvGrpSpPr>
          <p:cNvPr id="4" name="Group 9"/>
          <p:cNvGrpSpPr>
            <a:grpSpLocks/>
          </p:cNvGrpSpPr>
          <p:nvPr/>
        </p:nvGrpSpPr>
        <p:grpSpPr bwMode="auto">
          <a:xfrm>
            <a:off x="5295496" y="3639902"/>
            <a:ext cx="2661842" cy="1192213"/>
            <a:chOff x="2663" y="2600"/>
            <a:chExt cx="4498" cy="751"/>
          </a:xfrm>
          <a:noFill/>
        </p:grpSpPr>
        <p:pic>
          <p:nvPicPr>
            <p:cNvPr id="50" name="Picture 10"/>
            <p:cNvPicPr>
              <a:picLocks noChangeAspect="1" noChangeArrowheads="1"/>
            </p:cNvPicPr>
            <p:nvPr/>
          </p:nvPicPr>
          <p:blipFill>
            <a:blip r:embed="rId5" cstate="print"/>
            <a:srcRect/>
            <a:stretch>
              <a:fillRect/>
            </a:stretch>
          </p:blipFill>
          <p:spPr bwMode="auto">
            <a:xfrm>
              <a:off x="2663" y="2600"/>
              <a:ext cx="4498" cy="751"/>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51" name="Text Box 11"/>
            <p:cNvSpPr txBox="1">
              <a:spLocks noChangeArrowheads="1"/>
            </p:cNvSpPr>
            <p:nvPr/>
          </p:nvSpPr>
          <p:spPr bwMode="auto">
            <a:xfrm>
              <a:off x="2764" y="2684"/>
              <a:ext cx="4303" cy="55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hangingPunct="1">
                <a:lnSpc>
                  <a:spcPct val="100000"/>
                </a:lnSpc>
                <a:buClrTx/>
                <a:buFontTx/>
                <a:buNone/>
                <a:defRPr/>
              </a:pPr>
              <a:r>
                <a:rPr lang="es-PY" altLang="es-ES" sz="12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Deuda: Impuesto aplicado a remesas y  pagos en concepto de Capital, Intereses y Comisiones</a:t>
              </a:r>
            </a:p>
            <a:p>
              <a:pPr hangingPunct="1">
                <a:lnSpc>
                  <a:spcPct val="100000"/>
                </a:lnSpc>
                <a:buClrTx/>
                <a:buFontTx/>
                <a:buNone/>
                <a:defRPr/>
              </a:pPr>
              <a:r>
                <a:rPr lang="es-PY" altLang="es-ES" sz="12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(Para inversiones superiores a USD 5 millones.)</a:t>
              </a:r>
              <a:endParaRPr lang="es-PY" altLang="es-ES" sz="1000" dirty="0" smtClean="0">
                <a:solidFill>
                  <a:schemeClr val="bg1"/>
                </a:solidFill>
                <a:effectLst>
                  <a:outerShdw blurRad="38100" dist="38100" dir="2700000" algn="tl">
                    <a:srgbClr val="808080"/>
                  </a:outerShdw>
                </a:effectLst>
                <a:latin typeface="Gill Sans MT" pitchFamily="32" charset="0"/>
                <a:ea typeface="ＭＳ Ｐゴシック" pitchFamily="32" charset="-128"/>
              </a:endParaRPr>
            </a:p>
          </p:txBody>
        </p:sp>
      </p:grpSp>
      <p:grpSp>
        <p:nvGrpSpPr>
          <p:cNvPr id="5" name="Group 12"/>
          <p:cNvGrpSpPr>
            <a:grpSpLocks/>
          </p:cNvGrpSpPr>
          <p:nvPr/>
        </p:nvGrpSpPr>
        <p:grpSpPr bwMode="auto">
          <a:xfrm>
            <a:off x="7841278" y="3570052"/>
            <a:ext cx="1264796" cy="1325563"/>
            <a:chOff x="6782" y="2556"/>
            <a:chExt cx="935" cy="835"/>
          </a:xfrm>
          <a:noFill/>
        </p:grpSpPr>
        <p:pic>
          <p:nvPicPr>
            <p:cNvPr id="53" name="Picture 13"/>
            <p:cNvPicPr>
              <a:picLocks noChangeAspect="1" noChangeArrowheads="1"/>
            </p:cNvPicPr>
            <p:nvPr/>
          </p:nvPicPr>
          <p:blipFill>
            <a:blip r:embed="rId6" cstate="print"/>
            <a:srcRect/>
            <a:stretch>
              <a:fillRect/>
            </a:stretch>
          </p:blipFill>
          <p:spPr bwMode="auto">
            <a:xfrm>
              <a:off x="6782" y="2556"/>
              <a:ext cx="935" cy="835"/>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54" name="Text Box 14"/>
            <p:cNvSpPr txBox="1">
              <a:spLocks noChangeArrowheads="1"/>
            </p:cNvSpPr>
            <p:nvPr/>
          </p:nvSpPr>
          <p:spPr bwMode="auto">
            <a:xfrm>
              <a:off x="6951" y="2692"/>
              <a:ext cx="600" cy="529"/>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sz="2400">
                  <a:solidFill>
                    <a:schemeClr val="tx1"/>
                  </a:solidFill>
                  <a:latin typeface="Gill Sans MT" pitchFamily="32" charset="0"/>
                </a:rPr>
                <a:t>0%</a:t>
              </a:r>
            </a:p>
          </p:txBody>
        </p:sp>
      </p:grpSp>
      <p:grpSp>
        <p:nvGrpSpPr>
          <p:cNvPr id="6" name="Group 15"/>
          <p:cNvGrpSpPr>
            <a:grpSpLocks/>
          </p:cNvGrpSpPr>
          <p:nvPr/>
        </p:nvGrpSpPr>
        <p:grpSpPr bwMode="auto">
          <a:xfrm>
            <a:off x="5295496" y="2420528"/>
            <a:ext cx="2718653" cy="1185863"/>
            <a:chOff x="2663" y="1750"/>
            <a:chExt cx="4594" cy="747"/>
          </a:xfrm>
          <a:noFill/>
        </p:grpSpPr>
        <p:pic>
          <p:nvPicPr>
            <p:cNvPr id="56" name="Picture 16"/>
            <p:cNvPicPr>
              <a:picLocks noChangeAspect="1" noChangeArrowheads="1"/>
            </p:cNvPicPr>
            <p:nvPr/>
          </p:nvPicPr>
          <p:blipFill>
            <a:blip r:embed="rId7" cstate="print"/>
            <a:srcRect/>
            <a:stretch>
              <a:fillRect/>
            </a:stretch>
          </p:blipFill>
          <p:spPr bwMode="auto">
            <a:xfrm>
              <a:off x="2663" y="1750"/>
              <a:ext cx="4594" cy="747"/>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57" name="Text Box 17"/>
            <p:cNvSpPr txBox="1">
              <a:spLocks noChangeArrowheads="1"/>
            </p:cNvSpPr>
            <p:nvPr/>
          </p:nvSpPr>
          <p:spPr bwMode="auto">
            <a:xfrm>
              <a:off x="2764" y="1833"/>
              <a:ext cx="4396" cy="55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hangingPunct="1">
                <a:lnSpc>
                  <a:spcPct val="100000"/>
                </a:lnSpc>
                <a:buClrTx/>
                <a:buFontTx/>
                <a:buNone/>
                <a:defRPr/>
              </a:pPr>
              <a:r>
                <a:rPr lang="es-PY" altLang="es-ES" sz="16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(IVA) Bienes de Capital</a:t>
              </a:r>
            </a:p>
            <a:p>
              <a:pPr hangingPunct="1">
                <a:lnSpc>
                  <a:spcPct val="100000"/>
                </a:lnSpc>
                <a:buClrTx/>
                <a:buFontTx/>
                <a:buNone/>
                <a:defRPr/>
              </a:pPr>
              <a:r>
                <a:rPr lang="es-PY" altLang="es-ES" sz="16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(Dentro y fuera del país)</a:t>
              </a:r>
            </a:p>
          </p:txBody>
        </p:sp>
      </p:grpSp>
      <p:grpSp>
        <p:nvGrpSpPr>
          <p:cNvPr id="7" name="Group 18"/>
          <p:cNvGrpSpPr>
            <a:grpSpLocks/>
          </p:cNvGrpSpPr>
          <p:nvPr/>
        </p:nvGrpSpPr>
        <p:grpSpPr bwMode="auto">
          <a:xfrm>
            <a:off x="7845423" y="2345916"/>
            <a:ext cx="1255325" cy="1325562"/>
            <a:chOff x="6782" y="1703"/>
            <a:chExt cx="928" cy="835"/>
          </a:xfrm>
          <a:noFill/>
        </p:grpSpPr>
        <p:pic>
          <p:nvPicPr>
            <p:cNvPr id="59" name="Picture 19"/>
            <p:cNvPicPr>
              <a:picLocks noChangeAspect="1" noChangeArrowheads="1"/>
            </p:cNvPicPr>
            <p:nvPr/>
          </p:nvPicPr>
          <p:blipFill>
            <a:blip r:embed="rId8" cstate="print"/>
            <a:srcRect/>
            <a:stretch>
              <a:fillRect/>
            </a:stretch>
          </p:blipFill>
          <p:spPr bwMode="auto">
            <a:xfrm>
              <a:off x="6782" y="1703"/>
              <a:ext cx="928" cy="835"/>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60" name="Text Box 20"/>
            <p:cNvSpPr txBox="1">
              <a:spLocks noChangeArrowheads="1"/>
            </p:cNvSpPr>
            <p:nvPr/>
          </p:nvSpPr>
          <p:spPr bwMode="auto">
            <a:xfrm>
              <a:off x="6950" y="1840"/>
              <a:ext cx="594" cy="528"/>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sz="2400">
                  <a:solidFill>
                    <a:schemeClr val="tx1"/>
                  </a:solidFill>
                  <a:latin typeface="Gill Sans MT" pitchFamily="32" charset="0"/>
                </a:rPr>
                <a:t>0%</a:t>
              </a:r>
            </a:p>
          </p:txBody>
        </p:sp>
      </p:grpSp>
      <p:grpSp>
        <p:nvGrpSpPr>
          <p:cNvPr id="8" name="Group 21"/>
          <p:cNvGrpSpPr>
            <a:grpSpLocks/>
          </p:cNvGrpSpPr>
          <p:nvPr/>
        </p:nvGrpSpPr>
        <p:grpSpPr bwMode="auto">
          <a:xfrm>
            <a:off x="5295495" y="1290328"/>
            <a:ext cx="2765996" cy="1116012"/>
            <a:chOff x="2663" y="945"/>
            <a:chExt cx="4674" cy="703"/>
          </a:xfrm>
          <a:noFill/>
        </p:grpSpPr>
        <p:pic>
          <p:nvPicPr>
            <p:cNvPr id="62" name="Picture 22"/>
            <p:cNvPicPr>
              <a:picLocks noChangeAspect="1" noChangeArrowheads="1"/>
            </p:cNvPicPr>
            <p:nvPr/>
          </p:nvPicPr>
          <p:blipFill>
            <a:blip r:embed="rId9" cstate="print"/>
            <a:srcRect/>
            <a:stretch>
              <a:fillRect/>
            </a:stretch>
          </p:blipFill>
          <p:spPr bwMode="auto">
            <a:xfrm>
              <a:off x="2663" y="945"/>
              <a:ext cx="4674" cy="703"/>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63" name="Text Box 23"/>
            <p:cNvSpPr txBox="1">
              <a:spLocks noChangeArrowheads="1"/>
            </p:cNvSpPr>
            <p:nvPr/>
          </p:nvSpPr>
          <p:spPr bwMode="auto">
            <a:xfrm>
              <a:off x="2760" y="1024"/>
              <a:ext cx="4486" cy="51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hangingPunct="1">
                <a:lnSpc>
                  <a:spcPct val="100000"/>
                </a:lnSpc>
                <a:buClrTx/>
                <a:buFontTx/>
                <a:buNone/>
                <a:defRPr/>
              </a:pPr>
              <a:r>
                <a:rPr lang="es-PY" altLang="es-ES" sz="16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Tarifa de importación de bienes de capital </a:t>
              </a:r>
            </a:p>
            <a:p>
              <a:pPr hangingPunct="1">
                <a:lnSpc>
                  <a:spcPct val="100000"/>
                </a:lnSpc>
                <a:buClrTx/>
                <a:buFontTx/>
                <a:buNone/>
                <a:defRPr/>
              </a:pPr>
              <a:r>
                <a:rPr lang="es-PY" altLang="es-ES" sz="1600" dirty="0" smtClean="0">
                  <a:solidFill>
                    <a:schemeClr val="bg1"/>
                  </a:solidFill>
                  <a:effectLst>
                    <a:outerShdw blurRad="38100" dist="38100" dir="2700000" algn="tl">
                      <a:srgbClr val="808080"/>
                    </a:outerShdw>
                  </a:effectLst>
                  <a:latin typeface="Gill Sans MT" pitchFamily="32" charset="0"/>
                  <a:ea typeface="ＭＳ Ｐゴシック" pitchFamily="32" charset="-128"/>
                </a:rPr>
                <a:t>(Máquinas y Equipamientos) </a:t>
              </a:r>
              <a:endParaRPr lang="es-PY" altLang="es-ES" sz="1100" dirty="0" smtClean="0">
                <a:solidFill>
                  <a:schemeClr val="bg1"/>
                </a:solidFill>
                <a:effectLst>
                  <a:outerShdw blurRad="38100" dist="38100" dir="2700000" algn="tl">
                    <a:srgbClr val="808080"/>
                  </a:outerShdw>
                </a:effectLst>
                <a:latin typeface="Gill Sans MT" pitchFamily="32" charset="0"/>
                <a:ea typeface="ＭＳ Ｐゴシック" pitchFamily="32" charset="-128"/>
              </a:endParaRPr>
            </a:p>
          </p:txBody>
        </p:sp>
      </p:grpSp>
      <p:grpSp>
        <p:nvGrpSpPr>
          <p:cNvPr id="9" name="Group 24"/>
          <p:cNvGrpSpPr>
            <a:grpSpLocks/>
          </p:cNvGrpSpPr>
          <p:nvPr/>
        </p:nvGrpSpPr>
        <p:grpSpPr bwMode="auto">
          <a:xfrm>
            <a:off x="7869696" y="1214128"/>
            <a:ext cx="1199863" cy="1268412"/>
            <a:chOff x="6782" y="897"/>
            <a:chExt cx="887" cy="799"/>
          </a:xfrm>
          <a:noFill/>
        </p:grpSpPr>
        <p:pic>
          <p:nvPicPr>
            <p:cNvPr id="65" name="Picture 25"/>
            <p:cNvPicPr>
              <a:picLocks noChangeAspect="1" noChangeArrowheads="1"/>
            </p:cNvPicPr>
            <p:nvPr/>
          </p:nvPicPr>
          <p:blipFill>
            <a:blip r:embed="rId10" cstate="print"/>
            <a:srcRect/>
            <a:stretch>
              <a:fillRect/>
            </a:stretch>
          </p:blipFill>
          <p:spPr bwMode="auto">
            <a:xfrm>
              <a:off x="6782" y="897"/>
              <a:ext cx="887" cy="799"/>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pic>
        <p:sp>
          <p:nvSpPr>
            <p:cNvPr id="66" name="Text Box 26"/>
            <p:cNvSpPr txBox="1">
              <a:spLocks noChangeArrowheads="1"/>
            </p:cNvSpPr>
            <p:nvPr/>
          </p:nvSpPr>
          <p:spPr bwMode="auto">
            <a:xfrm>
              <a:off x="6944" y="1030"/>
              <a:ext cx="567" cy="502"/>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sz="2400">
                  <a:solidFill>
                    <a:schemeClr val="tx1"/>
                  </a:solidFill>
                  <a:latin typeface="Gill Sans MT" pitchFamily="32" charset="0"/>
                </a:rPr>
                <a:t>0%</a:t>
              </a:r>
            </a:p>
          </p:txBody>
        </p:sp>
      </p:grpSp>
      <p:sp>
        <p:nvSpPr>
          <p:cNvPr id="67" name="66 Más"/>
          <p:cNvSpPr/>
          <p:nvPr/>
        </p:nvSpPr>
        <p:spPr bwMode="auto">
          <a:xfrm>
            <a:off x="4785606" y="3318024"/>
            <a:ext cx="432048" cy="504056"/>
          </a:xfrm>
          <a:prstGeom prst="mathPlus">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s-PY" sz="1800" b="0" i="0" u="none" strike="noStrike" cap="none" normalizeH="0" baseline="0" smtClean="0">
              <a:ln>
                <a:noFill/>
              </a:ln>
              <a:solidFill>
                <a:schemeClr val="bg1"/>
              </a:solidFill>
              <a:effectLst/>
              <a:latin typeface="Arial" charset="0"/>
              <a:ea typeface="Microsoft YaHei" charset="-122"/>
            </a:endParaRPr>
          </a:p>
        </p:txBody>
      </p:sp>
      <p:graphicFrame>
        <p:nvGraphicFramePr>
          <p:cNvPr id="69" name="Group 3"/>
          <p:cNvGraphicFramePr>
            <a:graphicFrameLocks noGrp="1"/>
          </p:cNvGraphicFramePr>
          <p:nvPr>
            <p:extLst>
              <p:ext uri="{D42A27DB-BD31-4B8C-83A1-F6EECF244321}">
                <p14:modId xmlns:p14="http://schemas.microsoft.com/office/powerpoint/2010/main" xmlns="" val="731883265"/>
              </p:ext>
            </p:extLst>
          </p:nvPr>
        </p:nvGraphicFramePr>
        <p:xfrm>
          <a:off x="37234" y="1714063"/>
          <a:ext cx="4750144" cy="3396023"/>
        </p:xfrm>
        <a:graphic>
          <a:graphicData uri="http://schemas.openxmlformats.org/drawingml/2006/table">
            <a:tbl>
              <a:tblPr/>
              <a:tblGrid>
                <a:gridCol w="1510870"/>
                <a:gridCol w="863656"/>
                <a:gridCol w="883061"/>
                <a:gridCol w="766578"/>
                <a:gridCol w="725979"/>
              </a:tblGrid>
              <a:tr h="552285">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1" i="0" u="none" strike="noStrike" cap="none" normalizeH="0" baseline="0" dirty="0" smtClean="0">
                          <a:ln>
                            <a:noFill/>
                          </a:ln>
                          <a:solidFill>
                            <a:sysClr val="windowText" lastClr="000000"/>
                          </a:solidFill>
                          <a:effectLst/>
                          <a:latin typeface="Gill Sans MT" pitchFamily="32" charset="0"/>
                          <a:ea typeface="Microsoft YaHei" charset="-122"/>
                        </a:rPr>
                        <a:t>IMPUESTOS</a:t>
                      </a:r>
                    </a:p>
                  </a:txBody>
                  <a:tcPr marL="71778" marR="71778" marT="119000" marB="0" anchor="ctr" horzOverflow="overflow">
                    <a:lnL>
                      <a:noFill/>
                    </a:lnL>
                    <a:lnR>
                      <a:noFill/>
                    </a:lnR>
                    <a:lnT>
                      <a:noFill/>
                    </a:lnT>
                    <a:lnB>
                      <a:noFill/>
                    </a:lnB>
                    <a:lnTlToBr>
                      <a:noFill/>
                    </a:lnTlToBr>
                    <a:lnBlToTr>
                      <a:noFill/>
                    </a:lnBlToTr>
                    <a:solidFill>
                      <a:schemeClr val="accent6">
                        <a:lumMod val="75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900" b="1" i="0" u="none" strike="noStrike" cap="none" normalizeH="0" baseline="0" dirty="0" smtClean="0">
                          <a:ln>
                            <a:noFill/>
                          </a:ln>
                          <a:solidFill>
                            <a:sysClr val="windowText" lastClr="000000"/>
                          </a:solidFill>
                          <a:effectLst/>
                          <a:latin typeface="Gill Sans MT" pitchFamily="32" charset="0"/>
                          <a:ea typeface="Microsoft YaHei" charset="-122"/>
                        </a:rPr>
                        <a:t>PARAGUAY</a:t>
                      </a:r>
                    </a:p>
                  </a:txBody>
                  <a:tcPr marL="71778" marR="71778" marT="85661" marB="0" anchor="ctr" horzOverflow="overflow">
                    <a:lnL>
                      <a:noFill/>
                    </a:lnL>
                    <a:lnR>
                      <a:noFill/>
                    </a:lnR>
                    <a:lnT>
                      <a:noFill/>
                    </a:lnT>
                    <a:lnB>
                      <a:noFill/>
                    </a:lnB>
                    <a:lnTlToBr>
                      <a:noFill/>
                    </a:lnTlToBr>
                    <a:lnBlToTr>
                      <a:noFill/>
                    </a:lnBlToTr>
                    <a:solidFill>
                      <a:schemeClr val="accent6">
                        <a:lumMod val="75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900" b="1" i="0" u="none" strike="noStrike" cap="none" normalizeH="0" baseline="0" dirty="0" smtClean="0">
                          <a:ln>
                            <a:noFill/>
                          </a:ln>
                          <a:solidFill>
                            <a:sysClr val="windowText" lastClr="000000"/>
                          </a:solidFill>
                          <a:effectLst/>
                          <a:latin typeface="Gill Sans MT" pitchFamily="32" charset="0"/>
                          <a:ea typeface="Microsoft YaHei" charset="-122"/>
                        </a:rPr>
                        <a:t>ARGENTINA</a:t>
                      </a:r>
                    </a:p>
                  </a:txBody>
                  <a:tcPr marL="71778" marR="71778" marT="84527" marB="0" anchor="ctr" horzOverflow="overflow">
                    <a:lnL>
                      <a:noFill/>
                    </a:lnL>
                    <a:lnR>
                      <a:noFill/>
                    </a:lnR>
                    <a:lnT>
                      <a:noFill/>
                    </a:lnT>
                    <a:lnB>
                      <a:noFill/>
                    </a:lnB>
                    <a:lnTlToBr>
                      <a:noFill/>
                    </a:lnTlToBr>
                    <a:lnBlToTr>
                      <a:noFill/>
                    </a:lnBlToTr>
                    <a:solidFill>
                      <a:schemeClr val="accent6">
                        <a:lumMod val="75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900" b="1" i="0" u="none" strike="noStrike" cap="none" normalizeH="0" baseline="0" dirty="0" smtClean="0">
                          <a:ln>
                            <a:noFill/>
                          </a:ln>
                          <a:solidFill>
                            <a:sysClr val="windowText" lastClr="000000"/>
                          </a:solidFill>
                          <a:effectLst/>
                          <a:latin typeface="Gill Sans MT" pitchFamily="32" charset="0"/>
                          <a:ea typeface="Microsoft YaHei" charset="-122"/>
                        </a:rPr>
                        <a:t>URUGUAY</a:t>
                      </a:r>
                    </a:p>
                  </a:txBody>
                  <a:tcPr marL="71778" marR="71778" marT="84527" marB="0" anchor="ctr" horzOverflow="overflow">
                    <a:lnL>
                      <a:noFill/>
                    </a:lnL>
                    <a:lnR>
                      <a:noFill/>
                    </a:lnR>
                    <a:lnT>
                      <a:noFill/>
                    </a:lnT>
                    <a:lnB>
                      <a:noFill/>
                    </a:lnB>
                    <a:lnTlToBr>
                      <a:noFill/>
                    </a:lnTlToBr>
                    <a:lnBlToTr>
                      <a:noFill/>
                    </a:lnBlToTr>
                    <a:solidFill>
                      <a:schemeClr val="accent6">
                        <a:lumMod val="75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900" b="1" i="0" u="none" strike="noStrike" cap="none" normalizeH="0" baseline="0" dirty="0" smtClean="0">
                          <a:ln>
                            <a:noFill/>
                          </a:ln>
                          <a:solidFill>
                            <a:sysClr val="windowText" lastClr="000000"/>
                          </a:solidFill>
                          <a:effectLst/>
                          <a:latin typeface="Gill Sans MT" pitchFamily="32" charset="0"/>
                          <a:ea typeface="Microsoft YaHei" charset="-122"/>
                        </a:rPr>
                        <a:t>BRASIL</a:t>
                      </a:r>
                    </a:p>
                  </a:txBody>
                  <a:tcPr marL="71778" marR="71778" marT="84527" marB="0" anchor="ctr" horzOverflow="overflow">
                    <a:lnL>
                      <a:noFill/>
                    </a:lnL>
                    <a:lnR>
                      <a:noFill/>
                    </a:lnR>
                    <a:lnT>
                      <a:noFill/>
                    </a:lnT>
                    <a:lnB>
                      <a:noFill/>
                    </a:lnB>
                    <a:lnTlToBr>
                      <a:noFill/>
                    </a:lnTlToBr>
                    <a:lnBlToTr>
                      <a:noFill/>
                    </a:lnBlToTr>
                    <a:solidFill>
                      <a:schemeClr val="accent6">
                        <a:lumMod val="75000"/>
                      </a:schemeClr>
                    </a:solidFill>
                  </a:tcPr>
                </a:tc>
              </a:tr>
              <a:tr h="947414">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l"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Impuesto a la Renta de Empresas </a:t>
                      </a:r>
                      <a:r>
                        <a:rPr kumimoji="0" lang="es-ES" altLang="es-ES" sz="1700" b="0" i="0" u="none" strike="noStrike" cap="none" normalizeH="0" baseline="0" dirty="0" smtClean="0">
                          <a:ln>
                            <a:noFill/>
                          </a:ln>
                          <a:solidFill>
                            <a:srgbClr val="C00000"/>
                          </a:solidFill>
                          <a:effectLst/>
                          <a:latin typeface="Gill Sans MT" pitchFamily="32" charset="0"/>
                          <a:ea typeface="Microsoft YaHei" charset="-122"/>
                        </a:rPr>
                        <a:t>(*)</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1" i="0" u="none" strike="noStrike" cap="none" normalizeH="0" baseline="0" dirty="0" smtClean="0">
                          <a:ln>
                            <a:noFill/>
                          </a:ln>
                          <a:solidFill>
                            <a:sysClr val="windowText" lastClr="000000"/>
                          </a:solidFill>
                          <a:effectLst/>
                          <a:latin typeface="Gill Sans MT" pitchFamily="32" charset="0"/>
                          <a:ea typeface="Microsoft YaHei" charset="-122"/>
                        </a:rPr>
                        <a:t>≤10%</a:t>
                      </a:r>
                    </a:p>
                  </a:txBody>
                  <a:tcPr marL="71778" marR="71778" marT="142799" marB="0" anchor="ctr"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35%</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25%</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34%</a:t>
                      </a:r>
                    </a:p>
                  </a:txBody>
                  <a:tcPr marL="71778" marR="71778" marT="142799" marB="0" anchor="ctr" horzOverflow="overflow">
                    <a:lnL>
                      <a:noFill/>
                    </a:lnL>
                    <a:lnR>
                      <a:noFill/>
                    </a:lnR>
                    <a:lnT>
                      <a:noFill/>
                    </a:lnT>
                    <a:lnB>
                      <a:noFill/>
                    </a:lnB>
                    <a:lnTlToBr>
                      <a:noFill/>
                    </a:lnTlToBr>
                    <a:lnBlToTr>
                      <a:noFill/>
                    </a:lnBlToTr>
                    <a:noFill/>
                  </a:tcPr>
                </a:tc>
              </a:tr>
              <a:tr h="947414">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l"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Impuesto a la Renta Personal</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1" i="0" u="none" strike="noStrike" cap="none" normalizeH="0" baseline="0" dirty="0" smtClean="0">
                          <a:ln>
                            <a:noFill/>
                          </a:ln>
                          <a:solidFill>
                            <a:sysClr val="windowText" lastClr="000000"/>
                          </a:solidFill>
                          <a:effectLst/>
                          <a:latin typeface="Gill Sans MT" pitchFamily="32" charset="0"/>
                          <a:ea typeface="Microsoft YaHei" charset="-122"/>
                        </a:rPr>
                        <a:t>10%</a:t>
                      </a:r>
                    </a:p>
                  </a:txBody>
                  <a:tcPr marL="71778" marR="71778" marT="142799" marB="0" anchor="ctr"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35%</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smtClean="0">
                          <a:ln>
                            <a:noFill/>
                          </a:ln>
                          <a:solidFill>
                            <a:srgbClr val="333333"/>
                          </a:solidFill>
                          <a:effectLst/>
                          <a:latin typeface="Gill Sans MT" pitchFamily="32" charset="0"/>
                          <a:ea typeface="Microsoft YaHei" charset="-122"/>
                        </a:rPr>
                        <a:t>25%</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27,5%</a:t>
                      </a:r>
                    </a:p>
                  </a:txBody>
                  <a:tcPr marL="71778" marR="71778" marT="142799" marB="0" anchor="ctr" horzOverflow="overflow">
                    <a:lnL>
                      <a:noFill/>
                    </a:lnL>
                    <a:lnR>
                      <a:noFill/>
                    </a:lnR>
                    <a:lnT>
                      <a:noFill/>
                    </a:lnT>
                    <a:lnB>
                      <a:noFill/>
                    </a:lnB>
                    <a:lnTlToBr>
                      <a:noFill/>
                    </a:lnTlToBr>
                    <a:lnBlToTr>
                      <a:noFill/>
                    </a:lnBlToTr>
                    <a:noFill/>
                  </a:tcPr>
                </a:tc>
              </a:tr>
              <a:tr h="948910">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l"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Impuesto al Valor Agregado (IVA)</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1" i="0" u="none" strike="noStrike" cap="none" normalizeH="0" baseline="0" dirty="0" smtClean="0">
                          <a:ln>
                            <a:noFill/>
                          </a:ln>
                          <a:solidFill>
                            <a:sysClr val="windowText" lastClr="000000"/>
                          </a:solidFill>
                          <a:effectLst/>
                          <a:latin typeface="Gill Sans MT" pitchFamily="32" charset="0"/>
                          <a:ea typeface="Microsoft YaHei" charset="-122"/>
                        </a:rPr>
                        <a:t>≤10%</a:t>
                      </a:r>
                    </a:p>
                  </a:txBody>
                  <a:tcPr marL="71778" marR="71778" marT="142799" marB="0" anchor="ctr"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21%</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smtClean="0">
                          <a:ln>
                            <a:noFill/>
                          </a:ln>
                          <a:solidFill>
                            <a:srgbClr val="333333"/>
                          </a:solidFill>
                          <a:effectLst/>
                          <a:latin typeface="Gill Sans MT" pitchFamily="32" charset="0"/>
                          <a:ea typeface="Microsoft YaHei" charset="-122"/>
                        </a:rPr>
                        <a:t>23%</a:t>
                      </a:r>
                    </a:p>
                  </a:txBody>
                  <a:tcPr marL="71778" marR="71778" marT="142799" marB="0" anchor="ctr" horzOverflow="overflow">
                    <a:lnL>
                      <a:noFill/>
                    </a:lnL>
                    <a:lnR>
                      <a:noFill/>
                    </a:lnR>
                    <a:lnT>
                      <a:noFill/>
                    </a:lnT>
                    <a:lnB>
                      <a:noFill/>
                    </a:lnB>
                    <a:lnTlToBr>
                      <a:noFill/>
                    </a:lnTlToBr>
                    <a:lnBlToTr>
                      <a:noFill/>
                    </a:lnBlToTr>
                    <a:noFill/>
                  </a:tcPr>
                </a:tc>
                <a:tc>
                  <a:txBody>
                    <a:bodyPr/>
                    <a:lstStyle>
                      <a:lvl1pPr eaLnBrk="0">
                        <a:spcAft>
                          <a:spcPts val="17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500">
                          <a:solidFill>
                            <a:srgbClr val="FFFFFF"/>
                          </a:solidFill>
                          <a:latin typeface="Arial" charset="0"/>
                          <a:ea typeface="Microsoft YaHei" charset="-122"/>
                        </a:defRPr>
                      </a:lvl1pPr>
                      <a:lvl2pPr eaLnBrk="0">
                        <a:spcAft>
                          <a:spcPts val="13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3000">
                          <a:solidFill>
                            <a:srgbClr val="FFFFFF"/>
                          </a:solidFill>
                          <a:latin typeface="Arial" charset="0"/>
                          <a:ea typeface="Microsoft YaHei" charset="-122"/>
                        </a:defRPr>
                      </a:lvl2pPr>
                      <a:lvl3pPr eaLnBrk="0">
                        <a:spcAft>
                          <a:spcPts val="10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500">
                          <a:solidFill>
                            <a:srgbClr val="FFFFFF"/>
                          </a:solidFill>
                          <a:latin typeface="Arial" charset="0"/>
                          <a:ea typeface="Microsoft YaHei" charset="-122"/>
                        </a:defRPr>
                      </a:lvl3pPr>
                      <a:lvl4pPr eaLnBrk="0">
                        <a:spcAft>
                          <a:spcPts val="6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4pPr>
                      <a:lvl5pPr eaLnBrk="0">
                        <a:spcAft>
                          <a:spcPts val="3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5pPr>
                      <a:lvl6pPr marL="25146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6pPr>
                      <a:lvl7pPr marL="29718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7pPr>
                      <a:lvl8pPr marL="34290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8pPr>
                      <a:lvl9pPr marL="3886200" indent="-228600" defTabSz="457200" eaLnBrk="0" fontAlgn="base" hangingPunct="0">
                        <a:lnSpc>
                          <a:spcPct val="93000"/>
                        </a:lnSpc>
                        <a:spcBef>
                          <a:spcPct val="0"/>
                        </a:spcBef>
                        <a:spcAft>
                          <a:spcPts val="33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sz="2000">
                          <a:solidFill>
                            <a:srgbClr val="FFFFFF"/>
                          </a:solidFill>
                          <a:latin typeface="Arial" charset="0"/>
                          <a:ea typeface="Microsoft YaHei" charset="-122"/>
                        </a:defRPr>
                      </a:lvl9pPr>
                    </a:lstStyle>
                    <a:p>
                      <a:pPr marL="0" marR="0" lvl="0" indent="0" algn="ctr" defTabSz="457200" rtl="0" eaLnBrk="1" fontAlgn="base" latinLnBrk="0" hangingPunct="1">
                        <a:lnSpc>
                          <a:spcPct val="8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kumimoji="0" lang="es-ES" altLang="es-ES" sz="1700" b="0" i="0" u="none" strike="noStrike" cap="none" normalizeH="0" baseline="0" dirty="0" smtClean="0">
                          <a:ln>
                            <a:noFill/>
                          </a:ln>
                          <a:solidFill>
                            <a:srgbClr val="333333"/>
                          </a:solidFill>
                          <a:effectLst/>
                          <a:latin typeface="Gill Sans MT" pitchFamily="32" charset="0"/>
                          <a:ea typeface="Microsoft YaHei" charset="-122"/>
                        </a:rPr>
                        <a:t>25%</a:t>
                      </a:r>
                    </a:p>
                  </a:txBody>
                  <a:tcPr marL="71778" marR="71778" marT="142799" marB="0" anchor="ctr" horzOverflow="overflow">
                    <a:lnL>
                      <a:noFill/>
                    </a:lnL>
                    <a:lnR>
                      <a:noFill/>
                    </a:lnR>
                    <a:lnT>
                      <a:noFill/>
                    </a:lnT>
                    <a:lnB>
                      <a:noFill/>
                    </a:lnB>
                    <a:lnTlToBr>
                      <a:noFill/>
                    </a:lnTlToBr>
                    <a:lnBlToTr>
                      <a:noFill/>
                    </a:lnBlToTr>
                    <a:noFill/>
                  </a:tcPr>
                </a:tc>
              </a:tr>
            </a:tbl>
          </a:graphicData>
        </a:graphic>
      </p:graphicFrame>
      <p:sp>
        <p:nvSpPr>
          <p:cNvPr id="70" name="Text Box 30"/>
          <p:cNvSpPr txBox="1">
            <a:spLocks noChangeArrowheads="1"/>
          </p:cNvSpPr>
          <p:nvPr/>
        </p:nvSpPr>
        <p:spPr bwMode="auto">
          <a:xfrm flipH="1">
            <a:off x="260349" y="5110085"/>
            <a:ext cx="4527029" cy="279180"/>
          </a:xfrm>
          <a:prstGeom prst="rect">
            <a:avLst/>
          </a:prstGeom>
          <a:noFill/>
          <a:ln w="9525">
            <a:noFill/>
            <a:round/>
            <a:headEnd/>
            <a:tailEnd/>
          </a:ln>
        </p:spPr>
        <p:txBody>
          <a:bodyPr wrap="square" lIns="90000" tIns="46800" rIns="90000" bIns="46800">
            <a:spAutoFit/>
          </a:bodyPr>
          <a:lstStyle/>
          <a:p>
            <a:pPr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1200" dirty="0" smtClean="0">
                <a:solidFill>
                  <a:srgbClr val="C00000"/>
                </a:solidFill>
              </a:rPr>
              <a:t>(*) </a:t>
            </a:r>
            <a:r>
              <a:rPr lang="es-PY" altLang="es-ES" sz="1200" dirty="0" err="1" smtClean="0">
                <a:solidFill>
                  <a:srgbClr val="C00000"/>
                </a:solidFill>
              </a:rPr>
              <a:t>Obs</a:t>
            </a:r>
            <a:r>
              <a:rPr lang="es-PY" altLang="es-ES" sz="1200" dirty="0" smtClean="0">
                <a:solidFill>
                  <a:srgbClr val="C00000"/>
                </a:solidFill>
              </a:rPr>
              <a:t>.:  distribución de dividendos puede ser hasta 27.5%</a:t>
            </a:r>
            <a:endParaRPr lang="es-PY" altLang="es-ES" sz="1200" dirty="0">
              <a:solidFill>
                <a:srgbClr val="C00000"/>
              </a:solidFill>
            </a:endParaRPr>
          </a:p>
        </p:txBody>
      </p:sp>
      <p:sp>
        <p:nvSpPr>
          <p:cNvPr id="71" name="Text Box 29"/>
          <p:cNvSpPr txBox="1">
            <a:spLocks noChangeArrowheads="1"/>
          </p:cNvSpPr>
          <p:nvPr/>
        </p:nvSpPr>
        <p:spPr bwMode="auto">
          <a:xfrm>
            <a:off x="227046" y="5333640"/>
            <a:ext cx="4500562" cy="279180"/>
          </a:xfrm>
          <a:prstGeom prst="rect">
            <a:avLst/>
          </a:prstGeom>
          <a:noFill/>
          <a:ln w="9525">
            <a:noFill/>
            <a:round/>
            <a:headEnd/>
            <a:tailEnd/>
          </a:ln>
        </p:spPr>
        <p:txBody>
          <a:bodyPr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1200" b="1" i="1" dirty="0" smtClean="0">
                <a:solidFill>
                  <a:srgbClr val="333333"/>
                </a:solidFill>
              </a:rPr>
              <a:t>Fuente: Ministerio de Hacienda (www.hacienda.gov.py)</a:t>
            </a:r>
            <a:endParaRPr lang="es-PY" altLang="es-ES" sz="1200" b="1" i="1" dirty="0">
              <a:solidFill>
                <a:srgbClr val="333333"/>
              </a:solidFill>
            </a:endParaRPr>
          </a:p>
        </p:txBody>
      </p:sp>
      <p:sp>
        <p:nvSpPr>
          <p:cNvPr id="31" name="Rectangle 2"/>
          <p:cNvSpPr txBox="1">
            <a:spLocks noChangeArrowheads="1"/>
          </p:cNvSpPr>
          <p:nvPr/>
        </p:nvSpPr>
        <p:spPr bwMode="auto">
          <a:xfrm>
            <a:off x="899592" y="260648"/>
            <a:ext cx="7212906"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eaLnBrk="0" fontAlgn="base" hangingPunct="0">
              <a:spcBef>
                <a:spcPct val="0"/>
              </a:spcBef>
              <a:spcAft>
                <a:spcPct val="0"/>
              </a:spcAft>
              <a:defRPr sz="2400" b="1">
                <a:solidFill>
                  <a:schemeClr val="bg1"/>
                </a:solidFill>
                <a:latin typeface="Humanst521 BT" pitchFamily="34" charset="0"/>
                <a:ea typeface="+mj-ea"/>
                <a:cs typeface="Aharoni" pitchFamily="2" charset="-79"/>
              </a:defRPr>
            </a:lvl1pPr>
          </a:lstStyle>
          <a:p>
            <a:r>
              <a:rPr lang="es-PY" sz="3300" dirty="0" smtClean="0">
                <a:solidFill>
                  <a:srgbClr val="B60527"/>
                </a:solidFill>
                <a:latin typeface="+mj-lt"/>
                <a:cs typeface="+mj-cs"/>
              </a:rPr>
              <a:t>Impuestos más simples y competitivos del Mercosur</a:t>
            </a:r>
            <a:endParaRPr lang="es-PY" sz="3300" dirty="0">
              <a:solidFill>
                <a:srgbClr val="B60527"/>
              </a:solidFill>
              <a:latin typeface="+mj-lt"/>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2</a:t>
            </a:r>
            <a:endParaRPr lang="en-US" sz="14000" b="1" dirty="0">
              <a:solidFill>
                <a:srgbClr val="B60527"/>
              </a:solidFill>
            </a:endParaRPr>
          </a:p>
        </p:txBody>
      </p:sp>
      <p:sp>
        <p:nvSpPr>
          <p:cNvPr id="3" name="2 Marcador de contenido"/>
          <p:cNvSpPr>
            <a:spLocks noGrp="1"/>
          </p:cNvSpPr>
          <p:nvPr>
            <p:ph idx="1"/>
          </p:nvPr>
        </p:nvSpPr>
        <p:spPr>
          <a:xfrm>
            <a:off x="1066800" y="609600"/>
            <a:ext cx="7620000" cy="5516563"/>
          </a:xfrm>
        </p:spPr>
        <p:txBody>
          <a:bodyPr>
            <a:normAutofit lnSpcReduction="10000"/>
          </a:bodyPr>
          <a:lstStyle/>
          <a:p>
            <a:pPr marL="0" indent="0">
              <a:buNone/>
            </a:pPr>
            <a:r>
              <a:rPr lang="es-PY" sz="3027" b="1" dirty="0" smtClean="0">
                <a:solidFill>
                  <a:srgbClr val="B60527"/>
                </a:solidFill>
              </a:rPr>
              <a:t>Crecimiento económico inclusivo</a:t>
            </a:r>
          </a:p>
          <a:p>
            <a:pPr marL="0" indent="0">
              <a:buNone/>
            </a:pPr>
            <a:r>
              <a:rPr lang="es-PY" sz="2400" b="1" dirty="0" smtClean="0">
                <a:solidFill>
                  <a:srgbClr val="B60527"/>
                </a:solidFill>
              </a:rPr>
              <a:t>—Algunos objetivos prioritarios al 2030—</a:t>
            </a:r>
          </a:p>
          <a:p>
            <a:pPr marL="0" indent="0">
              <a:buNone/>
            </a:pPr>
            <a:endParaRPr lang="es-PY" sz="2400" b="1" dirty="0" smtClean="0">
              <a:solidFill>
                <a:srgbClr val="B60527"/>
              </a:solidFill>
            </a:endParaRPr>
          </a:p>
          <a:p>
            <a:pPr marL="176213" indent="-176213">
              <a:tabLst>
                <a:tab pos="263525" algn="l"/>
              </a:tabLst>
            </a:pPr>
            <a:r>
              <a:rPr lang="es-PY" sz="2200" dirty="0" smtClean="0">
                <a:solidFill>
                  <a:srgbClr val="52646D"/>
                </a:solidFill>
              </a:rPr>
              <a:t>Tasa de crecimiento promedio del PIB de 6,8% (2014-2030)</a:t>
            </a:r>
          </a:p>
          <a:p>
            <a:pPr marL="685800" lvl="1">
              <a:buFont typeface="Wingdings" panose="05000000000000000000" pitchFamily="2" charset="2"/>
              <a:buChar char="Ø"/>
              <a:tabLst>
                <a:tab pos="263525" algn="l"/>
              </a:tabLst>
            </a:pPr>
            <a:r>
              <a:rPr lang="es-PY" sz="1600" dirty="0" smtClean="0">
                <a:solidFill>
                  <a:srgbClr val="C00000"/>
                </a:solidFill>
              </a:rPr>
              <a:t>Actualmente 5,8% (2008-2013)</a:t>
            </a:r>
          </a:p>
          <a:p>
            <a:pPr marL="176213" indent="-176213">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Transporte multimodal eficiente</a:t>
            </a:r>
          </a:p>
          <a:p>
            <a:pPr marL="685800" lvl="1">
              <a:buFont typeface="Wingdings" panose="05000000000000000000" pitchFamily="2" charset="2"/>
              <a:buChar char="Ø"/>
              <a:tabLst>
                <a:tab pos="263525" algn="l"/>
              </a:tabLst>
            </a:pPr>
            <a:r>
              <a:rPr lang="es-PY" sz="1600" dirty="0" smtClean="0">
                <a:solidFill>
                  <a:srgbClr val="C00000"/>
                </a:solidFill>
              </a:rPr>
              <a:t>Infraestructura inadecuada entre las primeras 4 de 16 dificultades para producir en Paraguay</a:t>
            </a:r>
          </a:p>
          <a:p>
            <a:pPr marL="0" indent="0">
              <a:buNone/>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Cobertura del 80% de la población con internet de banda ancha</a:t>
            </a:r>
          </a:p>
          <a:p>
            <a:pPr marL="685800" lvl="1">
              <a:buFont typeface="Wingdings" panose="05000000000000000000" pitchFamily="2" charset="2"/>
              <a:buChar char="Ø"/>
              <a:tabLst>
                <a:tab pos="263525" algn="l"/>
              </a:tabLst>
            </a:pPr>
            <a:r>
              <a:rPr lang="es-PY" sz="1600" dirty="0" smtClean="0">
                <a:solidFill>
                  <a:srgbClr val="C00000"/>
                </a:solidFill>
              </a:rPr>
              <a:t>Actualmente 1,6%</a:t>
            </a:r>
          </a:p>
          <a:p>
            <a:pPr marL="0" indent="0">
              <a:buNone/>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Quintuplicar el número de patentes de invenciones</a:t>
            </a:r>
          </a:p>
          <a:p>
            <a:pPr marL="685800" lvl="1">
              <a:buFont typeface="Wingdings" panose="05000000000000000000" pitchFamily="2" charset="2"/>
              <a:buChar char="Ø"/>
              <a:tabLst>
                <a:tab pos="263525" algn="l"/>
              </a:tabLst>
            </a:pPr>
            <a:r>
              <a:rPr lang="es-PY" sz="1600" dirty="0" smtClean="0">
                <a:solidFill>
                  <a:srgbClr val="C00000"/>
                </a:solidFill>
              </a:rPr>
              <a:t>Actualmente promedio anual &lt;10 patentes nacionales</a:t>
            </a:r>
            <a:endParaRPr lang="es-PY" sz="2400" dirty="0" smtClean="0">
              <a:solidFill>
                <a:srgbClr val="52646D"/>
              </a:solidFill>
            </a:endParaRPr>
          </a:p>
        </p:txBody>
      </p:sp>
    </p:spTree>
    <p:extLst>
      <p:ext uri="{BB962C8B-B14F-4D97-AF65-F5344CB8AC3E}">
        <p14:creationId xmlns:p14="http://schemas.microsoft.com/office/powerpoint/2010/main" xmlns="" val="328390775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2</a:t>
            </a:r>
            <a:endParaRPr lang="en-US" sz="14000" b="1" dirty="0">
              <a:solidFill>
                <a:srgbClr val="B60527"/>
              </a:solidFill>
            </a:endParaRPr>
          </a:p>
        </p:txBody>
      </p:sp>
      <p:sp>
        <p:nvSpPr>
          <p:cNvPr id="3" name="2 Marcador de contenido"/>
          <p:cNvSpPr>
            <a:spLocks noGrp="1"/>
          </p:cNvSpPr>
          <p:nvPr>
            <p:ph idx="1"/>
          </p:nvPr>
        </p:nvSpPr>
        <p:spPr>
          <a:xfrm>
            <a:off x="1066800" y="609600"/>
            <a:ext cx="7620000" cy="5516563"/>
          </a:xfrm>
        </p:spPr>
        <p:txBody>
          <a:bodyPr>
            <a:normAutofit fontScale="92500"/>
          </a:bodyPr>
          <a:lstStyle/>
          <a:p>
            <a:pPr marL="0" indent="0">
              <a:buNone/>
            </a:pPr>
            <a:r>
              <a:rPr lang="es-PY" sz="3027" b="1" dirty="0" smtClean="0">
                <a:solidFill>
                  <a:srgbClr val="B60527"/>
                </a:solidFill>
              </a:rPr>
              <a:t>Crecimiento económico inclusivo</a:t>
            </a:r>
          </a:p>
          <a:p>
            <a:pPr marL="0" indent="0">
              <a:buNone/>
            </a:pPr>
            <a:r>
              <a:rPr lang="es-PY" sz="2400" b="1" dirty="0" smtClean="0">
                <a:solidFill>
                  <a:srgbClr val="B60527"/>
                </a:solidFill>
              </a:rPr>
              <a:t>—Algunos objetivos prioritarios al 2030—</a:t>
            </a:r>
          </a:p>
          <a:p>
            <a:pPr marL="0" indent="0">
              <a:buNone/>
            </a:pPr>
            <a:endParaRPr lang="es-PY" sz="2400" b="1" dirty="0" smtClean="0">
              <a:solidFill>
                <a:srgbClr val="B60527"/>
              </a:solidFill>
            </a:endParaRPr>
          </a:p>
          <a:p>
            <a:pPr marL="176213" indent="-176213">
              <a:tabLst>
                <a:tab pos="263525" algn="l"/>
              </a:tabLst>
            </a:pPr>
            <a:r>
              <a:rPr lang="es-PY" sz="2200" dirty="0" smtClean="0">
                <a:solidFill>
                  <a:srgbClr val="52646D"/>
                </a:solidFill>
              </a:rPr>
              <a:t>Brecha de productividad por hectárea en agricultura (empresarial-familiar) &lt; 3%</a:t>
            </a:r>
          </a:p>
          <a:p>
            <a:pPr marL="176213" indent="-176213">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Brecha de ingresos familiares (región norte-resto región oriental) &lt; 7%            </a:t>
            </a:r>
            <a:r>
              <a:rPr lang="es-PY" sz="1600" dirty="0" smtClean="0">
                <a:solidFill>
                  <a:srgbClr val="C00000"/>
                </a:solidFill>
              </a:rPr>
              <a:t>(actualmente 35%)</a:t>
            </a:r>
            <a:endParaRPr lang="es-PY" sz="2200" dirty="0" smtClean="0">
              <a:solidFill>
                <a:srgbClr val="C00000"/>
              </a:solidFill>
            </a:endParaRPr>
          </a:p>
          <a:p>
            <a:pPr marL="0" indent="0">
              <a:buNone/>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Aumentar en 60% el consumo de energías renovables </a:t>
            </a:r>
            <a:r>
              <a:rPr lang="es-PY" sz="1600" dirty="0" smtClean="0">
                <a:solidFill>
                  <a:srgbClr val="C00000"/>
                </a:solidFill>
              </a:rPr>
              <a:t>(actualmente 16%)</a:t>
            </a:r>
            <a:r>
              <a:rPr lang="es-PY" sz="2200" dirty="0" smtClean="0">
                <a:solidFill>
                  <a:srgbClr val="52646D"/>
                </a:solidFill>
              </a:rPr>
              <a:t> y disminuir en 20% el consumo de energía fósil </a:t>
            </a:r>
            <a:r>
              <a:rPr lang="es-PY" sz="1600" dirty="0" smtClean="0">
                <a:solidFill>
                  <a:srgbClr val="C00000"/>
                </a:solidFill>
              </a:rPr>
              <a:t>(actualmente 38%)</a:t>
            </a:r>
            <a:endParaRPr lang="es-PY" sz="2200" dirty="0" smtClean="0">
              <a:solidFill>
                <a:srgbClr val="C00000"/>
              </a:solidFill>
            </a:endParaRPr>
          </a:p>
          <a:p>
            <a:pPr marL="176213" indent="-176213">
              <a:tabLst>
                <a:tab pos="263525" algn="l"/>
              </a:tabLst>
            </a:pPr>
            <a:endParaRPr lang="es-PY" sz="2200" dirty="0" smtClean="0">
              <a:solidFill>
                <a:srgbClr val="52646D"/>
              </a:solidFill>
            </a:endParaRPr>
          </a:p>
          <a:p>
            <a:pPr marL="176213" indent="-176213">
              <a:tabLst>
                <a:tab pos="263525" algn="l"/>
              </a:tabLst>
            </a:pPr>
            <a:r>
              <a:rPr lang="es-PY" sz="2200" dirty="0" smtClean="0">
                <a:solidFill>
                  <a:srgbClr val="52646D"/>
                </a:solidFill>
              </a:rPr>
              <a:t>Erradicar la deforestación ilegal, aumentando la cobertura boscosa per cápita        </a:t>
            </a:r>
            <a:r>
              <a:rPr lang="es-PY" sz="1600" dirty="0" smtClean="0">
                <a:solidFill>
                  <a:srgbClr val="C00000"/>
                </a:solidFill>
              </a:rPr>
              <a:t>(actualmente hay 2,8 hectáreas 					 		    de bosque por persona)</a:t>
            </a:r>
            <a:endParaRPr lang="es-PY" sz="2200" dirty="0" smtClean="0">
              <a:solidFill>
                <a:srgbClr val="C00000"/>
              </a:solidFill>
            </a:endParaRPr>
          </a:p>
        </p:txBody>
      </p:sp>
    </p:spTree>
    <p:extLst>
      <p:ext uri="{BB962C8B-B14F-4D97-AF65-F5344CB8AC3E}">
        <p14:creationId xmlns:p14="http://schemas.microsoft.com/office/powerpoint/2010/main" xmlns="" val="229367678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42910" y="642918"/>
            <a:ext cx="7929618" cy="5286412"/>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5572132" y="2857497"/>
            <a:ext cx="2607437" cy="2031325"/>
          </a:xfrm>
          <a:prstGeom prst="rect">
            <a:avLst/>
          </a:prstGeom>
          <a:noFill/>
          <a:effectLst>
            <a:outerShdw blurRad="63500" dist="76200" dir="2700000">
              <a:srgbClr val="000000">
                <a:alpha val="43000"/>
              </a:srgbClr>
            </a:outerShdw>
          </a:effectLst>
        </p:spPr>
        <p:txBody>
          <a:bodyPr wrap="square" rtlCol="0">
            <a:spAutoFit/>
          </a:bodyPr>
          <a:lstStyle/>
          <a:p>
            <a:pPr lvl="0"/>
            <a:r>
              <a:rPr lang="es-AR" sz="3600" b="1" dirty="0" smtClean="0">
                <a:solidFill>
                  <a:srgbClr val="FFFFFF"/>
                </a:solidFill>
              </a:rPr>
              <a:t>Inserción de Paraguay en el mundo</a:t>
            </a:r>
          </a:p>
          <a:p>
            <a:endParaRPr lang="en-US" b="1" dirty="0">
              <a:solidFill>
                <a:srgbClr val="FFFFFF"/>
              </a:solidFill>
            </a:endParaRPr>
          </a:p>
        </p:txBody>
      </p:sp>
      <p:pic>
        <p:nvPicPr>
          <p:cNvPr id="14" name="Picture 13" descr="11779774-planeta-tierra-realistas-en-3-d-de-representacion-america-del-sur-ver-sobre-fondo-blanco.png"/>
          <p:cNvPicPr>
            <a:picLocks noChangeAspect="1"/>
          </p:cNvPicPr>
          <p:nvPr/>
        </p:nvPicPr>
        <p:blipFill>
          <a:blip r:embed="rId2" cstate="print"/>
          <a:srcRect t="4616" b="7674"/>
          <a:stretch>
            <a:fillRect/>
          </a:stretch>
        </p:blipFill>
        <p:spPr>
          <a:xfrm>
            <a:off x="1000100" y="714356"/>
            <a:ext cx="4248020" cy="5135602"/>
          </a:xfrm>
          <a:prstGeom prst="rect">
            <a:avLst/>
          </a:prstGeom>
        </p:spPr>
      </p:pic>
      <p:sp>
        <p:nvSpPr>
          <p:cNvPr id="15" name="TextBox 14"/>
          <p:cNvSpPr txBox="1"/>
          <p:nvPr/>
        </p:nvSpPr>
        <p:spPr>
          <a:xfrm>
            <a:off x="6143636" y="1571612"/>
            <a:ext cx="1180534" cy="1281467"/>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3</a:t>
            </a:r>
            <a:endParaRPr lang="en-US" sz="8000" b="1" dirty="0">
              <a:solidFill>
                <a:schemeClr val="bg1"/>
              </a:solidFill>
            </a:endParaRPr>
          </a:p>
        </p:txBody>
      </p:sp>
    </p:spTree>
    <p:extLst>
      <p:ext uri="{BB962C8B-B14F-4D97-AF65-F5344CB8AC3E}">
        <p14:creationId xmlns:p14="http://schemas.microsoft.com/office/powerpoint/2010/main" xmlns="" val="244474975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683568" y="245666"/>
            <a:ext cx="7626201" cy="869950"/>
          </a:xfrm>
          <a:prstGeom prst="rect">
            <a:avLst/>
          </a:prstGeom>
          <a:noFill/>
          <a:ln w="9525">
            <a:noFill/>
            <a:round/>
            <a:headEnd/>
            <a:tailEnd/>
          </a:ln>
        </p:spPr>
        <p:txBody>
          <a:bodyPr wrap="none" lIns="90000" tIns="45000" rIns="90000" bIns="45000"/>
          <a:lstStyle/>
          <a:p>
            <a:pPr algn="ctr" eaLnBrk="0" fontAlgn="base" hangingPunct="0">
              <a:spcBef>
                <a:spcPct val="0"/>
              </a:spcBef>
              <a:spcAft>
                <a:spcPct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3300" b="1" dirty="0" smtClean="0">
                <a:solidFill>
                  <a:srgbClr val="B60527"/>
                </a:solidFill>
                <a:latin typeface="+mj-lt"/>
                <a:ea typeface="+mj-ea"/>
                <a:cs typeface="+mj-cs"/>
              </a:rPr>
              <a:t>Paraguay: Indicadores de competitividad actual</a:t>
            </a:r>
            <a:endParaRPr lang="es-PY" altLang="es-ES" sz="3300" b="1" dirty="0">
              <a:solidFill>
                <a:srgbClr val="B60527"/>
              </a:solidFill>
              <a:latin typeface="+mj-lt"/>
              <a:ea typeface="+mj-ea"/>
              <a:cs typeface="+mj-cs"/>
            </a:endParaRPr>
          </a:p>
        </p:txBody>
      </p:sp>
      <p:sp>
        <p:nvSpPr>
          <p:cNvPr id="9" name="8 CuadroTexto"/>
          <p:cNvSpPr txBox="1"/>
          <p:nvPr/>
        </p:nvSpPr>
        <p:spPr>
          <a:xfrm>
            <a:off x="309966" y="1239864"/>
            <a:ext cx="8601559" cy="4401205"/>
          </a:xfrm>
          <a:prstGeom prst="rect">
            <a:avLst/>
          </a:prstGeom>
          <a:noFill/>
        </p:spPr>
        <p:txBody>
          <a:bodyPr wrap="square">
            <a:spAutoFit/>
          </a:bodyPr>
          <a:lstStyle/>
          <a:p>
            <a:pPr>
              <a:buFont typeface="Wingdings" pitchFamily="2" charset="2"/>
              <a:buChar char="ü"/>
            </a:pPr>
            <a:r>
              <a:rPr lang="es-PY" sz="2400" i="1" dirty="0" smtClean="0"/>
              <a:t>1</a:t>
            </a:r>
            <a:r>
              <a:rPr lang="es-PY" sz="2400" i="1" baseline="30000" dirty="0" smtClean="0"/>
              <a:t>er</a:t>
            </a:r>
            <a:r>
              <a:rPr lang="es-PY" sz="2000" i="1" dirty="0" smtClean="0"/>
              <a:t> </a:t>
            </a:r>
            <a:r>
              <a:rPr lang="es-PY" sz="2000" i="1" dirty="0" smtClean="0">
                <a:solidFill>
                  <a:sysClr val="windowText" lastClr="000000"/>
                </a:solidFill>
              </a:rPr>
              <a:t>exportador neto de electricidad limpia a nivel mundial</a:t>
            </a:r>
          </a:p>
          <a:p>
            <a:pPr>
              <a:buFont typeface="Wingdings" pitchFamily="2" charset="2"/>
              <a:buChar char="ü"/>
            </a:pPr>
            <a:r>
              <a:rPr lang="es-PY" sz="2400" i="1" dirty="0" smtClean="0"/>
              <a:t>3</a:t>
            </a:r>
            <a:r>
              <a:rPr lang="es-PY" sz="2400" i="1" baseline="30000" dirty="0"/>
              <a:t>er</a:t>
            </a:r>
            <a:r>
              <a:rPr lang="es-PY" sz="2000" i="1" dirty="0" smtClean="0">
                <a:solidFill>
                  <a:sysClr val="windowText" lastClr="000000"/>
                </a:solidFill>
              </a:rPr>
              <a:t> mayor flota mundial de barcazas (2.200 barcazas y 200 remolcadores), 1º EUA, 2º China</a:t>
            </a:r>
          </a:p>
          <a:p>
            <a:pPr>
              <a:buFont typeface="Wingdings" pitchFamily="2" charset="2"/>
              <a:buChar char="ü"/>
            </a:pPr>
            <a:r>
              <a:rPr lang="es-PY" sz="2400" i="1" dirty="0" smtClean="0">
                <a:solidFill>
                  <a:sysClr val="windowText" lastClr="000000"/>
                </a:solidFill>
              </a:rPr>
              <a:t>4º </a:t>
            </a:r>
            <a:r>
              <a:rPr lang="es-PY" sz="2000" i="1" dirty="0" smtClean="0">
                <a:solidFill>
                  <a:sysClr val="windowText" lastClr="000000"/>
                </a:solidFill>
              </a:rPr>
              <a:t>exportador de soja</a:t>
            </a:r>
          </a:p>
          <a:p>
            <a:pPr>
              <a:buFont typeface="Wingdings" pitchFamily="2" charset="2"/>
              <a:buChar char="ü"/>
            </a:pPr>
            <a:r>
              <a:rPr lang="es-PY" sz="2400" i="1" dirty="0" smtClean="0">
                <a:solidFill>
                  <a:sysClr val="windowText" lastClr="000000"/>
                </a:solidFill>
              </a:rPr>
              <a:t>4º</a:t>
            </a:r>
            <a:r>
              <a:rPr lang="es-PY" sz="2000" i="1" dirty="0" smtClean="0">
                <a:solidFill>
                  <a:sysClr val="windowText" lastClr="000000"/>
                </a:solidFill>
              </a:rPr>
              <a:t> exportador mundial de almidón de mandioca </a:t>
            </a:r>
          </a:p>
          <a:p>
            <a:pPr>
              <a:buFont typeface="Wingdings" pitchFamily="2" charset="2"/>
              <a:buChar char="ü"/>
            </a:pPr>
            <a:r>
              <a:rPr lang="es-PY" sz="2400" i="1" dirty="0" smtClean="0">
                <a:solidFill>
                  <a:sysClr val="windowText" lastClr="000000"/>
                </a:solidFill>
              </a:rPr>
              <a:t>4º</a:t>
            </a:r>
            <a:r>
              <a:rPr lang="es-PY" sz="2000" i="1" dirty="0" smtClean="0">
                <a:solidFill>
                  <a:sysClr val="windowText" lastClr="000000"/>
                </a:solidFill>
              </a:rPr>
              <a:t> mayor exportador de aceite de soja </a:t>
            </a:r>
          </a:p>
          <a:p>
            <a:pPr>
              <a:buFont typeface="Wingdings" pitchFamily="2" charset="2"/>
              <a:buChar char="ü"/>
            </a:pPr>
            <a:r>
              <a:rPr lang="es-PY" sz="2400" i="1" dirty="0" smtClean="0">
                <a:solidFill>
                  <a:sysClr val="windowText" lastClr="000000"/>
                </a:solidFill>
              </a:rPr>
              <a:t>5º</a:t>
            </a:r>
            <a:r>
              <a:rPr lang="es-PY" sz="2000" i="1" dirty="0" smtClean="0">
                <a:solidFill>
                  <a:sysClr val="windowText" lastClr="000000"/>
                </a:solidFill>
              </a:rPr>
              <a:t> mayor exportador de </a:t>
            </a:r>
            <a:r>
              <a:rPr lang="es-PY" sz="2000" i="1" dirty="0" err="1" smtClean="0">
                <a:solidFill>
                  <a:sysClr val="windowText" lastClr="000000"/>
                </a:solidFill>
              </a:rPr>
              <a:t>expeller</a:t>
            </a:r>
            <a:r>
              <a:rPr lang="es-PY" sz="2000" i="1" dirty="0" smtClean="0">
                <a:solidFill>
                  <a:sysClr val="windowText" lastClr="000000"/>
                </a:solidFill>
              </a:rPr>
              <a:t> de soja </a:t>
            </a:r>
          </a:p>
          <a:p>
            <a:pPr>
              <a:buFont typeface="Wingdings" pitchFamily="2" charset="2"/>
              <a:buChar char="ü"/>
            </a:pPr>
            <a:r>
              <a:rPr lang="es-PY" sz="2400" i="1" dirty="0" smtClean="0">
                <a:solidFill>
                  <a:sysClr val="windowText" lastClr="000000"/>
                </a:solidFill>
              </a:rPr>
              <a:t>6º</a:t>
            </a:r>
            <a:r>
              <a:rPr lang="es-PY" sz="2000" i="1" dirty="0" smtClean="0">
                <a:solidFill>
                  <a:sysClr val="windowText" lastClr="000000"/>
                </a:solidFill>
              </a:rPr>
              <a:t> mayor productor de soja </a:t>
            </a:r>
          </a:p>
          <a:p>
            <a:pPr>
              <a:buFont typeface="Wingdings" pitchFamily="2" charset="2"/>
              <a:buChar char="ü"/>
            </a:pPr>
            <a:r>
              <a:rPr lang="es-PY" sz="2400" i="1" dirty="0" smtClean="0">
                <a:solidFill>
                  <a:sysClr val="windowText" lastClr="000000"/>
                </a:solidFill>
              </a:rPr>
              <a:t>6º</a:t>
            </a:r>
            <a:r>
              <a:rPr lang="es-PY" sz="2000" i="1" dirty="0" smtClean="0">
                <a:solidFill>
                  <a:sysClr val="windowText" lastClr="000000"/>
                </a:solidFill>
              </a:rPr>
              <a:t> mayor exportador de maíz </a:t>
            </a:r>
          </a:p>
          <a:p>
            <a:pPr>
              <a:buFont typeface="Wingdings" pitchFamily="2" charset="2"/>
              <a:buChar char="ü"/>
            </a:pPr>
            <a:r>
              <a:rPr lang="es-PY" sz="2400" i="1" dirty="0" smtClean="0">
                <a:solidFill>
                  <a:sysClr val="windowText" lastClr="000000"/>
                </a:solidFill>
              </a:rPr>
              <a:t>6</a:t>
            </a:r>
            <a:r>
              <a:rPr lang="es-PY" sz="2400" i="1" dirty="0" smtClean="0">
                <a:solidFill>
                  <a:sysClr val="windowText" lastClr="000000"/>
                </a:solidFill>
              </a:rPr>
              <a:t>º </a:t>
            </a:r>
            <a:r>
              <a:rPr lang="es-PY" sz="2000" i="1" dirty="0" smtClean="0">
                <a:solidFill>
                  <a:sysClr val="windowText" lastClr="000000"/>
                </a:solidFill>
              </a:rPr>
              <a:t>mayor exportador de carne bovina</a:t>
            </a:r>
          </a:p>
          <a:p>
            <a:pPr>
              <a:buFont typeface="Wingdings" pitchFamily="2" charset="2"/>
              <a:buChar char="ü"/>
            </a:pPr>
            <a:r>
              <a:rPr lang="es-PY" sz="2400" i="1" dirty="0" smtClean="0">
                <a:solidFill>
                  <a:sysClr val="windowText" lastClr="000000"/>
                </a:solidFill>
              </a:rPr>
              <a:t>10º</a:t>
            </a:r>
            <a:r>
              <a:rPr lang="es-PY" sz="2000" i="1" dirty="0" smtClean="0">
                <a:solidFill>
                  <a:sysClr val="windowText" lastClr="000000"/>
                </a:solidFill>
              </a:rPr>
              <a:t> mayor exportador de trigo</a:t>
            </a:r>
          </a:p>
          <a:p>
            <a:pPr>
              <a:buFont typeface="Wingdings" pitchFamily="2" charset="2"/>
              <a:buChar char="ü"/>
            </a:pPr>
            <a:endParaRPr lang="es-PY" sz="2000" dirty="0" smtClean="0">
              <a:solidFill>
                <a:sysClr val="windowText" lastClr="000000"/>
              </a:solidFill>
            </a:endParaRPr>
          </a:p>
        </p:txBody>
      </p:sp>
    </p:spTree>
    <p:extLst>
      <p:ext uri="{BB962C8B-B14F-4D97-AF65-F5344CB8AC3E}">
        <p14:creationId xmlns:p14="http://schemas.microsoft.com/office/powerpoint/2010/main" xmlns="" val="3323021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extLst/>
          </p:nvPr>
        </p:nvGraphicFramePr>
        <p:xfrm>
          <a:off x="1467" y="1589"/>
          <a:ext cx="1465" cy="1587"/>
        </p:xfrm>
        <a:graphic>
          <a:graphicData uri="http://schemas.openxmlformats.org/presentationml/2006/ole">
            <p:oleObj spid="_x0000_s1081" name="think-cell Slide" r:id="rId20" imgW="360" imgH="360" progId="">
              <p:embed/>
            </p:oleObj>
          </a:graphicData>
        </a:graphic>
      </p:graphicFrame>
      <p:sp>
        <p:nvSpPr>
          <p:cNvPr id="29" name="Rectangle 28" hidden="1"/>
          <p:cNvSpPr/>
          <p:nvPr>
            <p:custDataLst>
              <p:tags r:id="rId2"/>
            </p:custDataLst>
          </p:nvPr>
        </p:nvSpPr>
        <p:spPr bwMode="auto">
          <a:xfrm>
            <a:off x="0" y="1"/>
            <a:ext cx="146538" cy="158750"/>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s-ES" dirty="0" err="1" smtClean="0">
              <a:solidFill>
                <a:schemeClr val="tx1"/>
              </a:solidFill>
              <a:latin typeface="Arial"/>
              <a:cs typeface="Arial"/>
              <a:sym typeface="Arial"/>
            </a:endParaRPr>
          </a:p>
        </p:txBody>
      </p:sp>
      <p:sp>
        <p:nvSpPr>
          <p:cNvPr id="4" name="Text Placeholder 3"/>
          <p:cNvSpPr>
            <a:spLocks noGrp="1"/>
          </p:cNvSpPr>
          <p:nvPr>
            <p:ph type="body" sz="quarter" idx="14"/>
          </p:nvPr>
        </p:nvSpPr>
        <p:spPr>
          <a:xfrm>
            <a:off x="278943" y="5568487"/>
            <a:ext cx="7082103" cy="181299"/>
          </a:xfrm>
        </p:spPr>
        <p:txBody>
          <a:bodyPr>
            <a:noAutofit/>
          </a:bodyPr>
          <a:lstStyle/>
          <a:p>
            <a:r>
              <a:rPr lang="es-ES" sz="1050" b="1" dirty="0" smtClean="0">
                <a:solidFill>
                  <a:schemeClr val="tx1"/>
                </a:solidFill>
              </a:rPr>
              <a:t>Fuente: ANDE, </a:t>
            </a:r>
            <a:r>
              <a:rPr lang="es-ES" sz="1050" b="1" dirty="0" err="1" smtClean="0">
                <a:solidFill>
                  <a:schemeClr val="tx1"/>
                </a:solidFill>
              </a:rPr>
              <a:t>Eurostat</a:t>
            </a:r>
            <a:r>
              <a:rPr lang="es-ES" sz="1050" b="1" dirty="0" smtClean="0">
                <a:solidFill>
                  <a:schemeClr val="tx1"/>
                </a:solidFill>
              </a:rPr>
              <a:t>, CIER, U.S. Bureau of </a:t>
            </a:r>
            <a:r>
              <a:rPr lang="es-ES" sz="1400" b="1" dirty="0" smtClean="0">
                <a:solidFill>
                  <a:schemeClr val="tx1"/>
                </a:solidFill>
              </a:rPr>
              <a:t>Labor</a:t>
            </a:r>
            <a:r>
              <a:rPr lang="es-ES" sz="1050" b="1" dirty="0" smtClean="0">
                <a:solidFill>
                  <a:schemeClr val="tx1"/>
                </a:solidFill>
              </a:rPr>
              <a:t> </a:t>
            </a:r>
            <a:r>
              <a:rPr lang="es-ES" sz="1050" b="1" dirty="0" err="1" smtClean="0">
                <a:solidFill>
                  <a:schemeClr val="tx1"/>
                </a:solidFill>
              </a:rPr>
              <a:t>Statistics</a:t>
            </a:r>
            <a:r>
              <a:rPr lang="es-ES" sz="1050" b="1" dirty="0" smtClean="0">
                <a:solidFill>
                  <a:schemeClr val="tx1"/>
                </a:solidFill>
              </a:rPr>
              <a:t>, KPMG </a:t>
            </a:r>
            <a:r>
              <a:rPr lang="es-ES" sz="1050" b="1" dirty="0" err="1" smtClean="0">
                <a:solidFill>
                  <a:schemeClr val="tx1"/>
                </a:solidFill>
              </a:rPr>
              <a:t>statistics</a:t>
            </a:r>
            <a:r>
              <a:rPr lang="es-ES" sz="1050" b="1" dirty="0" smtClean="0">
                <a:solidFill>
                  <a:schemeClr val="tx1"/>
                </a:solidFill>
              </a:rPr>
              <a:t>, </a:t>
            </a:r>
            <a:r>
              <a:rPr lang="es-ES" sz="1050" b="1" dirty="0" err="1" smtClean="0">
                <a:solidFill>
                  <a:schemeClr val="tx1"/>
                </a:solidFill>
              </a:rPr>
              <a:t>Oanda</a:t>
            </a:r>
            <a:r>
              <a:rPr lang="es-ES" sz="1050" b="1" dirty="0" smtClean="0">
                <a:solidFill>
                  <a:schemeClr val="tx1"/>
                </a:solidFill>
              </a:rPr>
              <a:t> y análisis Arthur D. Little</a:t>
            </a:r>
            <a:endParaRPr lang="es-ES" sz="1050" b="1" dirty="0">
              <a:solidFill>
                <a:schemeClr val="tx1"/>
              </a:solidFill>
            </a:endParaRPr>
          </a:p>
        </p:txBody>
      </p:sp>
      <p:sp>
        <p:nvSpPr>
          <p:cNvPr id="5" name="Rectangle 2"/>
          <p:cNvSpPr>
            <a:spLocks noChangeArrowheads="1"/>
          </p:cNvSpPr>
          <p:nvPr/>
        </p:nvSpPr>
        <p:spPr bwMode="auto">
          <a:xfrm>
            <a:off x="291841" y="1208094"/>
            <a:ext cx="4150523" cy="1752600"/>
          </a:xfrm>
          <a:prstGeom prst="rect">
            <a:avLst/>
          </a:prstGeom>
          <a:solidFill>
            <a:schemeClr val="bg1"/>
          </a:solidFill>
          <a:ln w="12700" algn="ctr">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6" name="Rectangle 3"/>
          <p:cNvSpPr>
            <a:spLocks noChangeArrowheads="1"/>
          </p:cNvSpPr>
          <p:nvPr/>
        </p:nvSpPr>
        <p:spPr bwMode="auto">
          <a:xfrm>
            <a:off x="4581022" y="1208094"/>
            <a:ext cx="4149969" cy="1752600"/>
          </a:xfrm>
          <a:prstGeom prst="rect">
            <a:avLst/>
          </a:prstGeom>
          <a:solidFill>
            <a:schemeClr val="bg1"/>
          </a:solidFill>
          <a:ln w="12700" algn="ctr">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7" name="Rectangle 4"/>
          <p:cNvSpPr>
            <a:spLocks noChangeArrowheads="1"/>
          </p:cNvSpPr>
          <p:nvPr/>
        </p:nvSpPr>
        <p:spPr bwMode="auto">
          <a:xfrm>
            <a:off x="291842" y="3570294"/>
            <a:ext cx="4152900" cy="1752600"/>
          </a:xfrm>
          <a:prstGeom prst="rect">
            <a:avLst/>
          </a:prstGeom>
          <a:solidFill>
            <a:schemeClr val="bg1"/>
          </a:solidFill>
          <a:ln w="12700" algn="ctr">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8" name="Rectangle 5"/>
          <p:cNvSpPr>
            <a:spLocks noChangeArrowheads="1"/>
          </p:cNvSpPr>
          <p:nvPr/>
        </p:nvSpPr>
        <p:spPr bwMode="auto">
          <a:xfrm>
            <a:off x="4581022" y="3570294"/>
            <a:ext cx="4149969" cy="1752600"/>
          </a:xfrm>
          <a:prstGeom prst="rect">
            <a:avLst/>
          </a:prstGeom>
          <a:solidFill>
            <a:schemeClr val="bg1"/>
          </a:solidFill>
          <a:ln w="12700" algn="ctr">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9" name="Rectangle 6"/>
          <p:cNvSpPr>
            <a:spLocks noChangeArrowheads="1"/>
          </p:cNvSpPr>
          <p:nvPr/>
        </p:nvSpPr>
        <p:spPr bwMode="auto">
          <a:xfrm>
            <a:off x="291841" y="3036894"/>
            <a:ext cx="4150523" cy="533400"/>
          </a:xfrm>
          <a:prstGeom prst="rect">
            <a:avLst/>
          </a:prstGeom>
          <a:solidFill>
            <a:schemeClr val="tx2"/>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549748" tIns="0" rIns="0" bIns="0" anchor="ctr">
            <a:noAutofit/>
          </a:bodyPr>
          <a:lstStyle/>
          <a:p>
            <a:pPr defTabSz="727271" eaLnBrk="0"/>
            <a:r>
              <a:rPr lang="es-ES" sz="1300" b="1" dirty="0" smtClean="0">
                <a:solidFill>
                  <a:schemeClr val="bg1"/>
                </a:solidFill>
              </a:rPr>
              <a:t>Impuesto a la Renta 2012                                          </a:t>
            </a:r>
            <a:endParaRPr lang="es-ES" sz="1300" b="1" dirty="0">
              <a:solidFill>
                <a:schemeClr val="bg1"/>
              </a:solidFill>
            </a:endParaRPr>
          </a:p>
        </p:txBody>
      </p:sp>
      <p:sp>
        <p:nvSpPr>
          <p:cNvPr id="10" name="Rectangle 7"/>
          <p:cNvSpPr>
            <a:spLocks noChangeArrowheads="1"/>
          </p:cNvSpPr>
          <p:nvPr/>
        </p:nvSpPr>
        <p:spPr bwMode="auto">
          <a:xfrm>
            <a:off x="4582488" y="3036894"/>
            <a:ext cx="4150523" cy="533400"/>
          </a:xfrm>
          <a:prstGeom prst="rect">
            <a:avLst/>
          </a:prstGeom>
          <a:solidFill>
            <a:schemeClr val="tx2"/>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0" tIns="0" rIns="0" bIns="0" anchor="ctr">
            <a:noAutofit/>
          </a:bodyPr>
          <a:lstStyle/>
          <a:p>
            <a:pPr algn="ctr" defTabSz="727271" eaLnBrk="0"/>
            <a:r>
              <a:rPr lang="es-ES" sz="1300" b="1" dirty="0" smtClean="0">
                <a:solidFill>
                  <a:schemeClr val="bg1"/>
                </a:solidFill>
              </a:rPr>
              <a:t>               Impuesto al Valor Agregado 2013</a:t>
            </a:r>
            <a:endParaRPr lang="es-ES" sz="1300" b="1" dirty="0">
              <a:solidFill>
                <a:schemeClr val="bg1"/>
              </a:solidFill>
            </a:endParaRPr>
          </a:p>
        </p:txBody>
      </p:sp>
      <p:sp>
        <p:nvSpPr>
          <p:cNvPr id="11" name="Rectangle 9"/>
          <p:cNvSpPr>
            <a:spLocks noChangeArrowheads="1"/>
          </p:cNvSpPr>
          <p:nvPr/>
        </p:nvSpPr>
        <p:spPr bwMode="auto">
          <a:xfrm>
            <a:off x="4582488" y="674694"/>
            <a:ext cx="4150523" cy="533400"/>
          </a:xfrm>
          <a:prstGeom prst="rect">
            <a:avLst/>
          </a:prstGeom>
          <a:solidFill>
            <a:schemeClr val="tx2"/>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0" tIns="0" rIns="0" bIns="0" anchor="ctr">
            <a:noAutofit/>
          </a:bodyPr>
          <a:lstStyle/>
          <a:p>
            <a:pPr algn="ctr" defTabSz="727271" eaLnBrk="0"/>
            <a:r>
              <a:rPr lang="es-PY" sz="1300" b="1" dirty="0" smtClean="0">
                <a:solidFill>
                  <a:schemeClr val="bg1"/>
                </a:solidFill>
              </a:rPr>
              <a:t>Precio de Energía 2012 – Sector Industrial </a:t>
            </a:r>
          </a:p>
          <a:p>
            <a:pPr algn="ctr" defTabSz="727271" eaLnBrk="0"/>
            <a:r>
              <a:rPr lang="es-PY" sz="1300" b="1" dirty="0" smtClean="0">
                <a:solidFill>
                  <a:schemeClr val="bg1"/>
                </a:solidFill>
              </a:rPr>
              <a:t>($/</a:t>
            </a:r>
            <a:r>
              <a:rPr lang="es-PY" sz="1300" b="1" dirty="0" err="1" smtClean="0">
                <a:solidFill>
                  <a:schemeClr val="bg1"/>
                </a:solidFill>
              </a:rPr>
              <a:t>MWh</a:t>
            </a:r>
            <a:r>
              <a:rPr lang="es-PY" sz="1300" b="1" dirty="0" smtClean="0">
                <a:solidFill>
                  <a:schemeClr val="bg1"/>
                </a:solidFill>
              </a:rPr>
              <a:t> sin impuestos)</a:t>
            </a:r>
            <a:endParaRPr lang="es-PY" sz="1300" b="1" dirty="0">
              <a:solidFill>
                <a:schemeClr val="bg1"/>
              </a:solidFill>
            </a:endParaRPr>
          </a:p>
        </p:txBody>
      </p:sp>
      <p:sp>
        <p:nvSpPr>
          <p:cNvPr id="12" name="Rectangle 10"/>
          <p:cNvSpPr>
            <a:spLocks noChangeArrowheads="1"/>
          </p:cNvSpPr>
          <p:nvPr/>
        </p:nvSpPr>
        <p:spPr bwMode="auto">
          <a:xfrm>
            <a:off x="291841" y="674694"/>
            <a:ext cx="4159316" cy="533400"/>
          </a:xfrm>
          <a:prstGeom prst="rect">
            <a:avLst/>
          </a:prstGeom>
          <a:solidFill>
            <a:schemeClr val="tx2"/>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0" tIns="0" rIns="0" bIns="0" anchor="ctr">
            <a:noAutofit/>
          </a:bodyPr>
          <a:lstStyle/>
          <a:p>
            <a:pPr algn="ctr" defTabSz="727271" eaLnBrk="0"/>
            <a:r>
              <a:rPr lang="es-PY" sz="1300" b="1" dirty="0" smtClean="0">
                <a:solidFill>
                  <a:schemeClr val="bg1"/>
                </a:solidFill>
              </a:rPr>
              <a:t>Costo Salarial 2012 ($/hora) en cargas sociales</a:t>
            </a:r>
            <a:endParaRPr lang="es-PY" sz="1300" b="1" dirty="0">
              <a:solidFill>
                <a:schemeClr val="bg1"/>
              </a:solidFill>
            </a:endParaRPr>
          </a:p>
        </p:txBody>
      </p:sp>
      <p:sp>
        <p:nvSpPr>
          <p:cNvPr id="17" name="Oval 15"/>
          <p:cNvSpPr>
            <a:spLocks noChangeArrowheads="1"/>
          </p:cNvSpPr>
          <p:nvPr/>
        </p:nvSpPr>
        <p:spPr bwMode="auto">
          <a:xfrm>
            <a:off x="3430696" y="1860558"/>
            <a:ext cx="2148254" cy="2290762"/>
          </a:xfrm>
          <a:prstGeom prst="ellipse">
            <a:avLst/>
          </a:prstGeom>
          <a:solidFill>
            <a:schemeClr val="bg1"/>
          </a:solidFill>
          <a:ln>
            <a:noFill/>
          </a:ln>
          <a:effectLst/>
          <a:extLst>
            <a:ext uri="{91240B29-F687-4F45-9708-019B960494DF}">
              <a14:hiddenLine xmlns:a14="http://schemas.microsoft.com/office/drawing/2010/main" xmlns="" w="12700" algn="ctr">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endParaRPr lang="es-ES" dirty="0"/>
          </a:p>
        </p:txBody>
      </p:sp>
      <p:sp>
        <p:nvSpPr>
          <p:cNvPr id="18" name="Arc 16"/>
          <p:cNvSpPr>
            <a:spLocks/>
          </p:cNvSpPr>
          <p:nvPr/>
        </p:nvSpPr>
        <p:spPr bwMode="auto">
          <a:xfrm rot="-5400000">
            <a:off x="3344543" y="1948053"/>
            <a:ext cx="1192213" cy="1014046"/>
          </a:xfrm>
          <a:custGeom>
            <a:avLst/>
            <a:gdLst>
              <a:gd name="G0" fmla="+- 0 0 0"/>
              <a:gd name="G1" fmla="+- 21529 0 0"/>
              <a:gd name="G2" fmla="+- 21600 0 0"/>
              <a:gd name="T0" fmla="*/ 1746 w 21599"/>
              <a:gd name="T1" fmla="*/ 0 h 21529"/>
              <a:gd name="T2" fmla="*/ 21599 w 21599"/>
              <a:gd name="T3" fmla="*/ 21326 h 21529"/>
              <a:gd name="T4" fmla="*/ 0 w 21599"/>
              <a:gd name="T5" fmla="*/ 21529 h 21529"/>
            </a:gdLst>
            <a:ahLst/>
            <a:cxnLst>
              <a:cxn ang="0">
                <a:pos x="T0" y="T1"/>
              </a:cxn>
              <a:cxn ang="0">
                <a:pos x="T2" y="T3"/>
              </a:cxn>
              <a:cxn ang="0">
                <a:pos x="T4" y="T5"/>
              </a:cxn>
            </a:cxnLst>
            <a:rect l="0" t="0" r="r" b="b"/>
            <a:pathLst>
              <a:path w="21599" h="21529" fill="none" extrusionOk="0">
                <a:moveTo>
                  <a:pt x="1746" y="-1"/>
                </a:moveTo>
                <a:cubicBezTo>
                  <a:pt x="12883" y="902"/>
                  <a:pt x="21494" y="10152"/>
                  <a:pt x="21599" y="21325"/>
                </a:cubicBezTo>
              </a:path>
              <a:path w="21599" h="21529" stroke="0" extrusionOk="0">
                <a:moveTo>
                  <a:pt x="1746" y="-1"/>
                </a:moveTo>
                <a:cubicBezTo>
                  <a:pt x="12883" y="902"/>
                  <a:pt x="21494" y="10152"/>
                  <a:pt x="21599" y="21325"/>
                </a:cubicBezTo>
                <a:lnTo>
                  <a:pt x="0" y="21529"/>
                </a:lnTo>
                <a:close/>
              </a:path>
            </a:pathLst>
          </a:custGeom>
          <a:noFill/>
          <a:ln w="12700">
            <a:solidFill>
              <a:schemeClr val="bg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es-ES" dirty="0"/>
          </a:p>
        </p:txBody>
      </p:sp>
      <p:sp>
        <p:nvSpPr>
          <p:cNvPr id="19" name="Arc 17"/>
          <p:cNvSpPr>
            <a:spLocks/>
          </p:cNvSpPr>
          <p:nvPr/>
        </p:nvSpPr>
        <p:spPr bwMode="auto">
          <a:xfrm rot="5400000" flipH="1">
            <a:off x="4490229" y="3064188"/>
            <a:ext cx="1179513" cy="997927"/>
          </a:xfrm>
          <a:custGeom>
            <a:avLst/>
            <a:gdLst>
              <a:gd name="G0" fmla="+- 21600 0 0"/>
              <a:gd name="G1" fmla="+- 21574 0 0"/>
              <a:gd name="G2" fmla="+- 21600 0 0"/>
              <a:gd name="T0" fmla="*/ 3 w 21600"/>
              <a:gd name="T1" fmla="*/ 21914 h 21914"/>
              <a:gd name="T2" fmla="*/ 20544 w 21600"/>
              <a:gd name="T3" fmla="*/ 0 h 21914"/>
              <a:gd name="T4" fmla="*/ 21600 w 21600"/>
              <a:gd name="T5" fmla="*/ 21574 h 21914"/>
            </a:gdLst>
            <a:ahLst/>
            <a:cxnLst>
              <a:cxn ang="0">
                <a:pos x="T0" y="T1"/>
              </a:cxn>
              <a:cxn ang="0">
                <a:pos x="T2" y="T3"/>
              </a:cxn>
              <a:cxn ang="0">
                <a:pos x="T4" y="T5"/>
              </a:cxn>
            </a:cxnLst>
            <a:rect l="0" t="0" r="r" b="b"/>
            <a:pathLst>
              <a:path w="21600" h="21914" fill="none" extrusionOk="0">
                <a:moveTo>
                  <a:pt x="2" y="21914"/>
                </a:moveTo>
                <a:cubicBezTo>
                  <a:pt x="0" y="21800"/>
                  <a:pt x="0" y="21687"/>
                  <a:pt x="0" y="21574"/>
                </a:cubicBezTo>
                <a:cubicBezTo>
                  <a:pt x="-1" y="10055"/>
                  <a:pt x="9038" y="562"/>
                  <a:pt x="20543" y="-1"/>
                </a:cubicBezTo>
              </a:path>
              <a:path w="21600" h="21914" stroke="0" extrusionOk="0">
                <a:moveTo>
                  <a:pt x="2" y="21914"/>
                </a:moveTo>
                <a:cubicBezTo>
                  <a:pt x="0" y="21800"/>
                  <a:pt x="0" y="21687"/>
                  <a:pt x="0" y="21574"/>
                </a:cubicBezTo>
                <a:cubicBezTo>
                  <a:pt x="-1" y="10055"/>
                  <a:pt x="9038" y="562"/>
                  <a:pt x="20543" y="-1"/>
                </a:cubicBezTo>
                <a:lnTo>
                  <a:pt x="21600" y="21574"/>
                </a:lnTo>
                <a:close/>
              </a:path>
            </a:pathLst>
          </a:custGeom>
          <a:noFill/>
          <a:ln w="12700">
            <a:solidFill>
              <a:schemeClr val="bg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es-ES" dirty="0"/>
          </a:p>
        </p:txBody>
      </p:sp>
      <p:sp>
        <p:nvSpPr>
          <p:cNvPr id="20" name="Arc 18"/>
          <p:cNvSpPr>
            <a:spLocks/>
          </p:cNvSpPr>
          <p:nvPr/>
        </p:nvSpPr>
        <p:spPr bwMode="auto">
          <a:xfrm rot="-5400000">
            <a:off x="3337155" y="3036283"/>
            <a:ext cx="1193800" cy="1033097"/>
          </a:xfrm>
          <a:custGeom>
            <a:avLst/>
            <a:gdLst>
              <a:gd name="G0" fmla="+- 21600 0 0"/>
              <a:gd name="G1" fmla="+- 21550 0 0"/>
              <a:gd name="G2" fmla="+- 21600 0 0"/>
              <a:gd name="T0" fmla="*/ 1 w 21600"/>
              <a:gd name="T1" fmla="*/ 21732 h 21732"/>
              <a:gd name="T2" fmla="*/ 20131 w 21600"/>
              <a:gd name="T3" fmla="*/ 0 h 21732"/>
              <a:gd name="T4" fmla="*/ 21600 w 21600"/>
              <a:gd name="T5" fmla="*/ 21550 h 21732"/>
            </a:gdLst>
            <a:ahLst/>
            <a:cxnLst>
              <a:cxn ang="0">
                <a:pos x="T0" y="T1"/>
              </a:cxn>
              <a:cxn ang="0">
                <a:pos x="T2" y="T3"/>
              </a:cxn>
              <a:cxn ang="0">
                <a:pos x="T4" y="T5"/>
              </a:cxn>
            </a:cxnLst>
            <a:rect l="0" t="0" r="r" b="b"/>
            <a:pathLst>
              <a:path w="21600" h="21732" fill="none" extrusionOk="0">
                <a:moveTo>
                  <a:pt x="0" y="21732"/>
                </a:moveTo>
                <a:cubicBezTo>
                  <a:pt x="0" y="21671"/>
                  <a:pt x="0" y="21610"/>
                  <a:pt x="0" y="21550"/>
                </a:cubicBezTo>
                <a:cubicBezTo>
                  <a:pt x="-1" y="10190"/>
                  <a:pt x="8798" y="772"/>
                  <a:pt x="20131" y="0"/>
                </a:cubicBezTo>
              </a:path>
              <a:path w="21600" h="21732" stroke="0" extrusionOk="0">
                <a:moveTo>
                  <a:pt x="0" y="21732"/>
                </a:moveTo>
                <a:cubicBezTo>
                  <a:pt x="0" y="21671"/>
                  <a:pt x="0" y="21610"/>
                  <a:pt x="0" y="21550"/>
                </a:cubicBezTo>
                <a:cubicBezTo>
                  <a:pt x="-1" y="10190"/>
                  <a:pt x="8798" y="772"/>
                  <a:pt x="20131" y="0"/>
                </a:cubicBezTo>
                <a:lnTo>
                  <a:pt x="21600" y="21550"/>
                </a:lnTo>
                <a:close/>
              </a:path>
            </a:pathLst>
          </a:custGeom>
          <a:noFill/>
          <a:ln w="12700">
            <a:solidFill>
              <a:schemeClr val="bg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es-ES" dirty="0"/>
          </a:p>
        </p:txBody>
      </p:sp>
      <p:sp>
        <p:nvSpPr>
          <p:cNvPr id="21" name="Arc 19"/>
          <p:cNvSpPr>
            <a:spLocks/>
          </p:cNvSpPr>
          <p:nvPr/>
        </p:nvSpPr>
        <p:spPr bwMode="auto">
          <a:xfrm rot="5400000" flipH="1">
            <a:off x="4490474" y="1940604"/>
            <a:ext cx="1173162" cy="1006719"/>
          </a:xfrm>
          <a:custGeom>
            <a:avLst/>
            <a:gdLst>
              <a:gd name="G0" fmla="+- 0 0 0"/>
              <a:gd name="G1" fmla="+- 21561 0 0"/>
              <a:gd name="G2" fmla="+- 21600 0 0"/>
              <a:gd name="T0" fmla="*/ 1292 w 21600"/>
              <a:gd name="T1" fmla="*/ 0 h 21581"/>
              <a:gd name="T2" fmla="*/ 21600 w 21600"/>
              <a:gd name="T3" fmla="*/ 21581 h 21581"/>
              <a:gd name="T4" fmla="*/ 0 w 21600"/>
              <a:gd name="T5" fmla="*/ 21561 h 21581"/>
            </a:gdLst>
            <a:ahLst/>
            <a:cxnLst>
              <a:cxn ang="0">
                <a:pos x="T0" y="T1"/>
              </a:cxn>
              <a:cxn ang="0">
                <a:pos x="T2" y="T3"/>
              </a:cxn>
              <a:cxn ang="0">
                <a:pos x="T4" y="T5"/>
              </a:cxn>
            </a:cxnLst>
            <a:rect l="0" t="0" r="r" b="b"/>
            <a:pathLst>
              <a:path w="21600" h="21581" fill="none" extrusionOk="0">
                <a:moveTo>
                  <a:pt x="1292" y="-1"/>
                </a:moveTo>
                <a:cubicBezTo>
                  <a:pt x="12699" y="683"/>
                  <a:pt x="21600" y="10133"/>
                  <a:pt x="21600" y="21561"/>
                </a:cubicBezTo>
                <a:cubicBezTo>
                  <a:pt x="21600" y="21567"/>
                  <a:pt x="21599" y="21574"/>
                  <a:pt x="21599" y="21580"/>
                </a:cubicBezTo>
              </a:path>
              <a:path w="21600" h="21581" stroke="0" extrusionOk="0">
                <a:moveTo>
                  <a:pt x="1292" y="-1"/>
                </a:moveTo>
                <a:cubicBezTo>
                  <a:pt x="12699" y="683"/>
                  <a:pt x="21600" y="10133"/>
                  <a:pt x="21600" y="21561"/>
                </a:cubicBezTo>
                <a:cubicBezTo>
                  <a:pt x="21600" y="21567"/>
                  <a:pt x="21599" y="21574"/>
                  <a:pt x="21599" y="21580"/>
                </a:cubicBezTo>
                <a:lnTo>
                  <a:pt x="0" y="21561"/>
                </a:lnTo>
                <a:close/>
              </a:path>
            </a:pathLst>
          </a:custGeom>
          <a:noFill/>
          <a:ln w="12700">
            <a:solidFill>
              <a:schemeClr val="bg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es-ES" dirty="0"/>
          </a:p>
        </p:txBody>
      </p:sp>
      <p:sp>
        <p:nvSpPr>
          <p:cNvPr id="22" name="Oval 20"/>
          <p:cNvSpPr>
            <a:spLocks noChangeArrowheads="1"/>
          </p:cNvSpPr>
          <p:nvPr/>
        </p:nvSpPr>
        <p:spPr bwMode="auto">
          <a:xfrm>
            <a:off x="3525945" y="1931994"/>
            <a:ext cx="1969477" cy="2133600"/>
          </a:xfrm>
          <a:prstGeom prst="ellipse">
            <a:avLst/>
          </a:prstGeom>
          <a:solidFill>
            <a:schemeClr val="hlink"/>
          </a:solidFill>
          <a:ln w="12700"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5898" tIns="87273" rIns="85898" bIns="87273" anchor="ctr">
            <a:noAutofit/>
          </a:bodyPr>
          <a:lstStyle/>
          <a:p>
            <a:pPr algn="ctr" defTabSz="859090" eaLnBrk="0"/>
            <a:r>
              <a:rPr lang="es-PY" sz="1300" b="1" dirty="0" smtClean="0">
                <a:solidFill>
                  <a:schemeClr val="bg1"/>
                </a:solidFill>
              </a:rPr>
              <a:t>Principales ventajas competitivas de Paraguay en el entorno empresarial</a:t>
            </a:r>
            <a:endParaRPr lang="es-PY" sz="1300" b="1" dirty="0">
              <a:solidFill>
                <a:schemeClr val="bg1"/>
              </a:solidFill>
            </a:endParaRPr>
          </a:p>
        </p:txBody>
      </p:sp>
      <p:sp>
        <p:nvSpPr>
          <p:cNvPr id="23" name="Content Placeholder 2"/>
          <p:cNvSpPr txBox="1">
            <a:spLocks/>
          </p:cNvSpPr>
          <p:nvPr/>
        </p:nvSpPr>
        <p:spPr>
          <a:xfrm>
            <a:off x="291842" y="1208096"/>
            <a:ext cx="4149611" cy="1752599"/>
          </a:xfrm>
          <a:prstGeom prst="rect">
            <a:avLst/>
          </a:prstGeom>
          <a:ln w="12700">
            <a:noFill/>
          </a:ln>
        </p:spPr>
        <p:txBody>
          <a:bodyPr lIns="87273" tIns="85898" rIns="87273" bIns="43636">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s-ES" dirty="0"/>
          </a:p>
        </p:txBody>
      </p:sp>
      <p:sp>
        <p:nvSpPr>
          <p:cNvPr id="25" name="Content Placeholder 2"/>
          <p:cNvSpPr txBox="1">
            <a:spLocks/>
          </p:cNvSpPr>
          <p:nvPr/>
        </p:nvSpPr>
        <p:spPr>
          <a:xfrm>
            <a:off x="291842" y="3570296"/>
            <a:ext cx="4149611" cy="1752599"/>
          </a:xfrm>
          <a:prstGeom prst="rect">
            <a:avLst/>
          </a:prstGeom>
          <a:ln w="12700">
            <a:noFill/>
          </a:ln>
        </p:spPr>
        <p:txBody>
          <a:bodyPr lIns="87273" tIns="85898" rIns="87273" bIns="43636">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s-ES" dirty="0"/>
          </a:p>
        </p:txBody>
      </p:sp>
      <p:graphicFrame>
        <p:nvGraphicFramePr>
          <p:cNvPr id="27" name="Object 26"/>
          <p:cNvGraphicFramePr>
            <a:graphicFrameLocks/>
          </p:cNvGraphicFramePr>
          <p:nvPr>
            <p:extLst/>
          </p:nvPr>
        </p:nvGraphicFramePr>
        <p:xfrm>
          <a:off x="5460253" y="1512895"/>
          <a:ext cx="3165231" cy="1038135"/>
        </p:xfrm>
        <a:graphic>
          <a:graphicData uri="http://schemas.openxmlformats.org/presentationml/2006/ole">
            <p:oleObj spid="_x0000_s1082" name="Chart" r:id="rId21" imgW="3429059" imgH="1038165" progId="MSGraph.Chart.8">
              <p:embed followColorScheme="full"/>
            </p:oleObj>
          </a:graphicData>
        </a:graphic>
      </p:graphicFrame>
      <p:sp useBgFill="1">
        <p:nvSpPr>
          <p:cNvPr id="31" name="Rectangle 30"/>
          <p:cNvSpPr/>
          <p:nvPr>
            <p:custDataLst>
              <p:tags r:id="rId3"/>
            </p:custDataLst>
          </p:nvPr>
        </p:nvSpPr>
        <p:spPr bwMode="gray">
          <a:xfrm>
            <a:off x="8020280" y="2122495"/>
            <a:ext cx="271097"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FF26E2B5-9EAE-4332-B121-3CB71A4A544E}" type="datetime'''1''''''''''''''''''''''''''''''''2''4'''''''''''">
              <a:rPr lang="en-US" sz="1400" b="1">
                <a:solidFill>
                  <a:schemeClr val="bg1"/>
                </a:solidFill>
              </a:rPr>
              <a:pPr algn="ctr">
                <a:spcBef>
                  <a:spcPct val="0"/>
                </a:spcBef>
                <a:spcAft>
                  <a:spcPct val="0"/>
                </a:spcAft>
              </a:pPr>
              <a:t>124</a:t>
            </a:fld>
            <a:endParaRPr lang="es-ES" b="1" dirty="0" err="1" smtClean="0">
              <a:solidFill>
                <a:schemeClr val="bg1"/>
              </a:solidFill>
              <a:latin typeface="Arial"/>
              <a:sym typeface="Arial"/>
            </a:endParaRPr>
          </a:p>
        </p:txBody>
      </p:sp>
      <p:sp useBgFill="1">
        <p:nvSpPr>
          <p:cNvPr id="30" name="Rectangle 29"/>
          <p:cNvSpPr/>
          <p:nvPr>
            <p:custDataLst>
              <p:tags r:id="rId4"/>
            </p:custDataLst>
          </p:nvPr>
        </p:nvSpPr>
        <p:spPr bwMode="gray">
          <a:xfrm>
            <a:off x="7281726" y="1951045"/>
            <a:ext cx="271097"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63389CC6-C6CF-4D3F-AF24-CBFD7E717D70}" type="datetime'''''''''''''2''''''''1''''''''''''''''''6'''''''''">
              <a:rPr lang="en-US" sz="1400" b="1">
                <a:solidFill>
                  <a:schemeClr val="bg1"/>
                </a:solidFill>
              </a:rPr>
              <a:pPr algn="ctr">
                <a:spcBef>
                  <a:spcPct val="0"/>
                </a:spcBef>
                <a:spcAft>
                  <a:spcPct val="0"/>
                </a:spcAft>
              </a:pPr>
              <a:t>216</a:t>
            </a:fld>
            <a:endParaRPr lang="es-ES" sz="1400" b="1" dirty="0" err="1" smtClean="0">
              <a:solidFill>
                <a:schemeClr val="bg1"/>
              </a:solidFill>
              <a:latin typeface="Arial"/>
              <a:sym typeface="Arial"/>
            </a:endParaRPr>
          </a:p>
        </p:txBody>
      </p:sp>
      <p:sp useBgFill="1">
        <p:nvSpPr>
          <p:cNvPr id="28" name="Rectangle 27"/>
          <p:cNvSpPr/>
          <p:nvPr>
            <p:custDataLst>
              <p:tags r:id="rId5"/>
            </p:custDataLst>
          </p:nvPr>
        </p:nvSpPr>
        <p:spPr bwMode="gray">
          <a:xfrm>
            <a:off x="6581272" y="2251083"/>
            <a:ext cx="193431"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A3D9C2D4-7628-4DC0-ADFC-6C53099755D9}" type="datetime'''''''''''''''''''''5''''''''''''''''''7'''''">
              <a:rPr lang="en-US" sz="1400" b="1">
                <a:solidFill>
                  <a:schemeClr val="bg1"/>
                </a:solidFill>
              </a:rPr>
              <a:pPr algn="ctr">
                <a:spcBef>
                  <a:spcPct val="0"/>
                </a:spcBef>
                <a:spcAft>
                  <a:spcPct val="0"/>
                </a:spcAft>
              </a:pPr>
              <a:t>57</a:t>
            </a:fld>
            <a:endParaRPr lang="es-ES" sz="1400" b="1" dirty="0" err="1" smtClean="0">
              <a:solidFill>
                <a:schemeClr val="bg1"/>
              </a:solidFill>
              <a:latin typeface="Arial"/>
              <a:sym typeface="Arial"/>
            </a:endParaRPr>
          </a:p>
        </p:txBody>
      </p:sp>
      <p:sp>
        <p:nvSpPr>
          <p:cNvPr id="77" name="Rectangle 76"/>
          <p:cNvSpPr/>
          <p:nvPr>
            <p:custDataLst>
              <p:tags r:id="rId6"/>
            </p:custDataLst>
          </p:nvPr>
        </p:nvSpPr>
        <p:spPr bwMode="gray">
          <a:xfrm>
            <a:off x="5842718" y="2251083"/>
            <a:ext cx="193431"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89770A73-C361-49E1-A5C5-A10BC867CA26}" type="datetime'''5''''''''''''''''''''''''7'''''''''''''">
              <a:rPr lang="en-US" sz="1400" b="1">
                <a:solidFill>
                  <a:schemeClr val="bg1"/>
                </a:solidFill>
              </a:rPr>
              <a:pPr algn="ctr">
                <a:spcBef>
                  <a:spcPct val="0"/>
                </a:spcBef>
                <a:spcAft>
                  <a:spcPct val="0"/>
                </a:spcAft>
              </a:pPr>
              <a:t>57</a:t>
            </a:fld>
            <a:endParaRPr lang="es-ES" b="1" dirty="0" err="1" smtClean="0">
              <a:solidFill>
                <a:schemeClr val="bg1"/>
              </a:solidFill>
              <a:latin typeface="Arial"/>
              <a:sym typeface="Arial"/>
            </a:endParaRPr>
          </a:p>
        </p:txBody>
      </p:sp>
      <p:graphicFrame>
        <p:nvGraphicFramePr>
          <p:cNvPr id="55" name="Object 54"/>
          <p:cNvGraphicFramePr>
            <a:graphicFrameLocks/>
          </p:cNvGraphicFramePr>
          <p:nvPr>
            <p:extLst/>
          </p:nvPr>
        </p:nvGraphicFramePr>
        <p:xfrm>
          <a:off x="360716" y="1550995"/>
          <a:ext cx="3147535" cy="1000125"/>
        </p:xfrm>
        <a:graphic>
          <a:graphicData uri="http://schemas.openxmlformats.org/presentationml/2006/ole">
            <p:oleObj spid="_x0000_s1083" name="Chart" r:id="rId22" imgW="3409893" imgH="1000104" progId="MSGraph.Chart.8">
              <p:embed followColorScheme="full"/>
            </p:oleObj>
          </a:graphicData>
        </a:graphic>
      </p:graphicFrame>
      <p:sp>
        <p:nvSpPr>
          <p:cNvPr id="78" name="Rectangle 77"/>
          <p:cNvSpPr/>
          <p:nvPr>
            <p:custDataLst>
              <p:tags r:id="rId7"/>
            </p:custDataLst>
          </p:nvPr>
        </p:nvSpPr>
        <p:spPr bwMode="gray">
          <a:xfrm>
            <a:off x="1396742" y="2132020"/>
            <a:ext cx="310661"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4C8C7BB4-23BB-4CF6-832B-76D3C782A3FB}" type="datetime'''12'''''''''''',''''''''''''''9'''''''''''''''''''">
              <a:rPr lang="en-US" sz="1400" b="1" smtClean="0">
                <a:solidFill>
                  <a:schemeClr val="bg1"/>
                </a:solidFill>
              </a:rPr>
              <a:pPr algn="ctr">
                <a:spcBef>
                  <a:spcPct val="0"/>
                </a:spcBef>
                <a:spcAft>
                  <a:spcPct val="0"/>
                </a:spcAft>
              </a:pPr>
              <a:t>12,9</a:t>
            </a:fld>
            <a:endParaRPr lang="es-ES" sz="1400" b="1" baseline="30000" dirty="0" err="1" smtClean="0">
              <a:solidFill>
                <a:schemeClr val="bg1"/>
              </a:solidFill>
              <a:latin typeface="Arial"/>
              <a:sym typeface="Arial"/>
            </a:endParaRPr>
          </a:p>
        </p:txBody>
      </p:sp>
      <p:sp>
        <p:nvSpPr>
          <p:cNvPr id="57" name="Rectangle 56"/>
          <p:cNvSpPr/>
          <p:nvPr>
            <p:custDataLst>
              <p:tags r:id="rId8"/>
            </p:custDataLst>
          </p:nvPr>
        </p:nvSpPr>
        <p:spPr bwMode="gray">
          <a:xfrm>
            <a:off x="697753" y="2261887"/>
            <a:ext cx="232997"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2ABBFD8E-DB8C-48F5-ADC5-AC8059F34439}" type="datetime'''''''''''''4'''''''''''''''',2'''''''''''''''''''''''''''''">
              <a:rPr lang="en-US" sz="1400" b="1">
                <a:solidFill>
                  <a:schemeClr val="bg1"/>
                </a:solidFill>
              </a:rPr>
              <a:pPr algn="ctr">
                <a:spcBef>
                  <a:spcPct val="0"/>
                </a:spcBef>
                <a:spcAft>
                  <a:spcPct val="0"/>
                </a:spcAft>
              </a:pPr>
              <a:t>4,2</a:t>
            </a:fld>
            <a:endParaRPr lang="es-ES" sz="1600" b="1" dirty="0" err="1" smtClean="0">
              <a:solidFill>
                <a:schemeClr val="bg1"/>
              </a:solidFill>
              <a:sym typeface="+mn-lt"/>
            </a:endParaRPr>
          </a:p>
        </p:txBody>
      </p:sp>
      <p:sp>
        <p:nvSpPr>
          <p:cNvPr id="15" name="Rectangle 14"/>
          <p:cNvSpPr/>
          <p:nvPr>
            <p:custDataLst>
              <p:tags r:id="rId9"/>
            </p:custDataLst>
          </p:nvPr>
        </p:nvSpPr>
        <p:spPr bwMode="gray">
          <a:xfrm>
            <a:off x="2860202" y="1970095"/>
            <a:ext cx="310661"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194FB9FB-A396-46F8-B322-678058E62825}" type="datetime'''''''''''''''''''''2''''''''1'''''',9'''''''''''">
              <a:rPr lang="en-US" sz="1400" b="1">
                <a:solidFill>
                  <a:schemeClr val="bg1"/>
                </a:solidFill>
              </a:rPr>
              <a:pPr algn="ctr">
                <a:spcBef>
                  <a:spcPct val="0"/>
                </a:spcBef>
                <a:spcAft>
                  <a:spcPct val="0"/>
                </a:spcAft>
              </a:pPr>
              <a:t>21,9</a:t>
            </a:fld>
            <a:endParaRPr lang="es-ES" sz="1400" b="1" dirty="0" err="1" smtClean="0">
              <a:solidFill>
                <a:schemeClr val="bg1"/>
              </a:solidFill>
              <a:latin typeface="Arial"/>
              <a:sym typeface="Arial"/>
            </a:endParaRPr>
          </a:p>
        </p:txBody>
      </p:sp>
      <p:sp>
        <p:nvSpPr>
          <p:cNvPr id="79" name="Rectangle 78"/>
          <p:cNvSpPr/>
          <p:nvPr>
            <p:custDataLst>
              <p:tags r:id="rId10"/>
            </p:custDataLst>
          </p:nvPr>
        </p:nvSpPr>
        <p:spPr bwMode="gray">
          <a:xfrm>
            <a:off x="2174861" y="2255845"/>
            <a:ext cx="232997"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4D607EFB-A51F-4EEA-BCE0-130144547901}" type="datetime'6'''''''''''''''''''''''''''''''''''''''''''''''''',''0'''''''">
              <a:rPr lang="en-US" sz="1400" b="1">
                <a:solidFill>
                  <a:schemeClr val="bg1"/>
                </a:solidFill>
              </a:rPr>
              <a:pPr algn="ctr">
                <a:spcBef>
                  <a:spcPct val="0"/>
                </a:spcBef>
                <a:spcAft>
                  <a:spcPct val="0"/>
                </a:spcAft>
              </a:pPr>
              <a:t>6,0</a:t>
            </a:fld>
            <a:endParaRPr lang="es-ES" sz="1400" b="1" dirty="0" err="1" smtClean="0">
              <a:solidFill>
                <a:schemeClr val="bg1"/>
              </a:solidFill>
              <a:latin typeface="Arial"/>
              <a:sym typeface="Arial"/>
            </a:endParaRPr>
          </a:p>
        </p:txBody>
      </p:sp>
      <p:graphicFrame>
        <p:nvGraphicFramePr>
          <p:cNvPr id="62" name="Object 61"/>
          <p:cNvGraphicFramePr>
            <a:graphicFrameLocks/>
          </p:cNvGraphicFramePr>
          <p:nvPr>
            <p:extLst/>
          </p:nvPr>
        </p:nvGraphicFramePr>
        <p:xfrm>
          <a:off x="360714" y="3836995"/>
          <a:ext cx="3147535" cy="1019265"/>
        </p:xfrm>
        <a:graphic>
          <a:graphicData uri="http://schemas.openxmlformats.org/presentationml/2006/ole">
            <p:oleObj spid="_x0000_s1084" name="Chart" r:id="rId23" imgW="3409893" imgH="1019269" progId="MSGraph.Chart.8">
              <p:embed followColorScheme="full"/>
            </p:oleObj>
          </a:graphicData>
        </a:graphic>
      </p:graphicFrame>
      <p:sp>
        <p:nvSpPr>
          <p:cNvPr id="56" name="Rectangle 55"/>
          <p:cNvSpPr/>
          <p:nvPr>
            <p:custDataLst>
              <p:tags r:id="rId11"/>
            </p:custDataLst>
          </p:nvPr>
        </p:nvSpPr>
        <p:spPr bwMode="gray">
          <a:xfrm>
            <a:off x="2812304" y="4346583"/>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5C26EC81-A27C-477A-97EF-1E17EACA2445}" type="datetime'''2''''''''''''''6'',''''3''''''%'''''''''''''''''''''''">
              <a:rPr lang="en-US" sz="1200" b="1">
                <a:solidFill>
                  <a:schemeClr val="bg1"/>
                </a:solidFill>
                <a:latin typeface="Arial"/>
                <a:sym typeface="Arial"/>
              </a:rPr>
              <a:pPr algn="ctr">
                <a:spcBef>
                  <a:spcPct val="0"/>
                </a:spcBef>
                <a:spcAft>
                  <a:spcPct val="0"/>
                </a:spcAft>
              </a:pPr>
              <a:t>26,3%</a:t>
            </a:fld>
            <a:endParaRPr lang="es-ES" sz="1200" b="1" dirty="0" err="1" smtClean="0">
              <a:solidFill>
                <a:schemeClr val="bg1"/>
              </a:solidFill>
              <a:latin typeface="Arial"/>
              <a:sym typeface="Arial"/>
            </a:endParaRPr>
          </a:p>
        </p:txBody>
      </p:sp>
      <p:sp>
        <p:nvSpPr>
          <p:cNvPr id="88" name="Rectangle 87"/>
          <p:cNvSpPr/>
          <p:nvPr>
            <p:custDataLst>
              <p:tags r:id="rId12"/>
            </p:custDataLst>
          </p:nvPr>
        </p:nvSpPr>
        <p:spPr bwMode="gray">
          <a:xfrm>
            <a:off x="2073750" y="4256095"/>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n-US" sz="1200" b="1" dirty="0" smtClean="0">
                <a:solidFill>
                  <a:schemeClr val="bg1"/>
                </a:solidFill>
              </a:rPr>
              <a:t>34%</a:t>
            </a:r>
            <a:endParaRPr lang="es-ES" sz="1200" b="1" dirty="0" err="1" smtClean="0">
              <a:solidFill>
                <a:schemeClr val="bg1"/>
              </a:solidFill>
              <a:latin typeface="Arial"/>
              <a:sym typeface="Arial"/>
            </a:endParaRPr>
          </a:p>
        </p:txBody>
      </p:sp>
      <p:sp>
        <p:nvSpPr>
          <p:cNvPr id="89" name="Rectangle 88"/>
          <p:cNvSpPr/>
          <p:nvPr>
            <p:custDataLst>
              <p:tags r:id="rId13"/>
            </p:custDataLst>
          </p:nvPr>
        </p:nvSpPr>
        <p:spPr bwMode="gray">
          <a:xfrm>
            <a:off x="1335196" y="4246570"/>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n-US" sz="1200" b="1" dirty="0" smtClean="0">
                <a:solidFill>
                  <a:schemeClr val="bg1"/>
                </a:solidFill>
              </a:rPr>
              <a:t>35%</a:t>
            </a:r>
            <a:endParaRPr lang="es-ES" sz="1200" b="1" dirty="0" err="1" smtClean="0">
              <a:solidFill>
                <a:schemeClr val="bg1"/>
              </a:solidFill>
              <a:latin typeface="Arial"/>
              <a:sym typeface="Arial"/>
            </a:endParaRPr>
          </a:p>
        </p:txBody>
      </p:sp>
      <p:sp>
        <p:nvSpPr>
          <p:cNvPr id="64" name="Rectangle 63"/>
          <p:cNvSpPr/>
          <p:nvPr>
            <p:custDataLst>
              <p:tags r:id="rId14"/>
            </p:custDataLst>
          </p:nvPr>
        </p:nvSpPr>
        <p:spPr bwMode="gray">
          <a:xfrm>
            <a:off x="596642" y="4537083"/>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s-ES" sz="1200" b="1" dirty="0" smtClean="0">
                <a:solidFill>
                  <a:schemeClr val="bg1"/>
                </a:solidFill>
                <a:sym typeface="+mn-lt"/>
              </a:rPr>
              <a:t>10%</a:t>
            </a:r>
          </a:p>
        </p:txBody>
      </p:sp>
      <p:graphicFrame>
        <p:nvGraphicFramePr>
          <p:cNvPr id="69" name="Object 68"/>
          <p:cNvGraphicFramePr>
            <a:graphicFrameLocks/>
          </p:cNvGraphicFramePr>
          <p:nvPr>
            <p:extLst/>
          </p:nvPr>
        </p:nvGraphicFramePr>
        <p:xfrm>
          <a:off x="5460253" y="3836995"/>
          <a:ext cx="3165285" cy="1019269"/>
        </p:xfrm>
        <a:graphic>
          <a:graphicData uri="http://schemas.openxmlformats.org/presentationml/2006/ole">
            <p:oleObj spid="_x0000_s1085" name="Chart" r:id="rId24" imgW="3429059" imgH="1019269" progId="MSGraph.Chart.8">
              <p:embed followColorScheme="full"/>
            </p:oleObj>
          </a:graphicData>
        </a:graphic>
      </p:graphicFrame>
      <p:sp>
        <p:nvSpPr>
          <p:cNvPr id="120" name="Rectangle 119"/>
          <p:cNvSpPr/>
          <p:nvPr>
            <p:custDataLst>
              <p:tags r:id="rId15"/>
            </p:custDataLst>
          </p:nvPr>
        </p:nvSpPr>
        <p:spPr bwMode="gray">
          <a:xfrm>
            <a:off x="7938219" y="4265620"/>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9B006CB6-5AB5-49FF-95F2-81642788F8B8}" type="datetime'''''2''''''''''1'''''''''''''',4''''%'''''''''''">
              <a:rPr lang="en-US" sz="1200" b="1">
                <a:solidFill>
                  <a:schemeClr val="bg1"/>
                </a:solidFill>
                <a:latin typeface="Arial"/>
                <a:sym typeface="Arial"/>
              </a:rPr>
              <a:pPr algn="ctr">
                <a:spcBef>
                  <a:spcPct val="0"/>
                </a:spcBef>
                <a:spcAft>
                  <a:spcPct val="0"/>
                </a:spcAft>
              </a:pPr>
              <a:t>21,4%</a:t>
            </a:fld>
            <a:endParaRPr lang="es-ES" sz="1200" b="1" dirty="0" err="1" smtClean="0">
              <a:solidFill>
                <a:schemeClr val="bg1"/>
              </a:solidFill>
              <a:latin typeface="Arial"/>
              <a:sym typeface="Arial"/>
            </a:endParaRPr>
          </a:p>
        </p:txBody>
      </p:sp>
      <p:sp>
        <p:nvSpPr>
          <p:cNvPr id="82" name="Rectangle 81"/>
          <p:cNvSpPr/>
          <p:nvPr>
            <p:custDataLst>
              <p:tags r:id="rId16"/>
            </p:custDataLst>
          </p:nvPr>
        </p:nvSpPr>
        <p:spPr bwMode="gray">
          <a:xfrm>
            <a:off x="7199665" y="4279908"/>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fld id="{EC827CB1-F433-4CE4-98BA-A30BFAB204C0}" type="datetime'''''''''''''''2''0'''''''''''''''''''',''''''''''5%'''''''">
              <a:rPr lang="en-US" sz="1200" b="1">
                <a:solidFill>
                  <a:schemeClr val="bg1"/>
                </a:solidFill>
              </a:rPr>
              <a:pPr algn="ctr">
                <a:spcBef>
                  <a:spcPct val="0"/>
                </a:spcBef>
                <a:spcAft>
                  <a:spcPct val="0"/>
                </a:spcAft>
              </a:pPr>
              <a:t>20,5%</a:t>
            </a:fld>
            <a:endParaRPr lang="es-ES" b="1" dirty="0" err="1" smtClean="0">
              <a:solidFill>
                <a:schemeClr val="bg1"/>
              </a:solidFill>
              <a:latin typeface="Arial"/>
              <a:sym typeface="Arial"/>
            </a:endParaRPr>
          </a:p>
        </p:txBody>
      </p:sp>
      <p:sp>
        <p:nvSpPr>
          <p:cNvPr id="83" name="Rectangle 82"/>
          <p:cNvSpPr/>
          <p:nvPr>
            <p:custDataLst>
              <p:tags r:id="rId17"/>
            </p:custDataLst>
          </p:nvPr>
        </p:nvSpPr>
        <p:spPr bwMode="gray">
          <a:xfrm>
            <a:off x="6461111" y="4270383"/>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n-US" sz="1400" b="1" dirty="0" smtClean="0">
                <a:solidFill>
                  <a:schemeClr val="bg1"/>
                </a:solidFill>
              </a:rPr>
              <a:t>21%</a:t>
            </a:r>
            <a:endParaRPr lang="es-ES" b="1" dirty="0" err="1" smtClean="0">
              <a:solidFill>
                <a:schemeClr val="bg1"/>
              </a:solidFill>
              <a:latin typeface="Arial"/>
              <a:sym typeface="Arial"/>
            </a:endParaRPr>
          </a:p>
        </p:txBody>
      </p:sp>
      <p:sp>
        <p:nvSpPr>
          <p:cNvPr id="71" name="Rectangle 70"/>
          <p:cNvSpPr/>
          <p:nvPr>
            <p:custDataLst>
              <p:tags r:id="rId18"/>
            </p:custDataLst>
          </p:nvPr>
        </p:nvSpPr>
        <p:spPr bwMode="gray">
          <a:xfrm>
            <a:off x="5722558" y="4475170"/>
            <a:ext cx="435219" cy="182563"/>
          </a:xfrm>
          <a:prstGeom prst="rect">
            <a:avLst/>
          </a:prstGeom>
          <a:noFill/>
          <a:ln w="127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rgbClr val="96969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9698" tIns="0" rIns="19698" bIns="0" numCol="1" spcCol="0" rtlCol="0" fromWordArt="0" anchor="ctr" anchorCtr="0" forceAA="0" compatLnSpc="1">
            <a:prstTxWarp prst="textNoShape">
              <a:avLst/>
            </a:prstTxWarp>
            <a:noAutofit/>
          </a:bodyPr>
          <a:lstStyle/>
          <a:p>
            <a:pPr algn="ctr">
              <a:spcBef>
                <a:spcPct val="0"/>
              </a:spcBef>
              <a:spcAft>
                <a:spcPct val="0"/>
              </a:spcAft>
            </a:pPr>
            <a:r>
              <a:rPr lang="en-US" sz="1400" b="1" dirty="0" smtClean="0">
                <a:solidFill>
                  <a:schemeClr val="bg1"/>
                </a:solidFill>
              </a:rPr>
              <a:t>10%</a:t>
            </a:r>
            <a:endParaRPr lang="es-ES" sz="1400" b="1" dirty="0" err="1" smtClean="0">
              <a:solidFill>
                <a:schemeClr val="bg1"/>
              </a:solidFill>
              <a:sym typeface="+mn-lt"/>
            </a:endParaRPr>
          </a:p>
        </p:txBody>
      </p:sp>
      <p:sp>
        <p:nvSpPr>
          <p:cNvPr id="16" name="Rounded Rectangle 15"/>
          <p:cNvSpPr/>
          <p:nvPr/>
        </p:nvSpPr>
        <p:spPr>
          <a:xfrm>
            <a:off x="2852745" y="1295536"/>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-81%</a:t>
            </a:r>
          </a:p>
        </p:txBody>
      </p:sp>
      <p:sp>
        <p:nvSpPr>
          <p:cNvPr id="84" name="Rounded Rectangle 83"/>
          <p:cNvSpPr/>
          <p:nvPr/>
        </p:nvSpPr>
        <p:spPr>
          <a:xfrm>
            <a:off x="2108609" y="1295536"/>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-29%</a:t>
            </a:r>
          </a:p>
        </p:txBody>
      </p:sp>
      <p:sp>
        <p:nvSpPr>
          <p:cNvPr id="85" name="Rounded Rectangle 84"/>
          <p:cNvSpPr/>
          <p:nvPr/>
        </p:nvSpPr>
        <p:spPr>
          <a:xfrm>
            <a:off x="1364473" y="1295536"/>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-68%</a:t>
            </a:r>
          </a:p>
        </p:txBody>
      </p:sp>
      <p:sp>
        <p:nvSpPr>
          <p:cNvPr id="86" name="Rounded Rectangle 85"/>
          <p:cNvSpPr/>
          <p:nvPr/>
        </p:nvSpPr>
        <p:spPr>
          <a:xfrm>
            <a:off x="7190292" y="5340029"/>
            <a:ext cx="281895" cy="132624"/>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a:t>
            </a:r>
          </a:p>
        </p:txBody>
      </p:sp>
      <p:sp>
        <p:nvSpPr>
          <p:cNvPr id="43" name="TextBox 42"/>
          <p:cNvSpPr txBox="1"/>
          <p:nvPr/>
        </p:nvSpPr>
        <p:spPr>
          <a:xfrm>
            <a:off x="7427428" y="5283232"/>
            <a:ext cx="1858334" cy="226624"/>
          </a:xfrm>
          <a:prstGeom prst="rect">
            <a:avLst/>
          </a:prstGeom>
          <a:ln w="12700">
            <a:noFill/>
          </a:ln>
        </p:spPr>
        <p:txBody>
          <a:bodyPr wrap="square" lIns="87273" tIns="43636" rIns="87273" bIns="43636" rtlCol="0">
            <a:spAutoFit/>
          </a:bodyPr>
          <a:lstStyle/>
          <a:p>
            <a:r>
              <a:rPr lang="es-ES" sz="900" dirty="0" smtClean="0">
                <a:latin typeface="Arial" pitchFamily="34" charset="0"/>
                <a:cs typeface="Arial" pitchFamily="34" charset="0"/>
              </a:rPr>
              <a:t>Diferencia de Paraguay</a:t>
            </a:r>
          </a:p>
        </p:txBody>
      </p:sp>
      <p:sp>
        <p:nvSpPr>
          <p:cNvPr id="87" name="TextBox 86"/>
          <p:cNvSpPr txBox="1"/>
          <p:nvPr/>
        </p:nvSpPr>
        <p:spPr>
          <a:xfrm>
            <a:off x="3193147" y="2445135"/>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(2)</a:t>
            </a:r>
          </a:p>
        </p:txBody>
      </p:sp>
      <p:sp>
        <p:nvSpPr>
          <p:cNvPr id="107" name="Rounded Rectangle 106"/>
          <p:cNvSpPr/>
          <p:nvPr/>
        </p:nvSpPr>
        <p:spPr>
          <a:xfrm>
            <a:off x="7958529" y="1290934"/>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-54%</a:t>
            </a:r>
          </a:p>
        </p:txBody>
      </p:sp>
      <p:sp>
        <p:nvSpPr>
          <p:cNvPr id="108" name="Rounded Rectangle 107"/>
          <p:cNvSpPr/>
          <p:nvPr/>
        </p:nvSpPr>
        <p:spPr>
          <a:xfrm>
            <a:off x="7219360" y="1290934"/>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-74%</a:t>
            </a:r>
          </a:p>
        </p:txBody>
      </p:sp>
      <p:sp>
        <p:nvSpPr>
          <p:cNvPr id="109" name="Rounded Rectangle 108"/>
          <p:cNvSpPr/>
          <p:nvPr/>
        </p:nvSpPr>
        <p:spPr>
          <a:xfrm>
            <a:off x="6480191" y="1290934"/>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a:solidFill>
                  <a:schemeClr val="tx1"/>
                </a:solidFill>
                <a:latin typeface="Arial" pitchFamily="34" charset="0"/>
                <a:cs typeface="Arial" pitchFamily="34" charset="0"/>
              </a:rPr>
              <a:t>-</a:t>
            </a:r>
            <a:r>
              <a:rPr lang="es-ES" sz="900" dirty="0" smtClean="0">
                <a:solidFill>
                  <a:schemeClr val="tx1"/>
                </a:solidFill>
                <a:latin typeface="Arial" pitchFamily="34" charset="0"/>
                <a:cs typeface="Arial" pitchFamily="34" charset="0"/>
              </a:rPr>
              <a:t>0%</a:t>
            </a:r>
          </a:p>
        </p:txBody>
      </p:sp>
      <p:sp>
        <p:nvSpPr>
          <p:cNvPr id="116" name="Rounded Rectangle 115"/>
          <p:cNvSpPr/>
          <p:nvPr/>
        </p:nvSpPr>
        <p:spPr>
          <a:xfrm>
            <a:off x="2852745"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-62%</a:t>
            </a:r>
          </a:p>
        </p:txBody>
      </p:sp>
      <p:sp>
        <p:nvSpPr>
          <p:cNvPr id="117" name="Rounded Rectangle 116"/>
          <p:cNvSpPr/>
          <p:nvPr/>
        </p:nvSpPr>
        <p:spPr>
          <a:xfrm>
            <a:off x="2108609"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-71 %</a:t>
            </a:r>
          </a:p>
        </p:txBody>
      </p:sp>
      <p:sp>
        <p:nvSpPr>
          <p:cNvPr id="118" name="Rounded Rectangle 117"/>
          <p:cNvSpPr/>
          <p:nvPr/>
        </p:nvSpPr>
        <p:spPr>
          <a:xfrm>
            <a:off x="1364473"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-71%</a:t>
            </a:r>
          </a:p>
        </p:txBody>
      </p:sp>
      <p:sp>
        <p:nvSpPr>
          <p:cNvPr id="122" name="Rounded Rectangle 121"/>
          <p:cNvSpPr/>
          <p:nvPr/>
        </p:nvSpPr>
        <p:spPr>
          <a:xfrm>
            <a:off x="7958529"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-53%</a:t>
            </a:r>
          </a:p>
        </p:txBody>
      </p:sp>
      <p:sp>
        <p:nvSpPr>
          <p:cNvPr id="123" name="Rounded Rectangle 122"/>
          <p:cNvSpPr/>
          <p:nvPr/>
        </p:nvSpPr>
        <p:spPr>
          <a:xfrm>
            <a:off x="7219360"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-51%</a:t>
            </a:r>
          </a:p>
        </p:txBody>
      </p:sp>
      <p:sp>
        <p:nvSpPr>
          <p:cNvPr id="124" name="Rounded Rectangle 123"/>
          <p:cNvSpPr/>
          <p:nvPr/>
        </p:nvSpPr>
        <p:spPr>
          <a:xfrm>
            <a:off x="6480191" y="3636697"/>
            <a:ext cx="375199" cy="234950"/>
          </a:xfrm>
          <a:prstGeom prst="roundRect">
            <a:avLst/>
          </a:pr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359" rIns="0" bIns="34359" numCol="1" spcCol="0" rtlCol="0" fromWordArt="0" anchor="ctr" anchorCtr="0" forceAA="0" compatLnSpc="1">
            <a:prstTxWarp prst="textNoShape">
              <a:avLst/>
            </a:prstTxWarp>
            <a:noAutofit/>
          </a:bodyPr>
          <a:lstStyle/>
          <a:p>
            <a:pPr algn="ctr"/>
            <a:r>
              <a:rPr lang="es-ES" sz="900" dirty="0" smtClean="0">
                <a:solidFill>
                  <a:schemeClr val="tx1"/>
                </a:solidFill>
                <a:latin typeface="Arial" pitchFamily="34" charset="0"/>
                <a:cs typeface="Arial" pitchFamily="34" charset="0"/>
              </a:rPr>
              <a:t>-52%</a:t>
            </a:r>
          </a:p>
        </p:txBody>
      </p:sp>
      <p:pic>
        <p:nvPicPr>
          <p:cNvPr id="133" name="Picture 5" descr="Paraguay Vordersei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712125" y="4922016"/>
            <a:ext cx="42617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4" name="Picture 5" descr="EU"/>
          <p:cNvPicPr>
            <a:picLocks noChangeAspect="1" noChangeArrowheads="1"/>
          </p:cNvPicPr>
          <p:nvPr/>
        </p:nvPicPr>
        <p:blipFill>
          <a:blip r:embed="rId26" cstate="print">
            <a:extLst>
              <a:ext uri="{28A0092B-C50C-407E-A947-70E740481C1C}">
                <a14:useLocalDpi xmlns:a14="http://schemas.microsoft.com/office/drawing/2010/main" xmlns="" val="0"/>
              </a:ext>
            </a:extLst>
          </a:blip>
          <a:srcRect l="2768" t="4471" r="2879" b="3856"/>
          <a:stretch>
            <a:fillRect/>
          </a:stretch>
        </p:blipFill>
        <p:spPr bwMode="auto">
          <a:xfrm>
            <a:off x="7925029" y="4933798"/>
            <a:ext cx="461598"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135" name="Picture 5" descr="Brasilien"/>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197285" y="4922518"/>
            <a:ext cx="405874"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6" name="Picture 6" descr="Argentinien"/>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6460170" y="4922016"/>
            <a:ext cx="41524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0" name="TextBox 79"/>
          <p:cNvSpPr txBox="1"/>
          <p:nvPr/>
        </p:nvSpPr>
        <p:spPr>
          <a:xfrm>
            <a:off x="6061307" y="2445897"/>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(3)</a:t>
            </a:r>
          </a:p>
        </p:txBody>
      </p:sp>
      <p:sp>
        <p:nvSpPr>
          <p:cNvPr id="81" name="TextBox 80"/>
          <p:cNvSpPr txBox="1"/>
          <p:nvPr/>
        </p:nvSpPr>
        <p:spPr>
          <a:xfrm>
            <a:off x="6811473" y="2445897"/>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(3)</a:t>
            </a:r>
          </a:p>
        </p:txBody>
      </p:sp>
      <p:sp>
        <p:nvSpPr>
          <p:cNvPr id="90" name="TextBox 89"/>
          <p:cNvSpPr txBox="1"/>
          <p:nvPr/>
        </p:nvSpPr>
        <p:spPr>
          <a:xfrm>
            <a:off x="7535632" y="2445897"/>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(3)</a:t>
            </a:r>
          </a:p>
        </p:txBody>
      </p:sp>
      <p:pic>
        <p:nvPicPr>
          <p:cNvPr id="96" name="Picture 5" descr="Paraguay Vordersei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712125" y="2551792"/>
            <a:ext cx="42617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7" name="Picture 5" descr="EU"/>
          <p:cNvPicPr>
            <a:picLocks noChangeAspect="1" noChangeArrowheads="1"/>
          </p:cNvPicPr>
          <p:nvPr/>
        </p:nvPicPr>
        <p:blipFill>
          <a:blip r:embed="rId26" cstate="print">
            <a:extLst>
              <a:ext uri="{28A0092B-C50C-407E-A947-70E740481C1C}">
                <a14:useLocalDpi xmlns:a14="http://schemas.microsoft.com/office/drawing/2010/main" xmlns="" val="0"/>
              </a:ext>
            </a:extLst>
          </a:blip>
          <a:srcRect l="2768" t="4471" r="2879" b="3856"/>
          <a:stretch>
            <a:fillRect/>
          </a:stretch>
        </p:blipFill>
        <p:spPr bwMode="auto">
          <a:xfrm>
            <a:off x="7925029" y="2563574"/>
            <a:ext cx="461598"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98" name="Picture 5" descr="Brasilien"/>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197285" y="2552294"/>
            <a:ext cx="405874"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9" name="Picture 6" descr="Argentinien"/>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6460170" y="2551792"/>
            <a:ext cx="41524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0" name="Picture 5" descr="Paraguay Vordersei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96641" y="4922016"/>
            <a:ext cx="42617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5" name="Picture 5" descr="EU"/>
          <p:cNvPicPr>
            <a:picLocks noChangeAspect="1" noChangeArrowheads="1"/>
          </p:cNvPicPr>
          <p:nvPr/>
        </p:nvPicPr>
        <p:blipFill>
          <a:blip r:embed="rId26" cstate="print">
            <a:extLst>
              <a:ext uri="{28A0092B-C50C-407E-A947-70E740481C1C}">
                <a14:useLocalDpi xmlns:a14="http://schemas.microsoft.com/office/drawing/2010/main" xmlns="" val="0"/>
              </a:ext>
            </a:extLst>
          </a:blip>
          <a:srcRect l="2768" t="4471" r="2879" b="3856"/>
          <a:stretch>
            <a:fillRect/>
          </a:stretch>
        </p:blipFill>
        <p:spPr bwMode="auto">
          <a:xfrm>
            <a:off x="2809546" y="4933798"/>
            <a:ext cx="461598"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106" name="Picture 5" descr="Brasilien"/>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081801" y="4922518"/>
            <a:ext cx="405874"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5" name="Picture 6" descr="Argentinien"/>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1344686" y="4922016"/>
            <a:ext cx="41524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9" name="Picture 5" descr="Paraguay Vordersei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96641" y="2551792"/>
            <a:ext cx="42617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1" name="Picture 5" descr="EU"/>
          <p:cNvPicPr>
            <a:picLocks noChangeAspect="1" noChangeArrowheads="1"/>
          </p:cNvPicPr>
          <p:nvPr/>
        </p:nvPicPr>
        <p:blipFill>
          <a:blip r:embed="rId26" cstate="print">
            <a:extLst>
              <a:ext uri="{28A0092B-C50C-407E-A947-70E740481C1C}">
                <a14:useLocalDpi xmlns:a14="http://schemas.microsoft.com/office/drawing/2010/main" xmlns="" val="0"/>
              </a:ext>
            </a:extLst>
          </a:blip>
          <a:srcRect l="2768" t="4471" r="2879" b="3856"/>
          <a:stretch>
            <a:fillRect/>
          </a:stretch>
        </p:blipFill>
        <p:spPr bwMode="auto">
          <a:xfrm>
            <a:off x="2809546" y="2563574"/>
            <a:ext cx="461598"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125" name="Picture 5" descr="Brasilien"/>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081801" y="2552294"/>
            <a:ext cx="405874"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6" name="Picture 6" descr="Argentinien"/>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1344686" y="2551792"/>
            <a:ext cx="415242" cy="306000"/>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1" name="TextBox 90"/>
          <p:cNvSpPr txBox="1"/>
          <p:nvPr/>
        </p:nvSpPr>
        <p:spPr>
          <a:xfrm>
            <a:off x="8323431" y="2445135"/>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(2)</a:t>
            </a:r>
          </a:p>
        </p:txBody>
      </p:sp>
      <p:sp>
        <p:nvSpPr>
          <p:cNvPr id="93" name="TextBox 92"/>
          <p:cNvSpPr txBox="1"/>
          <p:nvPr/>
        </p:nvSpPr>
        <p:spPr>
          <a:xfrm>
            <a:off x="1717097" y="2445135"/>
            <a:ext cx="334237" cy="226624"/>
          </a:xfrm>
          <a:prstGeom prst="rect">
            <a:avLst/>
          </a:prstGeom>
          <a:ln w="12700">
            <a:noFill/>
          </a:ln>
        </p:spPr>
        <p:txBody>
          <a:bodyPr wrap="square" lIns="87273" tIns="43636" rIns="87273" bIns="43636" rtlCol="0">
            <a:spAutoFit/>
          </a:bodyPr>
          <a:lstStyle/>
          <a:p>
            <a:r>
              <a:rPr lang="es-ES" sz="900" b="1" dirty="0" smtClean="0">
                <a:latin typeface="Arial" pitchFamily="34" charset="0"/>
                <a:cs typeface="Arial" pitchFamily="34" charset="0"/>
              </a:rPr>
              <a:t>(1)</a:t>
            </a:r>
          </a:p>
        </p:txBody>
      </p:sp>
      <p:pic>
        <p:nvPicPr>
          <p:cNvPr id="101" name="Picture 6" descr="mic.png"/>
          <p:cNvPicPr>
            <a:picLocks noChangeAspect="1"/>
          </p:cNvPicPr>
          <p:nvPr/>
        </p:nvPicPr>
        <p:blipFill>
          <a:blip r:embed="rId29" cstate="print"/>
          <a:stretch>
            <a:fillRect/>
          </a:stretch>
        </p:blipFill>
        <p:spPr>
          <a:xfrm>
            <a:off x="1797635" y="5661248"/>
            <a:ext cx="1529702" cy="720080"/>
          </a:xfrm>
          <a:prstGeom prst="rect">
            <a:avLst/>
          </a:prstGeom>
        </p:spPr>
      </p:pic>
      <p:sp>
        <p:nvSpPr>
          <p:cNvPr id="92" name="Text Box 4"/>
          <p:cNvSpPr txBox="1">
            <a:spLocks noChangeArrowheads="1"/>
          </p:cNvSpPr>
          <p:nvPr/>
        </p:nvSpPr>
        <p:spPr bwMode="auto">
          <a:xfrm>
            <a:off x="683568" y="44624"/>
            <a:ext cx="7626201" cy="617369"/>
          </a:xfrm>
          <a:prstGeom prst="rect">
            <a:avLst/>
          </a:prstGeom>
          <a:noFill/>
          <a:ln w="9525">
            <a:noFill/>
            <a:round/>
            <a:headEnd/>
            <a:tailEnd/>
          </a:ln>
        </p:spPr>
        <p:txBody>
          <a:bodyPr wrap="none" lIns="90000" tIns="45000" rIns="90000" bIns="45000"/>
          <a:lstStyle/>
          <a:p>
            <a:pPr algn="ctr" eaLnBrk="0" fontAlgn="base" hangingPunct="0">
              <a:spcBef>
                <a:spcPct val="0"/>
              </a:spcBef>
              <a:spcAft>
                <a:spcPct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3300" b="1" dirty="0" smtClean="0">
                <a:solidFill>
                  <a:srgbClr val="B60527"/>
                </a:solidFill>
                <a:latin typeface="+mj-lt"/>
                <a:ea typeface="+mj-ea"/>
                <a:cs typeface="+mj-cs"/>
              </a:rPr>
              <a:t>Paraguay: ventajas competitivas seleccionadas</a:t>
            </a:r>
            <a:endParaRPr lang="es-PY" altLang="es-ES" sz="3300" b="1" dirty="0">
              <a:solidFill>
                <a:srgbClr val="B60527"/>
              </a:solidFill>
              <a:latin typeface="+mj-lt"/>
              <a:ea typeface="+mj-ea"/>
              <a:cs typeface="+mj-cs"/>
            </a:endParaRPr>
          </a:p>
        </p:txBody>
      </p:sp>
    </p:spTree>
    <p:extLst>
      <p:ext uri="{BB962C8B-B14F-4D97-AF65-F5344CB8AC3E}">
        <p14:creationId xmlns:p14="http://schemas.microsoft.com/office/powerpoint/2010/main" xmlns="" val="1738088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520" y="692696"/>
            <a:ext cx="8620990" cy="864096"/>
          </a:xfrm>
          <a:prstGeom prst="rect">
            <a:avLst/>
          </a:prstGeom>
        </p:spPr>
        <p:txBody>
          <a:bodyPr vert="horz" lIns="91440" tIns="45720" rIns="91440" bIns="45720" rtlCol="0" anchor="ctr">
            <a:noAutofit/>
          </a:bodyPr>
          <a:lstStyle/>
          <a:p>
            <a:pPr indent="-6350" algn="ctr">
              <a:lnSpc>
                <a:spcPts val="2000"/>
              </a:lnSpc>
              <a:spcBef>
                <a:spcPts val="600"/>
              </a:spcBef>
              <a:buClr>
                <a:srgbClr val="7734AA"/>
              </a:buClr>
              <a:buSzPct val="76000"/>
              <a:defRPr/>
            </a:pPr>
            <a:r>
              <a:rPr lang="es-ES" sz="2400" b="1" dirty="0" smtClean="0">
                <a:solidFill>
                  <a:schemeClr val="accent6">
                    <a:lumMod val="75000"/>
                  </a:schemeClr>
                </a:solidFill>
                <a:effectLst>
                  <a:outerShdw blurRad="38100" dist="38100" dir="2700000" algn="tl">
                    <a:srgbClr val="000000">
                      <a:alpha val="43137"/>
                    </a:srgbClr>
                  </a:outerShdw>
                </a:effectLst>
                <a:latin typeface="+mj-lt"/>
              </a:rPr>
              <a:t>Administración Central y Entidades Descentralizadas</a:t>
            </a:r>
          </a:p>
          <a:p>
            <a:pPr indent="-6350" algn="ctr">
              <a:lnSpc>
                <a:spcPts val="2000"/>
              </a:lnSpc>
              <a:spcBef>
                <a:spcPts val="600"/>
              </a:spcBef>
              <a:buClr>
                <a:srgbClr val="7734AA"/>
              </a:buClr>
              <a:buSzPct val="76000"/>
              <a:defRPr/>
            </a:pPr>
            <a:r>
              <a:rPr lang="es-ES" sz="2000" b="1" dirty="0" smtClean="0">
                <a:solidFill>
                  <a:schemeClr val="accent6">
                    <a:lumMod val="75000"/>
                  </a:schemeClr>
                </a:solidFill>
                <a:effectLst>
                  <a:outerShdw blurRad="38100" dist="38100" dir="2700000" algn="tl">
                    <a:srgbClr val="000000">
                      <a:alpha val="43137"/>
                    </a:srgbClr>
                  </a:outerShdw>
                </a:effectLst>
                <a:latin typeface="+mj-lt"/>
              </a:rPr>
              <a:t>SEGÚN MATRIZ DE EJES ESTRATÉGICOS</a:t>
            </a:r>
          </a:p>
          <a:p>
            <a:pPr marL="6350" lvl="0" indent="-6350" algn="ctr">
              <a:lnSpc>
                <a:spcPts val="2000"/>
              </a:lnSpc>
              <a:spcBef>
                <a:spcPct val="0"/>
              </a:spcBef>
              <a:defRPr/>
            </a:pPr>
            <a:r>
              <a:rPr lang="es-ES" sz="1400" b="1" dirty="0" smtClean="0">
                <a:solidFill>
                  <a:srgbClr val="3B816A"/>
                </a:solidFill>
                <a:ea typeface="+mj-ea"/>
                <a:cs typeface="+mj-cs"/>
              </a:rPr>
              <a:t>TODAS LAS FUENTES DE FINANCIAMIENTO – EN MILES DE M</a:t>
            </a:r>
            <a:r>
              <a:rPr kumimoji="0" lang="es-ES" sz="1400" b="1" i="0" u="none" strike="noStrike" kern="1200" cap="none" spc="0" normalizeH="0" baseline="0" noProof="0" dirty="0" smtClean="0">
                <a:ln>
                  <a:noFill/>
                </a:ln>
                <a:solidFill>
                  <a:srgbClr val="3B816A"/>
                </a:solidFill>
                <a:uLnTx/>
                <a:uFillTx/>
                <a:ea typeface="+mj-ea"/>
                <a:cs typeface="+mj-cs"/>
              </a:rPr>
              <a:t>ILLONES DE GUARANÍES</a:t>
            </a:r>
            <a:endParaRPr kumimoji="0" lang="es-ES" b="1" i="0" u="none" strike="noStrike" kern="1200" cap="none" spc="0" normalizeH="0" baseline="0" noProof="0" dirty="0" smtClean="0">
              <a:ln>
                <a:noFill/>
              </a:ln>
              <a:solidFill>
                <a:srgbClr val="3B816A"/>
              </a:solidFill>
              <a:uLnTx/>
              <a:uFillTx/>
              <a:latin typeface="+mn-lt"/>
              <a:ea typeface="+mj-ea"/>
              <a:cs typeface="+mj-cs"/>
            </a:endParaRPr>
          </a:p>
        </p:txBody>
      </p:sp>
      <p:sp>
        <p:nvSpPr>
          <p:cNvPr id="6" name="Rectangle 3"/>
          <p:cNvSpPr txBox="1">
            <a:spLocks noChangeArrowheads="1"/>
          </p:cNvSpPr>
          <p:nvPr/>
        </p:nvSpPr>
        <p:spPr bwMode="auto">
          <a:xfrm>
            <a:off x="609383" y="6154794"/>
            <a:ext cx="3456384" cy="271600"/>
          </a:xfrm>
          <a:prstGeom prst="rect">
            <a:avLst/>
          </a:prstGeom>
          <a:noFill/>
          <a:ln w="9525">
            <a:noFill/>
            <a:miter lim="800000"/>
            <a:headEnd/>
            <a:tailEnd/>
          </a:ln>
        </p:spPr>
        <p:txBody>
          <a:bodyPr/>
          <a:lstStyle/>
          <a:p>
            <a:pPr algn="just">
              <a:spcBef>
                <a:spcPct val="20000"/>
              </a:spcBef>
              <a:spcAft>
                <a:spcPct val="55000"/>
              </a:spcAft>
              <a:buClr>
                <a:srgbClr val="CC3300"/>
              </a:buClr>
            </a:pPr>
            <a:r>
              <a:rPr lang="es-ES" sz="1100" b="1" dirty="0" smtClean="0">
                <a:latin typeface="Calibri" pitchFamily="34" charset="0"/>
                <a:cs typeface="Arial" charset="0"/>
              </a:rPr>
              <a:t>FUENTE: </a:t>
            </a:r>
            <a:r>
              <a:rPr lang="es-ES" sz="1100" dirty="0" smtClean="0">
                <a:latin typeface="Calibri" pitchFamily="34" charset="0"/>
                <a:cs typeface="Arial" charset="0"/>
              </a:rPr>
              <a:t>SIPP/DISCOVERER.			</a:t>
            </a:r>
          </a:p>
        </p:txBody>
      </p:sp>
      <p:graphicFrame>
        <p:nvGraphicFramePr>
          <p:cNvPr id="100353" name="Object 1"/>
          <p:cNvGraphicFramePr>
            <a:graphicFrameLocks noChangeAspect="1"/>
          </p:cNvGraphicFramePr>
          <p:nvPr>
            <p:extLst>
              <p:ext uri="{D42A27DB-BD31-4B8C-83A1-F6EECF244321}">
                <p14:modId xmlns:p14="http://schemas.microsoft.com/office/powerpoint/2010/main" xmlns="" val="205394397"/>
              </p:ext>
            </p:extLst>
          </p:nvPr>
        </p:nvGraphicFramePr>
        <p:xfrm>
          <a:off x="681038" y="1633538"/>
          <a:ext cx="7781925" cy="4533900"/>
        </p:xfrm>
        <a:graphic>
          <a:graphicData uri="http://schemas.openxmlformats.org/presentationml/2006/ole">
            <p:oleObj spid="_x0000_s3085" name="Worksheet" r:id="rId4" imgW="7781855" imgH="4533804" progId="Excel.Sheet.12">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xmlns="" val="2171151800"/>
              </p:ext>
            </p:extLst>
          </p:nvPr>
        </p:nvGraphicFramePr>
        <p:xfrm>
          <a:off x="239844" y="714748"/>
          <a:ext cx="8640686" cy="5445283"/>
        </p:xfrm>
        <a:graphic>
          <a:graphicData uri="http://schemas.openxmlformats.org/drawingml/2006/table">
            <a:tbl>
              <a:tblPr/>
              <a:tblGrid>
                <a:gridCol w="2666234"/>
                <a:gridCol w="1231207"/>
                <a:gridCol w="669779"/>
                <a:gridCol w="2268293"/>
                <a:gridCol w="1805173"/>
              </a:tblGrid>
              <a:tr h="476138">
                <a:tc>
                  <a:txBody>
                    <a:bodyPr/>
                    <a:lstStyle/>
                    <a:p>
                      <a:pPr algn="ctr">
                        <a:lnSpc>
                          <a:spcPct val="115000"/>
                        </a:lnSpc>
                        <a:spcAft>
                          <a:spcPts val="0"/>
                        </a:spcAft>
                      </a:pPr>
                      <a:r>
                        <a:rPr lang="es-PY" sz="2400" b="1" noProof="0" dirty="0" smtClean="0">
                          <a:solidFill>
                            <a:srgbClr val="002060"/>
                          </a:solidFill>
                          <a:latin typeface="Segoe UI Light"/>
                          <a:ea typeface="Calibri"/>
                          <a:cs typeface="Times New Roman"/>
                        </a:rPr>
                        <a:t>Sector</a:t>
                      </a:r>
                      <a:endParaRPr lang="es-PY" sz="2400" noProof="0" dirty="0">
                        <a:solidFill>
                          <a:srgbClr val="002060"/>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noFill/>
                  </a:tcPr>
                </a:tc>
                <a:tc gridSpan="3">
                  <a:txBody>
                    <a:bodyPr/>
                    <a:lstStyle/>
                    <a:p>
                      <a:pPr algn="ctr">
                        <a:lnSpc>
                          <a:spcPct val="115000"/>
                        </a:lnSpc>
                        <a:spcAft>
                          <a:spcPts val="0"/>
                        </a:spcAft>
                      </a:pPr>
                      <a:r>
                        <a:rPr lang="es-PY" sz="2400" b="1" noProof="0" dirty="0" smtClean="0">
                          <a:solidFill>
                            <a:srgbClr val="002060"/>
                          </a:solidFill>
                          <a:latin typeface="Segoe UI Light"/>
                          <a:ea typeface="Calibri"/>
                          <a:cs typeface="Times New Roman"/>
                        </a:rPr>
                        <a:t> Factores Competitivos</a:t>
                      </a:r>
                      <a:endParaRPr lang="es-PY" sz="2400" noProof="0" dirty="0">
                        <a:solidFill>
                          <a:srgbClr val="002060"/>
                        </a:solidFill>
                        <a:latin typeface="Calibri"/>
                        <a:ea typeface="Calibri"/>
                        <a:cs typeface="Times New Roman"/>
                      </a:endParaRPr>
                    </a:p>
                  </a:txBody>
                  <a:tcPr marL="47617" marR="47617" marT="0"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noFill/>
                  </a:tcPr>
                </a:tc>
                <a:tc hMerge="1">
                  <a:txBody>
                    <a:bodyPr/>
                    <a:lstStyle/>
                    <a:p>
                      <a:endParaRPr lang="es-PY"/>
                    </a:p>
                  </a:txBody>
                  <a:tcPr/>
                </a:tc>
                <a:tc hMerge="1">
                  <a:txBody>
                    <a:bodyPr/>
                    <a:lstStyle/>
                    <a:p>
                      <a:endParaRPr lang="es-PY"/>
                    </a:p>
                  </a:txBody>
                  <a:tcPr/>
                </a:tc>
                <a:tc>
                  <a:txBody>
                    <a:bodyPr/>
                    <a:lstStyle/>
                    <a:p>
                      <a:pPr algn="ctr">
                        <a:lnSpc>
                          <a:spcPct val="115000"/>
                        </a:lnSpc>
                        <a:spcAft>
                          <a:spcPts val="0"/>
                        </a:spcAft>
                      </a:pPr>
                      <a:r>
                        <a:rPr lang="es-PY" sz="2400" b="1" noProof="0" dirty="0" smtClean="0">
                          <a:solidFill>
                            <a:srgbClr val="002060"/>
                          </a:solidFill>
                          <a:latin typeface="Segoe UI Light"/>
                          <a:ea typeface="Calibri"/>
                          <a:cs typeface="Times New Roman"/>
                        </a:rPr>
                        <a:t>Paraguay</a:t>
                      </a:r>
                      <a:r>
                        <a:rPr lang="es-PY" sz="2400" b="1" baseline="0" noProof="0" dirty="0" smtClean="0">
                          <a:solidFill>
                            <a:srgbClr val="002060"/>
                          </a:solidFill>
                          <a:latin typeface="Segoe UI Light"/>
                          <a:ea typeface="Calibri"/>
                          <a:cs typeface="Times New Roman"/>
                        </a:rPr>
                        <a:t> </a:t>
                      </a:r>
                    </a:p>
                    <a:p>
                      <a:pPr algn="ctr">
                        <a:lnSpc>
                          <a:spcPct val="115000"/>
                        </a:lnSpc>
                        <a:spcAft>
                          <a:spcPts val="0"/>
                        </a:spcAft>
                      </a:pPr>
                      <a:r>
                        <a:rPr lang="es-PY" sz="2400" b="1" noProof="0" dirty="0" smtClean="0">
                          <a:solidFill>
                            <a:srgbClr val="002060"/>
                          </a:solidFill>
                          <a:latin typeface="Segoe UI Light"/>
                          <a:ea typeface="Calibri"/>
                          <a:cs typeface="Times New Roman"/>
                        </a:rPr>
                        <a:t>vs. Brasil</a:t>
                      </a:r>
                      <a:endParaRPr lang="es-PY" sz="2400" noProof="0" dirty="0">
                        <a:solidFill>
                          <a:srgbClr val="002060"/>
                        </a:solidFill>
                        <a:latin typeface="Calibri"/>
                        <a:ea typeface="Calibri"/>
                        <a:cs typeface="Times New Roman"/>
                      </a:endParaRPr>
                    </a:p>
                  </a:txBody>
                  <a:tcPr marL="47617" marR="47617"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noFill/>
                  </a:tcPr>
                </a:tc>
              </a:tr>
              <a:tr h="1600649">
                <a:tc rowSpan="7">
                  <a:txBody>
                    <a:bodyPr/>
                    <a:lstStyle/>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Vestimenta</a:t>
                      </a:r>
                    </a:p>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Calzados</a:t>
                      </a:r>
                    </a:p>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Autopartes</a:t>
                      </a:r>
                    </a:p>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Electrodomésticos</a:t>
                      </a:r>
                    </a:p>
                    <a:p>
                      <a:pPr marL="342900" lvl="0" indent="-342900">
                        <a:lnSpc>
                          <a:spcPct val="115000"/>
                        </a:lnSpc>
                        <a:spcAft>
                          <a:spcPts val="0"/>
                        </a:spcAft>
                        <a:buFont typeface="Symbol"/>
                        <a:buChar char=""/>
                      </a:pPr>
                      <a:r>
                        <a:rPr lang="es-PY" sz="1800" b="1" noProof="0" dirty="0" smtClean="0">
                          <a:solidFill>
                            <a:schemeClr val="tx1"/>
                          </a:solidFill>
                          <a:latin typeface="Segoe UI Light"/>
                          <a:ea typeface="Calibri"/>
                          <a:cs typeface="Times New Roman"/>
                        </a:rPr>
                        <a:t>Productos</a:t>
                      </a:r>
                      <a:r>
                        <a:rPr lang="es-PY" sz="1800" b="1" baseline="0" noProof="0" dirty="0" smtClean="0">
                          <a:solidFill>
                            <a:schemeClr val="tx1"/>
                          </a:solidFill>
                          <a:latin typeface="Segoe UI Light"/>
                          <a:ea typeface="Calibri"/>
                          <a:cs typeface="Times New Roman"/>
                        </a:rPr>
                        <a:t> Químicos y Metalurgia</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noFill/>
                  </a:tcPr>
                </a:tc>
                <a:tc rowSpan="2">
                  <a:txBody>
                    <a:bodyPr/>
                    <a:lstStyle/>
                    <a:p>
                      <a:pPr>
                        <a:lnSpc>
                          <a:spcPct val="115000"/>
                        </a:lnSpc>
                        <a:spcAft>
                          <a:spcPts val="1000"/>
                        </a:spcAft>
                      </a:pPr>
                      <a:r>
                        <a:rPr lang="es-PY" sz="1800" b="1" noProof="0" dirty="0" smtClean="0">
                          <a:solidFill>
                            <a:schemeClr val="tx1"/>
                          </a:solidFill>
                          <a:latin typeface="Segoe UI Light"/>
                          <a:ea typeface="Calibri"/>
                          <a:cs typeface="Times New Roman"/>
                        </a:rPr>
                        <a:t>Trabajo: </a:t>
                      </a:r>
                    </a:p>
                    <a:p>
                      <a:pPr>
                        <a:lnSpc>
                          <a:spcPct val="115000"/>
                        </a:lnSpc>
                        <a:spcAft>
                          <a:spcPts val="1000"/>
                        </a:spcAft>
                      </a:pPr>
                      <a:r>
                        <a:rPr lang="es-PY" sz="1800" b="1" noProof="0" dirty="0" smtClean="0">
                          <a:solidFill>
                            <a:schemeClr val="tx1"/>
                          </a:solidFill>
                          <a:latin typeface="Segoe UI Light"/>
                          <a:ea typeface="Calibri"/>
                          <a:cs typeface="Times New Roman"/>
                        </a:rPr>
                        <a:t>Salario /Horas (Promedio en USD)</a:t>
                      </a:r>
                      <a:endParaRPr lang="es-PY" sz="1600" b="0" noProof="0" dirty="0" smtClean="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gridSpan="2">
                  <a:txBody>
                    <a:bodyPr/>
                    <a:lstStyle/>
                    <a:p>
                      <a:pPr>
                        <a:lnSpc>
                          <a:spcPct val="100000"/>
                        </a:lnSpc>
                        <a:spcAft>
                          <a:spcPts val="1000"/>
                        </a:spcAft>
                      </a:pPr>
                      <a:r>
                        <a:rPr lang="es-PY" sz="1800" b="1" kern="1200" noProof="0" dirty="0" smtClean="0">
                          <a:solidFill>
                            <a:schemeClr val="tx1"/>
                          </a:solidFill>
                          <a:latin typeface="Calibri"/>
                          <a:ea typeface="Calibri"/>
                          <a:cs typeface="Calibri"/>
                        </a:rPr>
                        <a:t>Mano</a:t>
                      </a:r>
                      <a:r>
                        <a:rPr lang="es-PY" sz="1800" b="1" kern="1200" baseline="0" noProof="0" dirty="0" smtClean="0">
                          <a:solidFill>
                            <a:schemeClr val="tx1"/>
                          </a:solidFill>
                          <a:latin typeface="Calibri"/>
                          <a:ea typeface="Calibri"/>
                          <a:cs typeface="Calibri"/>
                        </a:rPr>
                        <a:t> de ob</a:t>
                      </a:r>
                      <a:r>
                        <a:rPr lang="es-PY" sz="1800" b="1" kern="1200" noProof="0" dirty="0" smtClean="0">
                          <a:solidFill>
                            <a:schemeClr val="tx1"/>
                          </a:solidFill>
                          <a:latin typeface="Calibri"/>
                          <a:ea typeface="Calibri"/>
                          <a:cs typeface="Calibri"/>
                        </a:rPr>
                        <a:t>ra entrenada</a:t>
                      </a:r>
                    </a:p>
                    <a:p>
                      <a:pPr>
                        <a:lnSpc>
                          <a:spcPct val="100000"/>
                        </a:lnSpc>
                        <a:spcAft>
                          <a:spcPts val="1000"/>
                        </a:spcAft>
                      </a:pPr>
                      <a:r>
                        <a:rPr lang="es-PY" sz="1800" b="1" kern="1200" noProof="0" dirty="0" smtClean="0">
                          <a:solidFill>
                            <a:schemeClr val="tx1"/>
                          </a:solidFill>
                          <a:latin typeface="Calibri"/>
                          <a:ea typeface="Calibri"/>
                          <a:cs typeface="Calibri"/>
                        </a:rPr>
                        <a:t>Operador</a:t>
                      </a:r>
                      <a:r>
                        <a:rPr lang="es-PY" sz="1800" b="1" kern="1200" baseline="0" noProof="0" dirty="0" smtClean="0">
                          <a:solidFill>
                            <a:schemeClr val="tx1"/>
                          </a:solidFill>
                          <a:latin typeface="Calibri"/>
                          <a:ea typeface="Calibri"/>
                          <a:cs typeface="Calibri"/>
                        </a:rPr>
                        <a:t> de Maquina</a:t>
                      </a:r>
                      <a:r>
                        <a:rPr lang="es-PY" sz="1800" b="1" kern="1200" noProof="0" dirty="0" smtClean="0">
                          <a:solidFill>
                            <a:schemeClr val="tx1"/>
                          </a:solidFill>
                          <a:latin typeface="Calibri"/>
                          <a:ea typeface="Calibri"/>
                          <a:cs typeface="Calibri"/>
                        </a:rPr>
                        <a:t> </a:t>
                      </a:r>
                    </a:p>
                    <a:p>
                      <a:pPr>
                        <a:lnSpc>
                          <a:spcPct val="100000"/>
                        </a:lnSpc>
                        <a:spcAft>
                          <a:spcPts val="1000"/>
                        </a:spcAft>
                      </a:pPr>
                      <a:r>
                        <a:rPr lang="es-PY" sz="1800" b="1" kern="1200" noProof="0" dirty="0" smtClean="0">
                          <a:solidFill>
                            <a:schemeClr val="tx1"/>
                          </a:solidFill>
                          <a:latin typeface="Calibri"/>
                          <a:ea typeface="Calibri"/>
                          <a:cs typeface="Calibri"/>
                        </a:rPr>
                        <a:t>Mano</a:t>
                      </a:r>
                      <a:r>
                        <a:rPr lang="es-PY" sz="1800" b="1" kern="1200" baseline="0" noProof="0" dirty="0" smtClean="0">
                          <a:solidFill>
                            <a:schemeClr val="tx1"/>
                          </a:solidFill>
                          <a:latin typeface="Calibri"/>
                          <a:ea typeface="Calibri"/>
                          <a:cs typeface="Calibri"/>
                        </a:rPr>
                        <a:t> de obra no calificada</a:t>
                      </a:r>
                      <a:endParaRPr lang="es-PY" sz="1800" b="1" kern="1200" noProof="0" dirty="0">
                        <a:solidFill>
                          <a:schemeClr val="tx1"/>
                        </a:solidFill>
                        <a:latin typeface="Calibri"/>
                        <a:ea typeface="Calibri"/>
                        <a:cs typeface="Calibri"/>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a:txBody>
                    <a:bodyPr/>
                    <a:lstStyle/>
                    <a:p>
                      <a:pPr marL="342900" lvl="0" indent="-342900" algn="ctr">
                        <a:lnSpc>
                          <a:spcPct val="100000"/>
                        </a:lnSpc>
                        <a:spcAft>
                          <a:spcPts val="0"/>
                        </a:spcAft>
                        <a:buFont typeface="Symbol"/>
                        <a:buNone/>
                      </a:pPr>
                      <a:r>
                        <a:rPr lang="es-PY" sz="1800" noProof="0" dirty="0" smtClean="0">
                          <a:solidFill>
                            <a:schemeClr val="tx1"/>
                          </a:solidFill>
                          <a:latin typeface="Calibri"/>
                          <a:ea typeface="Calibri"/>
                          <a:cs typeface="Calibri"/>
                        </a:rPr>
                        <a:t>(-)</a:t>
                      </a:r>
                      <a:r>
                        <a:rPr lang="es-PY" sz="1800" baseline="0" noProof="0" dirty="0" smtClean="0">
                          <a:solidFill>
                            <a:schemeClr val="tx1"/>
                          </a:solidFill>
                          <a:latin typeface="Calibri"/>
                          <a:ea typeface="Calibri"/>
                          <a:cs typeface="Calibri"/>
                        </a:rPr>
                        <a:t> </a:t>
                      </a:r>
                      <a:r>
                        <a:rPr lang="es-PY" sz="1800" noProof="0" dirty="0" smtClean="0">
                          <a:solidFill>
                            <a:schemeClr val="tx1"/>
                          </a:solidFill>
                          <a:latin typeface="Calibri"/>
                          <a:ea typeface="Calibri"/>
                          <a:cs typeface="Calibri"/>
                        </a:rPr>
                        <a:t>53,2%.</a:t>
                      </a:r>
                      <a:endParaRPr lang="es-PY" sz="1800" noProof="0" dirty="0" smtClean="0">
                        <a:solidFill>
                          <a:schemeClr val="tx1"/>
                        </a:solidFill>
                        <a:latin typeface="Calibri"/>
                        <a:ea typeface="Calibri"/>
                        <a:cs typeface="Times New Roman"/>
                      </a:endParaRPr>
                    </a:p>
                    <a:p>
                      <a:pPr marL="342900" lvl="0" indent="-342900" algn="ctr">
                        <a:lnSpc>
                          <a:spcPct val="100000"/>
                        </a:lnSpc>
                        <a:spcAft>
                          <a:spcPts val="0"/>
                        </a:spcAft>
                        <a:buFont typeface="Symbol"/>
                        <a:buNone/>
                      </a:pPr>
                      <a:r>
                        <a:rPr lang="es-PY" sz="1800" noProof="0" dirty="0" smtClean="0">
                          <a:solidFill>
                            <a:schemeClr val="tx1"/>
                          </a:solidFill>
                          <a:latin typeface="Calibri"/>
                          <a:ea typeface="Calibri"/>
                          <a:cs typeface="Calibri"/>
                        </a:rPr>
                        <a:t>(-) 29,3%.</a:t>
                      </a:r>
                      <a:endParaRPr lang="es-PY" sz="1800" noProof="0" dirty="0" smtClean="0">
                        <a:solidFill>
                          <a:schemeClr val="tx1"/>
                        </a:solidFill>
                        <a:latin typeface="Calibri"/>
                        <a:ea typeface="Calibri"/>
                        <a:cs typeface="Times New Roman"/>
                      </a:endParaRPr>
                    </a:p>
                    <a:p>
                      <a:pPr marL="342900" lvl="0" indent="-342900" algn="ctr">
                        <a:lnSpc>
                          <a:spcPct val="100000"/>
                        </a:lnSpc>
                        <a:spcAft>
                          <a:spcPts val="0"/>
                        </a:spcAft>
                        <a:buFont typeface="Symbol"/>
                        <a:buNone/>
                      </a:pPr>
                      <a:r>
                        <a:rPr lang="es-PY" sz="1800" noProof="0" dirty="0" smtClean="0">
                          <a:solidFill>
                            <a:schemeClr val="tx1"/>
                          </a:solidFill>
                          <a:latin typeface="Calibri"/>
                          <a:ea typeface="Calibri"/>
                          <a:cs typeface="Calibri"/>
                        </a:rPr>
                        <a:t>(-) 35,2%.</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07170">
                <a:tc vMerge="1">
                  <a:txBody>
                    <a:bodyPr/>
                    <a:lstStyle/>
                    <a:p>
                      <a:endParaRPr lang="es-PY"/>
                    </a:p>
                  </a:txBody>
                  <a:tcPr/>
                </a:tc>
                <a:tc vMerge="1">
                  <a:txBody>
                    <a:bodyPr/>
                    <a:lstStyle/>
                    <a:p>
                      <a:endParaRPr lang="es-PY"/>
                    </a:p>
                  </a:txBody>
                  <a:tcPr/>
                </a:tc>
                <a:tc gridSpan="2">
                  <a:txBody>
                    <a:bodyPr/>
                    <a:lstStyle/>
                    <a:p>
                      <a:pPr>
                        <a:lnSpc>
                          <a:spcPct val="115000"/>
                        </a:lnSpc>
                        <a:spcAft>
                          <a:spcPts val="1000"/>
                        </a:spcAft>
                      </a:pPr>
                      <a:r>
                        <a:rPr lang="es-PY" sz="1800" b="1" noProof="0" dirty="0" smtClean="0">
                          <a:solidFill>
                            <a:schemeClr val="tx1"/>
                          </a:solidFill>
                          <a:latin typeface="Calibri"/>
                          <a:ea typeface="Calibri"/>
                          <a:cs typeface="Calibri"/>
                        </a:rPr>
                        <a:t>Promedio </a:t>
                      </a:r>
                      <a:r>
                        <a:rPr lang="es-PY" sz="1800" b="1" baseline="0" noProof="0" dirty="0" smtClean="0">
                          <a:solidFill>
                            <a:schemeClr val="tx1"/>
                          </a:solidFill>
                          <a:latin typeface="Calibri"/>
                          <a:ea typeface="Calibri"/>
                          <a:cs typeface="Calibri"/>
                        </a:rPr>
                        <a:t>Salarial</a:t>
                      </a:r>
                      <a:r>
                        <a:rPr lang="es-PY" sz="1800" b="1" noProof="0" dirty="0" smtClean="0">
                          <a:solidFill>
                            <a:schemeClr val="tx1"/>
                          </a:solidFill>
                          <a:latin typeface="Calibri"/>
                          <a:ea typeface="Calibri"/>
                          <a:cs typeface="Calibri"/>
                        </a:rPr>
                        <a:t> / Mes</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20,7%.</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97264">
                <a:tc vMerge="1">
                  <a:txBody>
                    <a:bodyPr/>
                    <a:lstStyle/>
                    <a:p>
                      <a:endParaRPr lang="es-PY"/>
                    </a:p>
                  </a:txBody>
                  <a:tcPr/>
                </a:tc>
                <a:tc gridSpan="3">
                  <a:txBody>
                    <a:bodyPr/>
                    <a:lstStyle/>
                    <a:p>
                      <a:pPr>
                        <a:lnSpc>
                          <a:spcPct val="115000"/>
                        </a:lnSpc>
                        <a:spcAft>
                          <a:spcPts val="1000"/>
                        </a:spcAft>
                      </a:pPr>
                      <a:r>
                        <a:rPr lang="es-PY" sz="1800" b="1" kern="1200" noProof="0" dirty="0" smtClean="0">
                          <a:solidFill>
                            <a:schemeClr val="tx1"/>
                          </a:solidFill>
                          <a:latin typeface="Segoe UI Light"/>
                          <a:ea typeface="Calibri"/>
                          <a:cs typeface="Times New Roman"/>
                        </a:rPr>
                        <a:t>Población</a:t>
                      </a:r>
                      <a:r>
                        <a:rPr lang="es-PY" sz="1800" b="1" kern="1200" baseline="0" noProof="0" dirty="0" smtClean="0">
                          <a:solidFill>
                            <a:schemeClr val="tx1"/>
                          </a:solidFill>
                          <a:latin typeface="Segoe UI Light"/>
                          <a:ea typeface="Calibri"/>
                          <a:cs typeface="Times New Roman"/>
                        </a:rPr>
                        <a:t> joven</a:t>
                      </a:r>
                      <a:endParaRPr lang="es-PY" sz="1800" b="1" kern="1200" noProof="0" dirty="0">
                        <a:solidFill>
                          <a:schemeClr val="tx1"/>
                        </a:solidFill>
                        <a:latin typeface="Segoe UI Light"/>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hMerge="1">
                  <a:txBody>
                    <a:bodyPr/>
                    <a:lstStyle/>
                    <a:p>
                      <a:endParaRPr lang="es-PY"/>
                    </a:p>
                  </a:txBody>
                  <a:tcPr/>
                </a:tc>
                <a:tc>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8,0%.</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87307">
                <a:tc vMerge="1">
                  <a:txBody>
                    <a:bodyPr/>
                    <a:lstStyle/>
                    <a:p>
                      <a:endParaRPr lang="es-PY"/>
                    </a:p>
                  </a:txBody>
                  <a:tcPr/>
                </a:tc>
                <a:tc gridSpan="2">
                  <a:txBody>
                    <a:bodyPr/>
                    <a:lstStyle/>
                    <a:p>
                      <a:pPr>
                        <a:lnSpc>
                          <a:spcPct val="115000"/>
                        </a:lnSpc>
                        <a:spcAft>
                          <a:spcPts val="1000"/>
                        </a:spcAft>
                      </a:pPr>
                      <a:r>
                        <a:rPr lang="es-PY" sz="1800" b="1" noProof="0" dirty="0" smtClean="0">
                          <a:solidFill>
                            <a:schemeClr val="tx1"/>
                          </a:solidFill>
                          <a:latin typeface="Segoe UI Light"/>
                          <a:ea typeface="Calibri"/>
                          <a:cs typeface="Times New Roman"/>
                        </a:rPr>
                        <a:t>Energía</a:t>
                      </a:r>
                      <a:r>
                        <a:rPr lang="es-PY" sz="1800" b="1" baseline="0" noProof="0" dirty="0" smtClean="0">
                          <a:solidFill>
                            <a:schemeClr val="tx1"/>
                          </a:solidFill>
                          <a:latin typeface="Segoe UI Light"/>
                          <a:ea typeface="Calibri"/>
                          <a:cs typeface="Times New Roman"/>
                        </a:rPr>
                        <a:t> eléctrica</a:t>
                      </a:r>
                      <a:endParaRPr lang="es-PY" sz="1800" b="1"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a:txBody>
                    <a:bodyPr/>
                    <a:lstStyle/>
                    <a:p>
                      <a:pPr>
                        <a:lnSpc>
                          <a:spcPct val="115000"/>
                        </a:lnSpc>
                        <a:spcAft>
                          <a:spcPts val="1000"/>
                        </a:spcAft>
                      </a:pPr>
                      <a:r>
                        <a:rPr lang="es-PY" sz="1800" b="1" noProof="0" dirty="0" smtClean="0">
                          <a:solidFill>
                            <a:schemeClr val="tx1"/>
                          </a:solidFill>
                          <a:latin typeface="Calibri"/>
                          <a:ea typeface="Calibri"/>
                          <a:cs typeface="Calibri"/>
                        </a:rPr>
                        <a:t>USD/</a:t>
                      </a:r>
                      <a:r>
                        <a:rPr lang="es-PY" sz="1800" b="1" noProof="0" dirty="0" err="1" smtClean="0">
                          <a:solidFill>
                            <a:schemeClr val="tx1"/>
                          </a:solidFill>
                          <a:latin typeface="Calibri"/>
                          <a:ea typeface="Calibri"/>
                          <a:cs typeface="Calibri"/>
                        </a:rPr>
                        <a:t>MWh</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63,6%.</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07170">
                <a:tc vMerge="1">
                  <a:txBody>
                    <a:bodyPr/>
                    <a:lstStyle/>
                    <a:p>
                      <a:endParaRPr lang="es-PY"/>
                    </a:p>
                  </a:txBody>
                  <a:tcPr/>
                </a:tc>
                <a:tc rowSpan="3" gridSpan="2">
                  <a:txBody>
                    <a:bodyPr/>
                    <a:lstStyle/>
                    <a:p>
                      <a:pPr>
                        <a:lnSpc>
                          <a:spcPct val="115000"/>
                        </a:lnSpc>
                        <a:spcAft>
                          <a:spcPts val="1000"/>
                        </a:spcAft>
                      </a:pPr>
                      <a:r>
                        <a:rPr lang="es-PY" sz="1800" b="1" noProof="0" dirty="0" smtClean="0">
                          <a:solidFill>
                            <a:schemeClr val="tx1"/>
                          </a:solidFill>
                          <a:latin typeface="Segoe UI Light"/>
                          <a:ea typeface="Calibri"/>
                          <a:cs typeface="Times New Roman"/>
                        </a:rPr>
                        <a:t>Impuestos</a:t>
                      </a:r>
                      <a:endParaRPr lang="es-PY" sz="1800" b="1"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rowSpan="3" hMerge="1">
                  <a:txBody>
                    <a:bodyPr/>
                    <a:lstStyle/>
                    <a:p>
                      <a:endParaRPr lang="es-PY"/>
                    </a:p>
                  </a:txBody>
                  <a:tcPr/>
                </a:tc>
                <a:tc rowSpan="2">
                  <a:txBody>
                    <a:bodyPr/>
                    <a:lstStyle/>
                    <a:p>
                      <a:r>
                        <a:rPr lang="es-PY" sz="1800" b="1" kern="1200" noProof="0" dirty="0" smtClean="0">
                          <a:solidFill>
                            <a:schemeClr val="tx1"/>
                          </a:solidFill>
                          <a:latin typeface="Calibri"/>
                          <a:ea typeface="Calibri"/>
                          <a:cs typeface="Calibri"/>
                        </a:rPr>
                        <a:t>IVA</a:t>
                      </a:r>
                      <a:endParaRPr lang="es-PY" sz="1800" b="1" kern="1200" noProof="0" dirty="0">
                        <a:solidFill>
                          <a:schemeClr val="tx1"/>
                        </a:solidFill>
                        <a:latin typeface="Calibri"/>
                        <a:ea typeface="Calibri"/>
                        <a:cs typeface="Calibri"/>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63,2%.</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212170">
                <a:tc vMerge="1">
                  <a:txBody>
                    <a:bodyPr/>
                    <a:lstStyle/>
                    <a:p>
                      <a:endParaRPr lang="es-PY"/>
                    </a:p>
                  </a:txBody>
                  <a:tcPr/>
                </a:tc>
                <a:tc gridSpan="2" vMerge="1">
                  <a:txBody>
                    <a:bodyPr/>
                    <a:lstStyle/>
                    <a:p>
                      <a:endParaRPr lang="es-PY"/>
                    </a:p>
                  </a:txBody>
                  <a:tcPr/>
                </a:tc>
                <a:tc hMerge="1" vMerge="1">
                  <a:txBody>
                    <a:bodyPr/>
                    <a:lstStyle/>
                    <a:p>
                      <a:endParaRPr lang="es-PY"/>
                    </a:p>
                  </a:txBody>
                  <a:tcPr/>
                </a:tc>
                <a:tc vMerge="1">
                  <a:txBody>
                    <a:bodyPr/>
                    <a:lstStyle/>
                    <a:p>
                      <a:endParaRPr lang="es-PY"/>
                    </a:p>
                  </a:txBody>
                  <a:tcPr/>
                </a:tc>
                <a:tc rowSpan="2">
                  <a:txBody>
                    <a:bodyPr/>
                    <a:lstStyle/>
                    <a:p>
                      <a:pPr marL="342900" lvl="0" indent="-342900" algn="ctr">
                        <a:lnSpc>
                          <a:spcPct val="115000"/>
                        </a:lnSpc>
                        <a:spcAft>
                          <a:spcPts val="0"/>
                        </a:spcAft>
                        <a:buFont typeface="Symbol"/>
                        <a:buNone/>
                      </a:pPr>
                      <a:r>
                        <a:rPr lang="es-PY" sz="1800" noProof="0" dirty="0" smtClean="0">
                          <a:solidFill>
                            <a:schemeClr val="tx1"/>
                          </a:solidFill>
                          <a:latin typeface="Calibri"/>
                          <a:ea typeface="Calibri"/>
                          <a:cs typeface="Calibri"/>
                        </a:rPr>
                        <a:t>(-) 60,0%.</a:t>
                      </a:r>
                      <a:endParaRPr lang="es-PY" sz="1800"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424338">
                <a:tc vMerge="1">
                  <a:txBody>
                    <a:bodyPr/>
                    <a:lstStyle/>
                    <a:p>
                      <a:endParaRPr lang="es-PY"/>
                    </a:p>
                  </a:txBody>
                  <a:tcPr/>
                </a:tc>
                <a:tc gridSpan="2" vMerge="1">
                  <a:txBody>
                    <a:bodyPr/>
                    <a:lstStyle/>
                    <a:p>
                      <a:pPr>
                        <a:lnSpc>
                          <a:spcPct val="115000"/>
                        </a:lnSpc>
                        <a:spcAft>
                          <a:spcPts val="1000"/>
                        </a:spcAft>
                      </a:pPr>
                      <a:endParaRPr lang="es-PY" sz="320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vMerge="1">
                  <a:txBody>
                    <a:bodyPr/>
                    <a:lstStyle/>
                    <a:p>
                      <a:endParaRPr lang="es-PY"/>
                    </a:p>
                  </a:txBody>
                  <a:tcPr/>
                </a:tc>
                <a:tc>
                  <a:txBody>
                    <a:bodyPr/>
                    <a:lstStyle/>
                    <a:p>
                      <a:r>
                        <a:rPr lang="es-PY" sz="1800" b="1" kern="1200" noProof="0" dirty="0" smtClean="0">
                          <a:solidFill>
                            <a:schemeClr val="tx1"/>
                          </a:solidFill>
                          <a:latin typeface="Calibri"/>
                          <a:ea typeface="Calibri"/>
                          <a:cs typeface="Calibri"/>
                        </a:rPr>
                        <a:t>IMPUESTO</a:t>
                      </a:r>
                      <a:r>
                        <a:rPr lang="es-PY" sz="1800" b="1" kern="1200" baseline="0" noProof="0" dirty="0" smtClean="0">
                          <a:solidFill>
                            <a:schemeClr val="tx1"/>
                          </a:solidFill>
                          <a:latin typeface="Calibri"/>
                          <a:ea typeface="Calibri"/>
                          <a:cs typeface="Calibri"/>
                        </a:rPr>
                        <a:t> A LA RENTA</a:t>
                      </a:r>
                      <a:endParaRPr lang="es-PY" sz="1800" b="1" kern="1200" noProof="0" dirty="0">
                        <a:solidFill>
                          <a:schemeClr val="tx1"/>
                        </a:solidFill>
                        <a:latin typeface="Calibri"/>
                        <a:ea typeface="Calibri"/>
                        <a:cs typeface="Calibri"/>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vMerge="1">
                  <a:txBody>
                    <a:bodyPr/>
                    <a:lstStyle/>
                    <a:p>
                      <a:endParaRPr lang="es-PY"/>
                    </a:p>
                  </a:txBody>
                  <a:tcPr/>
                </a:tc>
              </a:tr>
              <a:tr h="424338">
                <a:tc gridSpan="5">
                  <a:txBody>
                    <a:bodyPr/>
                    <a:lstStyle/>
                    <a:p>
                      <a:pPr marL="342900" lvl="0" indent="-342900">
                        <a:lnSpc>
                          <a:spcPct val="115000"/>
                        </a:lnSpc>
                        <a:spcAft>
                          <a:spcPts val="0"/>
                        </a:spcAft>
                        <a:buFont typeface="Symbol"/>
                        <a:buNone/>
                      </a:pPr>
                      <a:r>
                        <a:rPr lang="en-US" sz="1400" b="1" i="1" noProof="0" dirty="0" smtClean="0">
                          <a:solidFill>
                            <a:schemeClr val="tx1"/>
                          </a:solidFill>
                          <a:latin typeface="Calibri"/>
                          <a:ea typeface="Calibri"/>
                          <a:cs typeface="Times New Roman"/>
                        </a:rPr>
                        <a:t>FUENTE: Supply Chain Report, IPIE - IDB, progress report, January 2014</a:t>
                      </a:r>
                      <a:endParaRPr lang="en-US" sz="1400" b="1" i="1" noProof="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pPr>
                        <a:lnSpc>
                          <a:spcPct val="115000"/>
                        </a:lnSpc>
                        <a:spcAft>
                          <a:spcPts val="1000"/>
                        </a:spcAft>
                      </a:pPr>
                      <a:endParaRPr lang="es-PY" sz="3200" b="1"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hMerge="1">
                  <a:txBody>
                    <a:bodyPr/>
                    <a:lstStyle/>
                    <a:p>
                      <a:endParaRPr lang="es-PY"/>
                    </a:p>
                  </a:txBody>
                  <a:tcPr/>
                </a:tc>
                <a:tc hMerge="1">
                  <a:txBody>
                    <a:bodyPr/>
                    <a:lstStyle/>
                    <a:p>
                      <a:endParaRPr lang="es-PY"/>
                    </a:p>
                  </a:txBody>
                  <a:tcPr/>
                </a:tc>
                <a:tc hMerge="1">
                  <a:txBody>
                    <a:bodyPr/>
                    <a:lstStyle/>
                    <a:p>
                      <a:pPr marL="342900" lvl="0" indent="-342900" algn="ctr">
                        <a:lnSpc>
                          <a:spcPct val="115000"/>
                        </a:lnSpc>
                        <a:spcAft>
                          <a:spcPts val="0"/>
                        </a:spcAft>
                        <a:buFont typeface="Symbol"/>
                        <a:buNone/>
                      </a:pPr>
                      <a:endParaRPr lang="es-PY" sz="3200" dirty="0">
                        <a:solidFill>
                          <a:schemeClr val="tx1"/>
                        </a:solidFill>
                        <a:latin typeface="Calibri"/>
                        <a:ea typeface="Calibri"/>
                        <a:cs typeface="Times New Roman"/>
                      </a:endParaRPr>
                    </a:p>
                  </a:txBody>
                  <a:tcPr marL="47617" marR="47617"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bl>
          </a:graphicData>
        </a:graphic>
      </p:graphicFrame>
      <p:sp>
        <p:nvSpPr>
          <p:cNvPr id="4" name="Text Box 4"/>
          <p:cNvSpPr txBox="1">
            <a:spLocks noChangeArrowheads="1"/>
          </p:cNvSpPr>
          <p:nvPr/>
        </p:nvSpPr>
        <p:spPr bwMode="auto">
          <a:xfrm>
            <a:off x="683568" y="44624"/>
            <a:ext cx="7626201" cy="869950"/>
          </a:xfrm>
          <a:prstGeom prst="rect">
            <a:avLst/>
          </a:prstGeom>
          <a:noFill/>
          <a:ln w="9525">
            <a:noFill/>
            <a:round/>
            <a:headEnd/>
            <a:tailEnd/>
          </a:ln>
        </p:spPr>
        <p:txBody>
          <a:bodyPr wrap="none" lIns="90000" tIns="45000" rIns="90000" bIns="45000"/>
          <a:lstStyle/>
          <a:p>
            <a:pPr algn="ctr" eaLnBrk="0" fontAlgn="base" hangingPunct="0">
              <a:spcBef>
                <a:spcPct val="0"/>
              </a:spcBef>
              <a:spcAft>
                <a:spcPct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PY" altLang="es-ES" sz="2800" b="1" dirty="0" smtClean="0">
                <a:solidFill>
                  <a:srgbClr val="B60527"/>
                </a:solidFill>
                <a:latin typeface="+mj-lt"/>
                <a:ea typeface="+mj-ea"/>
                <a:cs typeface="+mj-cs"/>
              </a:rPr>
              <a:t>Paraguay: ventajas competitivas para industrialización</a:t>
            </a:r>
            <a:endParaRPr lang="es-PY" altLang="es-ES" sz="2800" b="1" dirty="0">
              <a:solidFill>
                <a:srgbClr val="B60527"/>
              </a:solidFill>
              <a:latin typeface="+mj-lt"/>
              <a:ea typeface="+mj-ea"/>
              <a:cs typeface="+mj-cs"/>
            </a:endParaRPr>
          </a:p>
        </p:txBody>
      </p:sp>
    </p:spTree>
    <p:extLst>
      <p:ext uri="{BB962C8B-B14F-4D97-AF65-F5344CB8AC3E}">
        <p14:creationId xmlns:p14="http://schemas.microsoft.com/office/powerpoint/2010/main" xmlns="" val="1687984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fontAlgn="auto">
              <a:spcAft>
                <a:spcPts val="0"/>
              </a:spcAft>
              <a:defRPr/>
            </a:pPr>
            <a:r>
              <a:rPr lang="en-US" dirty="0" smtClean="0"/>
              <a:t>2da. </a:t>
            </a:r>
            <a:r>
              <a:rPr lang="en-US" dirty="0" err="1" smtClean="0"/>
              <a:t>Emisión</a:t>
            </a:r>
            <a:r>
              <a:rPr lang="en-US" dirty="0" smtClean="0"/>
              <a:t>  </a:t>
            </a:r>
            <a:r>
              <a:rPr lang="en-US" dirty="0" err="1" smtClean="0"/>
              <a:t>exitosa</a:t>
            </a:r>
            <a:r>
              <a:rPr lang="en-US" dirty="0" smtClean="0"/>
              <a:t> de USD 1.000 </a:t>
            </a:r>
            <a:r>
              <a:rPr lang="en-US" dirty="0" err="1" smtClean="0"/>
              <a:t>millones</a:t>
            </a:r>
            <a:r>
              <a:rPr lang="en-US" dirty="0" smtClean="0"/>
              <a:t> (</a:t>
            </a:r>
            <a:r>
              <a:rPr lang="en-US" dirty="0" err="1" smtClean="0"/>
              <a:t>para</a:t>
            </a:r>
            <a:r>
              <a:rPr lang="en-US" dirty="0" smtClean="0"/>
              <a:t> </a:t>
            </a:r>
            <a:r>
              <a:rPr lang="en-US" dirty="0" err="1" smtClean="0"/>
              <a:t>obras</a:t>
            </a:r>
            <a:r>
              <a:rPr lang="en-US" dirty="0" smtClean="0"/>
              <a:t> </a:t>
            </a:r>
            <a:r>
              <a:rPr lang="en-US" dirty="0" err="1" smtClean="0"/>
              <a:t>pùblicas</a:t>
            </a:r>
            <a:r>
              <a:rPr lang="en-US" dirty="0" smtClean="0"/>
              <a:t>)</a:t>
            </a:r>
            <a:endParaRPr lang="en-US" dirty="0"/>
          </a:p>
        </p:txBody>
      </p:sp>
      <p:pic>
        <p:nvPicPr>
          <p:cNvPr id="26627" name="2 Imagen"/>
          <p:cNvPicPr>
            <a:picLocks noChangeAspect="1" noChangeArrowheads="1"/>
          </p:cNvPicPr>
          <p:nvPr/>
        </p:nvPicPr>
        <p:blipFill>
          <a:blip r:embed="rId2" cstate="print"/>
          <a:srcRect/>
          <a:stretch>
            <a:fillRect/>
          </a:stretch>
        </p:blipFill>
        <p:spPr bwMode="auto">
          <a:xfrm>
            <a:off x="1911350" y="2000250"/>
            <a:ext cx="5916613" cy="4157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0"/>
          <p:cNvPicPr>
            <a:picLocks noChangeAspect="1" noChangeArrowheads="1"/>
          </p:cNvPicPr>
          <p:nvPr/>
        </p:nvPicPr>
        <p:blipFill>
          <a:blip r:embed="rId3" cstate="print"/>
          <a:srcRect/>
          <a:stretch>
            <a:fillRect/>
          </a:stretch>
        </p:blipFill>
        <p:spPr bwMode="auto">
          <a:xfrm>
            <a:off x="-4562" y="1764207"/>
            <a:ext cx="2299891" cy="3309854"/>
          </a:xfrm>
          <a:prstGeom prst="rect">
            <a:avLst/>
          </a:prstGeom>
          <a:noFill/>
          <a:ln w="9525">
            <a:noFill/>
            <a:round/>
            <a:headEnd/>
            <a:tailEnd/>
          </a:ln>
        </p:spPr>
      </p:pic>
      <p:pic>
        <p:nvPicPr>
          <p:cNvPr id="16390" name="Picture 6"/>
          <p:cNvPicPr>
            <a:picLocks noChangeAspect="1" noChangeArrowheads="1"/>
          </p:cNvPicPr>
          <p:nvPr/>
        </p:nvPicPr>
        <p:blipFill>
          <a:blip r:embed="rId4" cstate="print"/>
          <a:srcRect/>
          <a:stretch>
            <a:fillRect/>
          </a:stretch>
        </p:blipFill>
        <p:spPr bwMode="auto">
          <a:xfrm>
            <a:off x="3032979" y="1725689"/>
            <a:ext cx="1700933" cy="1512459"/>
          </a:xfrm>
          <a:prstGeom prst="rect">
            <a:avLst/>
          </a:prstGeom>
          <a:noFill/>
          <a:ln w="9525">
            <a:noFill/>
            <a:round/>
            <a:headEnd/>
            <a:tailEnd/>
          </a:ln>
        </p:spPr>
      </p:pic>
      <p:sp>
        <p:nvSpPr>
          <p:cNvPr id="19" name="18 Igual que"/>
          <p:cNvSpPr/>
          <p:nvPr/>
        </p:nvSpPr>
        <p:spPr bwMode="auto">
          <a:xfrm>
            <a:off x="7245036" y="3129269"/>
            <a:ext cx="283936" cy="378619"/>
          </a:xfrm>
          <a:prstGeom prst="mathEqual">
            <a:avLst/>
          </a:prstGeom>
          <a:solidFill>
            <a:srgbClr val="00B8FF"/>
          </a:solidFill>
          <a:ln w="9525" cap="flat" cmpd="sng" algn="ctr">
            <a:solidFill>
              <a:schemeClr val="tx1"/>
            </a:solidFill>
            <a:prstDash val="solid"/>
            <a:round/>
            <a:headEnd type="none" w="med" len="med"/>
            <a:tailEnd type="none" w="med" len="med"/>
          </a:ln>
          <a:effectLst/>
        </p:spPr>
        <p:txBody>
          <a:bodyPr lIns="57598" tIns="28799" rIns="57598" bIns="28799"/>
          <a:lstStyle/>
          <a:p>
            <a:pPr>
              <a:defRPr/>
            </a:pPr>
            <a:endParaRPr lang="es-PY"/>
          </a:p>
        </p:txBody>
      </p:sp>
      <p:sp>
        <p:nvSpPr>
          <p:cNvPr id="20" name="19 Más"/>
          <p:cNvSpPr/>
          <p:nvPr/>
        </p:nvSpPr>
        <p:spPr bwMode="auto">
          <a:xfrm>
            <a:off x="2506110" y="3075356"/>
            <a:ext cx="405368" cy="540544"/>
          </a:xfrm>
          <a:prstGeom prst="mathPlus">
            <a:avLst/>
          </a:prstGeom>
          <a:solidFill>
            <a:srgbClr val="00B8FF"/>
          </a:solidFill>
          <a:ln w="9525" cap="flat" cmpd="sng" algn="ctr">
            <a:solidFill>
              <a:schemeClr val="tx1"/>
            </a:solidFill>
            <a:prstDash val="solid"/>
            <a:round/>
            <a:headEnd type="none" w="med" len="med"/>
            <a:tailEnd type="none" w="med" len="med"/>
          </a:ln>
          <a:effectLst/>
        </p:spPr>
        <p:txBody>
          <a:bodyPr lIns="57598" tIns="28799" rIns="57598" bIns="28799"/>
          <a:lstStyle/>
          <a:p>
            <a:pPr>
              <a:defRPr/>
            </a:pPr>
            <a:endParaRPr lang="es-PY"/>
          </a:p>
        </p:txBody>
      </p:sp>
      <p:sp>
        <p:nvSpPr>
          <p:cNvPr id="12" name="Text Box 4"/>
          <p:cNvSpPr txBox="1">
            <a:spLocks noChangeArrowheads="1"/>
          </p:cNvSpPr>
          <p:nvPr/>
        </p:nvSpPr>
        <p:spPr bwMode="auto">
          <a:xfrm>
            <a:off x="7609541" y="1941714"/>
            <a:ext cx="1422316" cy="2829523"/>
          </a:xfrm>
          <a:prstGeom prst="rect">
            <a:avLst/>
          </a:prstGeom>
          <a:noFill/>
          <a:ln w="9525">
            <a:noFill/>
            <a:round/>
            <a:headEnd/>
            <a:tailEnd/>
          </a:ln>
        </p:spPr>
        <p:txBody>
          <a:bodyPr wrap="square" lIns="56691" tIns="29479" rIns="56691" bIns="29479">
            <a:spAutoFit/>
          </a:bodyPr>
          <a:lstStyle/>
          <a:p>
            <a:pPr>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sz="2000" i="1" dirty="0" smtClean="0">
                <a:solidFill>
                  <a:srgbClr val="333333"/>
                </a:solidFill>
                <a:ea typeface="ＭＳ Ｐゴシック" pitchFamily="32" charset="-128"/>
              </a:rPr>
              <a:t>Acceso a importantes mercados a través de procesos industriales y cadenas de valor en Paraguay</a:t>
            </a:r>
            <a:endParaRPr lang="es-PY" sz="2000" i="1" dirty="0">
              <a:solidFill>
                <a:srgbClr val="333333"/>
              </a:solidFill>
              <a:ea typeface="ＭＳ Ｐゴシック" pitchFamily="32" charset="-128"/>
            </a:endParaRPr>
          </a:p>
        </p:txBody>
      </p:sp>
      <p:sp>
        <p:nvSpPr>
          <p:cNvPr id="14" name="13 Más"/>
          <p:cNvSpPr/>
          <p:nvPr/>
        </p:nvSpPr>
        <p:spPr bwMode="auto">
          <a:xfrm>
            <a:off x="4814641" y="3075356"/>
            <a:ext cx="405368" cy="540544"/>
          </a:xfrm>
          <a:prstGeom prst="mathPlus">
            <a:avLst/>
          </a:prstGeom>
          <a:solidFill>
            <a:srgbClr val="00B8FF"/>
          </a:solidFill>
          <a:ln w="9525" cap="flat" cmpd="sng" algn="ctr">
            <a:solidFill>
              <a:schemeClr val="tx1"/>
            </a:solidFill>
            <a:prstDash val="solid"/>
            <a:round/>
            <a:headEnd type="none" w="med" len="med"/>
            <a:tailEnd type="none" w="med" len="med"/>
          </a:ln>
          <a:effectLst/>
        </p:spPr>
        <p:txBody>
          <a:bodyPr lIns="57598" tIns="28799" rIns="57598" bIns="28799"/>
          <a:lstStyle/>
          <a:p>
            <a:pPr>
              <a:defRPr/>
            </a:pPr>
            <a:endParaRPr lang="es-PY"/>
          </a:p>
        </p:txBody>
      </p:sp>
      <p:sp>
        <p:nvSpPr>
          <p:cNvPr id="23" name="Text Box 4"/>
          <p:cNvSpPr txBox="1">
            <a:spLocks noChangeArrowheads="1"/>
          </p:cNvSpPr>
          <p:nvPr/>
        </p:nvSpPr>
        <p:spPr bwMode="auto">
          <a:xfrm>
            <a:off x="3073703" y="3561894"/>
            <a:ext cx="1538798" cy="1459917"/>
          </a:xfrm>
          <a:prstGeom prst="rect">
            <a:avLst/>
          </a:prstGeom>
          <a:noFill/>
          <a:ln w="9525">
            <a:noFill/>
            <a:round/>
            <a:headEnd/>
            <a:tailEnd/>
          </a:ln>
        </p:spPr>
        <p:txBody>
          <a:bodyPr wrap="square" lIns="56691" tIns="29479" rIns="56691" bIns="29479">
            <a:spAutoFit/>
          </a:bodyPr>
          <a:lstStyle/>
          <a:p>
            <a:pPr>
              <a:tabLst>
                <a:tab pos="0" algn="l"/>
                <a:tab pos="287990" algn="l"/>
                <a:tab pos="575981" algn="l"/>
                <a:tab pos="863971" algn="l"/>
                <a:tab pos="1151961" algn="l"/>
                <a:tab pos="1439951" algn="l"/>
                <a:tab pos="1727942" algn="l"/>
                <a:tab pos="2015932" algn="l"/>
                <a:tab pos="2303922" algn="l"/>
                <a:tab pos="2591913" algn="l"/>
                <a:tab pos="2879903" algn="l"/>
                <a:tab pos="3167893" algn="l"/>
                <a:tab pos="3455883" algn="l"/>
                <a:tab pos="3743874" algn="l"/>
                <a:tab pos="4031864" algn="l"/>
                <a:tab pos="4319854" algn="l"/>
                <a:tab pos="4607844" algn="l"/>
                <a:tab pos="4895835" algn="l"/>
                <a:tab pos="5183825" algn="l"/>
                <a:tab pos="5471815" algn="l"/>
                <a:tab pos="5759806" algn="l"/>
              </a:tabLst>
            </a:pPr>
            <a:r>
              <a:rPr lang="es-PY" altLang="es-ES" sz="1300" i="1" dirty="0" smtClean="0">
                <a:solidFill>
                  <a:srgbClr val="333333"/>
                </a:solidFill>
                <a:ea typeface="ＭＳ Ｐゴシック" pitchFamily="32" charset="-128"/>
              </a:rPr>
              <a:t>A partir del 2014 Paraguay será el único país del MERCOSUR con acceso preferencial a la Unión Europea – GSP+</a:t>
            </a:r>
            <a:endParaRPr lang="es-PY" altLang="es-ES" sz="1300" i="1" dirty="0">
              <a:solidFill>
                <a:srgbClr val="333333"/>
              </a:solidFill>
              <a:ea typeface="ＭＳ Ｐゴシック" pitchFamily="32" charset="-128"/>
            </a:endParaRPr>
          </a:p>
        </p:txBody>
      </p:sp>
      <p:pic>
        <p:nvPicPr>
          <p:cNvPr id="1027" name="Picture 3"/>
          <p:cNvPicPr>
            <a:picLocks noChangeAspect="1" noChangeArrowheads="1"/>
          </p:cNvPicPr>
          <p:nvPr/>
        </p:nvPicPr>
        <p:blipFill>
          <a:blip r:embed="rId5" cstate="print"/>
          <a:srcRect/>
          <a:stretch>
            <a:fillRect/>
          </a:stretch>
        </p:blipFill>
        <p:spPr bwMode="auto">
          <a:xfrm>
            <a:off x="2065459" y="3831923"/>
            <a:ext cx="562515" cy="60007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382011" y="1509666"/>
            <a:ext cx="1660522" cy="1587572"/>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5503513" y="3561894"/>
            <a:ext cx="1387538" cy="1393031"/>
          </a:xfrm>
          <a:prstGeom prst="rect">
            <a:avLst/>
          </a:prstGeom>
          <a:noFill/>
          <a:ln w="9525">
            <a:noFill/>
            <a:miter lim="800000"/>
            <a:headEnd/>
            <a:tailEnd/>
          </a:ln>
        </p:spPr>
      </p:pic>
      <p:sp>
        <p:nvSpPr>
          <p:cNvPr id="22" name="21 CuadroTexto"/>
          <p:cNvSpPr txBox="1"/>
          <p:nvPr/>
        </p:nvSpPr>
        <p:spPr>
          <a:xfrm>
            <a:off x="5363605" y="4966049"/>
            <a:ext cx="1651870" cy="335159"/>
          </a:xfrm>
          <a:prstGeom prst="rect">
            <a:avLst/>
          </a:prstGeom>
          <a:noFill/>
        </p:spPr>
        <p:txBody>
          <a:bodyPr wrap="none" lIns="57598" tIns="28799" rIns="57598" bIns="28799" rtlCol="0">
            <a:spAutoFit/>
          </a:bodyPr>
          <a:lstStyle/>
          <a:p>
            <a:r>
              <a:rPr lang="en-US" dirty="0" err="1" smtClean="0">
                <a:solidFill>
                  <a:schemeClr val="tx1"/>
                </a:solidFill>
              </a:rPr>
              <a:t>Federa</a:t>
            </a:r>
            <a:r>
              <a:rPr lang="es-PY" dirty="0" err="1" smtClean="0"/>
              <a:t>ción</a:t>
            </a:r>
            <a:r>
              <a:rPr lang="en-US" dirty="0" smtClean="0">
                <a:solidFill>
                  <a:schemeClr val="tx1"/>
                </a:solidFill>
              </a:rPr>
              <a:t> </a:t>
            </a:r>
            <a:r>
              <a:rPr lang="en-US" dirty="0" err="1" smtClean="0">
                <a:solidFill>
                  <a:schemeClr val="tx1"/>
                </a:solidFill>
              </a:rPr>
              <a:t>Rusa</a:t>
            </a:r>
            <a:endParaRPr lang="en-US" dirty="0">
              <a:solidFill>
                <a:schemeClr val="tx1"/>
              </a:solidFill>
            </a:endParaRPr>
          </a:p>
        </p:txBody>
      </p:sp>
      <p:sp>
        <p:nvSpPr>
          <p:cNvPr id="15" name="Rectangle 2"/>
          <p:cNvSpPr txBox="1">
            <a:spLocks noChangeArrowheads="1"/>
          </p:cNvSpPr>
          <p:nvPr/>
        </p:nvSpPr>
        <p:spPr bwMode="auto">
          <a:xfrm>
            <a:off x="953545" y="260648"/>
            <a:ext cx="7212906"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eaLnBrk="0" fontAlgn="base" hangingPunct="0">
              <a:spcBef>
                <a:spcPct val="0"/>
              </a:spcBef>
              <a:spcAft>
                <a:spcPct val="0"/>
              </a:spcAft>
              <a:defRPr sz="2400" b="1">
                <a:solidFill>
                  <a:schemeClr val="bg1"/>
                </a:solidFill>
                <a:latin typeface="Humanst521 BT" pitchFamily="34" charset="0"/>
                <a:ea typeface="+mj-ea"/>
                <a:cs typeface="Aharoni" pitchFamily="2" charset="-79"/>
              </a:defRPr>
            </a:lvl1pPr>
          </a:lstStyle>
          <a:p>
            <a:r>
              <a:rPr lang="es-PY" sz="3300" dirty="0" smtClean="0">
                <a:solidFill>
                  <a:srgbClr val="B60527"/>
                </a:solidFill>
                <a:latin typeface="+mj-lt"/>
                <a:cs typeface="+mj-cs"/>
              </a:rPr>
              <a:t>Paraguay: acceso a mercados</a:t>
            </a:r>
            <a:endParaRPr lang="es-PY" sz="3300" dirty="0">
              <a:solidFill>
                <a:srgbClr val="B60527"/>
              </a:solidFill>
              <a:latin typeface="+mj-lt"/>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16940" y="134634"/>
            <a:ext cx="1620022" cy="1134126"/>
          </a:xfrm>
          <a:prstGeom prst="rect">
            <a:avLst/>
          </a:prstGeom>
          <a:noFill/>
          <a:ln w="9525">
            <a:noFill/>
            <a:miter lim="800000"/>
            <a:headEnd/>
            <a:tailEnd/>
          </a:ln>
        </p:spPr>
      </p:pic>
      <p:sp>
        <p:nvSpPr>
          <p:cNvPr id="5" name="4 Título"/>
          <p:cNvSpPr>
            <a:spLocks noGrp="1"/>
          </p:cNvSpPr>
          <p:nvPr>
            <p:ph type="title"/>
          </p:nvPr>
        </p:nvSpPr>
        <p:spPr>
          <a:xfrm>
            <a:off x="1210455" y="1384567"/>
            <a:ext cx="6935597" cy="1126331"/>
          </a:xfrm>
        </p:spPr>
        <p:txBody>
          <a:bodyPr>
            <a:normAutofit fontScale="90000"/>
          </a:bodyPr>
          <a:lstStyle/>
          <a:p>
            <a:pPr>
              <a:tabLst>
                <a:tab pos="0" algn="l"/>
                <a:tab pos="287956" algn="l"/>
                <a:tab pos="575912" algn="l"/>
                <a:tab pos="863868" algn="l"/>
                <a:tab pos="1151823" algn="l"/>
                <a:tab pos="1439779" algn="l"/>
                <a:tab pos="1727736" algn="l"/>
                <a:tab pos="2015691" algn="l"/>
                <a:tab pos="2303646" algn="l"/>
                <a:tab pos="2591603" algn="l"/>
                <a:tab pos="2879559" algn="l"/>
                <a:tab pos="3167515" algn="l"/>
                <a:tab pos="3455470" algn="l"/>
                <a:tab pos="3743426" algn="l"/>
                <a:tab pos="4031382" algn="l"/>
                <a:tab pos="4319338" algn="l"/>
                <a:tab pos="4607293" algn="l"/>
                <a:tab pos="4895250" algn="l"/>
                <a:tab pos="5183205" algn="l"/>
                <a:tab pos="5471161" algn="l"/>
                <a:tab pos="5759118" algn="l"/>
              </a:tabLst>
            </a:pPr>
            <a:r>
              <a:rPr lang="es-PY" sz="2300" b="1" dirty="0" smtClean="0"/>
              <a:t>Asociación Latinoamericana de Integración - ALADI</a:t>
            </a:r>
            <a:r>
              <a:rPr lang="es-PY" sz="2800" dirty="0" smtClean="0"/>
              <a:t>: </a:t>
            </a:r>
            <a:r>
              <a:rPr lang="es-PY" sz="2000" dirty="0" smtClean="0"/>
              <a:t>Argentina, Bolivia, Brasil, Chile, Colombia, Cuba, Ecuador, México, Panamá, Paraguay, Perú Uruguay y Venezuela</a:t>
            </a:r>
            <a:endParaRPr lang="es-PY" sz="1800" dirty="0"/>
          </a:p>
        </p:txBody>
      </p:sp>
      <p:sp>
        <p:nvSpPr>
          <p:cNvPr id="6" name="5 Marcador de contenido"/>
          <p:cNvSpPr>
            <a:spLocks noGrp="1"/>
          </p:cNvSpPr>
          <p:nvPr>
            <p:ph idx="1"/>
          </p:nvPr>
        </p:nvSpPr>
        <p:spPr>
          <a:xfrm>
            <a:off x="457155" y="2564904"/>
            <a:ext cx="8002897" cy="2700300"/>
          </a:xfrm>
        </p:spPr>
        <p:txBody>
          <a:bodyPr/>
          <a:lstStyle/>
          <a:p>
            <a:pPr marL="342826" indent="-342826" algn="just" defTabSz="914202">
              <a:buFont typeface="Wingdings" pitchFamily="2" charset="2"/>
              <a:buChar char="ü"/>
            </a:pPr>
            <a:r>
              <a:rPr lang="es-PY" sz="3000" dirty="0" smtClean="0">
                <a:latin typeface="Calibri"/>
                <a:sym typeface="Symbol" pitchFamily="18" charset="2"/>
              </a:rPr>
              <a:t>Liberalización de aproximadamente 90% del comercio regional. </a:t>
            </a:r>
          </a:p>
          <a:p>
            <a:pPr marL="342826" indent="-342826" algn="just" defTabSz="914202">
              <a:buFont typeface="Wingdings" pitchFamily="2" charset="2"/>
              <a:buChar char="ü"/>
            </a:pPr>
            <a:r>
              <a:rPr lang="es-PY" sz="3000" dirty="0" smtClean="0">
                <a:latin typeface="Calibri"/>
                <a:sym typeface="Symbol" pitchFamily="18" charset="2"/>
              </a:rPr>
              <a:t>Liberalización: Chile 2014, Bolivia 2014, Ecuador, Colombia y Venezuela 2018, Perú 2019.</a:t>
            </a:r>
            <a:endParaRPr lang="es-PY" sz="2800" dirty="0"/>
          </a:p>
        </p:txBody>
      </p:sp>
      <p:pic>
        <p:nvPicPr>
          <p:cNvPr id="10" name="Picture 7" descr="mic.png"/>
          <p:cNvPicPr>
            <a:picLocks noChangeAspect="1"/>
          </p:cNvPicPr>
          <p:nvPr/>
        </p:nvPicPr>
        <p:blipFill>
          <a:blip r:embed="rId3" cstate="print"/>
          <a:stretch>
            <a:fillRect/>
          </a:stretch>
        </p:blipFill>
        <p:spPr>
          <a:xfrm>
            <a:off x="2555776" y="5591869"/>
            <a:ext cx="1807023" cy="744069"/>
          </a:xfrm>
          <a:prstGeom prst="rect">
            <a:avLst/>
          </a:prstGeom>
        </p:spPr>
      </p:pic>
      <p:sp>
        <p:nvSpPr>
          <p:cNvPr id="8" name="Rectangle 2"/>
          <p:cNvSpPr txBox="1">
            <a:spLocks noChangeArrowheads="1"/>
          </p:cNvSpPr>
          <p:nvPr/>
        </p:nvSpPr>
        <p:spPr bwMode="auto">
          <a:xfrm>
            <a:off x="1736962" y="269103"/>
            <a:ext cx="7212906"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eaLnBrk="0" fontAlgn="base" hangingPunct="0">
              <a:spcBef>
                <a:spcPct val="0"/>
              </a:spcBef>
              <a:spcAft>
                <a:spcPct val="0"/>
              </a:spcAft>
              <a:defRPr sz="2400" b="1">
                <a:solidFill>
                  <a:schemeClr val="bg1"/>
                </a:solidFill>
                <a:latin typeface="Humanst521 BT" pitchFamily="34" charset="0"/>
                <a:ea typeface="+mj-ea"/>
                <a:cs typeface="Aharoni" pitchFamily="2" charset="-79"/>
              </a:defRPr>
            </a:lvl1pPr>
          </a:lstStyle>
          <a:p>
            <a:r>
              <a:rPr lang="es-PY" sz="3300" dirty="0" smtClean="0">
                <a:solidFill>
                  <a:srgbClr val="B60527"/>
                </a:solidFill>
                <a:latin typeface="+mj-lt"/>
                <a:cs typeface="+mj-cs"/>
              </a:rPr>
              <a:t>Paraguay: acceso a mercados</a:t>
            </a:r>
            <a:endParaRPr lang="es-PY" sz="3300" dirty="0">
              <a:solidFill>
                <a:srgbClr val="B60527"/>
              </a:solidFill>
              <a:latin typeface="+mj-lt"/>
              <a:cs typeface="+mj-cs"/>
            </a:endParaRPr>
          </a:p>
        </p:txBody>
      </p:sp>
    </p:spTree>
    <p:extLst>
      <p:ext uri="{BB962C8B-B14F-4D97-AF65-F5344CB8AC3E}">
        <p14:creationId xmlns:p14="http://schemas.microsoft.com/office/powerpoint/2010/main" xmlns="" val="96665181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ontent Placeholder 2"/>
          <p:cNvSpPr txBox="1">
            <a:spLocks/>
          </p:cNvSpPr>
          <p:nvPr/>
        </p:nvSpPr>
        <p:spPr>
          <a:xfrm>
            <a:off x="6006887" y="5081939"/>
            <a:ext cx="2606918" cy="497730"/>
          </a:xfrm>
          <a:prstGeom prst="rect">
            <a:avLst/>
          </a:prstGeom>
          <a:solidFill>
            <a:schemeClr val="accent6"/>
          </a:solidFill>
          <a:ln w="12700">
            <a:noFill/>
          </a:ln>
        </p:spPr>
        <p:txBody>
          <a:bodyPr lIns="87273" tIns="85898" rIns="87273" bIns="85898">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588" lvl="1" indent="0">
              <a:buNone/>
            </a:pPr>
            <a:r>
              <a:rPr lang="es-ES" sz="900" b="1" dirty="0" smtClean="0"/>
              <a:t>Atraer industria europea a Paraguay para exportar a la U.E.</a:t>
            </a:r>
          </a:p>
        </p:txBody>
      </p:sp>
      <p:graphicFrame>
        <p:nvGraphicFramePr>
          <p:cNvPr id="150" name="Object 149" hidden="1"/>
          <p:cNvGraphicFramePr>
            <a:graphicFrameLocks noChangeAspect="1"/>
          </p:cNvGraphicFramePr>
          <p:nvPr>
            <p:extLst>
              <p:ext uri="{D42A27DB-BD31-4B8C-83A1-F6EECF244321}">
                <p14:modId xmlns:p14="http://schemas.microsoft.com/office/powerpoint/2010/main" xmlns="" val="3562093915"/>
              </p:ext>
            </p:extLst>
          </p:nvPr>
        </p:nvGraphicFramePr>
        <p:xfrm>
          <a:off x="1467" y="1589"/>
          <a:ext cx="1465" cy="1587"/>
        </p:xfrm>
        <a:graphic>
          <a:graphicData uri="http://schemas.openxmlformats.org/presentationml/2006/ole">
            <p:oleObj spid="_x0000_s2061" name="think-cell Slide" r:id="rId221" imgW="360" imgH="360" progId="">
              <p:embed/>
            </p:oleObj>
          </a:graphicData>
        </a:graphic>
      </p:graphicFrame>
      <p:sp>
        <p:nvSpPr>
          <p:cNvPr id="2" name="Title 1"/>
          <p:cNvSpPr>
            <a:spLocks noGrp="1"/>
          </p:cNvSpPr>
          <p:nvPr>
            <p:ph type="title"/>
          </p:nvPr>
        </p:nvSpPr>
        <p:spPr>
          <a:xfrm>
            <a:off x="352247" y="795131"/>
            <a:ext cx="8440615" cy="492443"/>
          </a:xfrm>
        </p:spPr>
        <p:txBody>
          <a:bodyPr>
            <a:normAutofit fontScale="90000"/>
          </a:bodyPr>
          <a:lstStyle/>
          <a:p>
            <a:r>
              <a:rPr lang="es-PY" altLang="en-US" sz="1800" dirty="0" smtClean="0">
                <a:solidFill>
                  <a:schemeClr val="accent2"/>
                </a:solidFill>
              </a:rPr>
              <a:t>Podemos considerar tres vías para explotar el estatus SGP+ de Paraguay:  atraer industria del MERCOSUR, potenciar la industria interna o atraer industria europea</a:t>
            </a:r>
            <a:endParaRPr lang="es-PY" sz="1800" dirty="0">
              <a:solidFill>
                <a:schemeClr val="accent2"/>
              </a:solidFill>
            </a:endParaRPr>
          </a:p>
        </p:txBody>
      </p:sp>
      <p:sp>
        <p:nvSpPr>
          <p:cNvPr id="3" name="Text Placeholder 2"/>
          <p:cNvSpPr>
            <a:spLocks noGrp="1"/>
          </p:cNvSpPr>
          <p:nvPr>
            <p:ph type="body" sz="quarter" idx="13"/>
          </p:nvPr>
        </p:nvSpPr>
        <p:spPr>
          <a:xfrm>
            <a:off x="6786430" y="6032664"/>
            <a:ext cx="2321941" cy="168964"/>
          </a:xfrm>
        </p:spPr>
        <p:txBody>
          <a:bodyPr>
            <a:noAutofit/>
          </a:bodyPr>
          <a:lstStyle/>
          <a:p>
            <a:r>
              <a:rPr lang="es-ES" sz="1000" b="1" dirty="0"/>
              <a:t>Fuente: análisis Arthur D. Little</a:t>
            </a:r>
          </a:p>
        </p:txBody>
      </p:sp>
      <p:sp>
        <p:nvSpPr>
          <p:cNvPr id="5" name="Freeform 2"/>
          <p:cNvSpPr>
            <a:spLocks/>
          </p:cNvSpPr>
          <p:nvPr/>
        </p:nvSpPr>
        <p:spPr bwMode="auto">
          <a:xfrm flipH="1">
            <a:off x="4642338" y="1765556"/>
            <a:ext cx="4149969" cy="2993824"/>
          </a:xfrm>
          <a:custGeom>
            <a:avLst/>
            <a:gdLst>
              <a:gd name="T0" fmla="*/ 2832 w 2832"/>
              <a:gd name="T1" fmla="*/ 0 h 1824"/>
              <a:gd name="T2" fmla="*/ 2832 w 2832"/>
              <a:gd name="T3" fmla="*/ 768 h 1824"/>
              <a:gd name="T4" fmla="*/ 0 w 2832"/>
              <a:gd name="T5" fmla="*/ 1824 h 1824"/>
              <a:gd name="T6" fmla="*/ 0 w 2832"/>
              <a:gd name="T7" fmla="*/ 0 h 1824"/>
              <a:gd name="T8" fmla="*/ 2832 w 2832"/>
              <a:gd name="T9" fmla="*/ 0 h 1824"/>
            </a:gdLst>
            <a:ahLst/>
            <a:cxnLst>
              <a:cxn ang="0">
                <a:pos x="T0" y="T1"/>
              </a:cxn>
              <a:cxn ang="0">
                <a:pos x="T2" y="T3"/>
              </a:cxn>
              <a:cxn ang="0">
                <a:pos x="T4" y="T5"/>
              </a:cxn>
              <a:cxn ang="0">
                <a:pos x="T6" y="T7"/>
              </a:cxn>
              <a:cxn ang="0">
                <a:pos x="T8" y="T9"/>
              </a:cxn>
            </a:cxnLst>
            <a:rect l="0" t="0" r="r" b="b"/>
            <a:pathLst>
              <a:path w="2832" h="1824">
                <a:moveTo>
                  <a:pt x="2832" y="0"/>
                </a:moveTo>
                <a:lnTo>
                  <a:pt x="2832" y="768"/>
                </a:lnTo>
                <a:lnTo>
                  <a:pt x="0" y="1824"/>
                </a:lnTo>
                <a:lnTo>
                  <a:pt x="0" y="0"/>
                </a:lnTo>
                <a:lnTo>
                  <a:pt x="2832" y="0"/>
                </a:lnTo>
                <a:close/>
              </a:path>
            </a:pathLst>
          </a:custGeom>
          <a:noFill/>
          <a:ln w="12700" cap="flat" cmpd="sng">
            <a:solidFill>
              <a:schemeClr val="bg2"/>
            </a:solidFill>
            <a:prstDash val="solid"/>
            <a:round/>
            <a:headEnd/>
            <a:tailEnd/>
          </a:ln>
          <a:effectLst/>
          <a:extLst/>
        </p:spPr>
        <p:txBody>
          <a:bodyPr lIns="0" tIns="0" rIns="0" bIns="0" anchor="ctr"/>
          <a:lstStyle/>
          <a:p>
            <a:endParaRPr lang="es-ES" dirty="0"/>
          </a:p>
        </p:txBody>
      </p:sp>
      <p:sp>
        <p:nvSpPr>
          <p:cNvPr id="7" name="Freeform 4"/>
          <p:cNvSpPr>
            <a:spLocks/>
          </p:cNvSpPr>
          <p:nvPr/>
        </p:nvSpPr>
        <p:spPr bwMode="auto">
          <a:xfrm>
            <a:off x="353157" y="3227762"/>
            <a:ext cx="8472855" cy="2300112"/>
          </a:xfrm>
          <a:custGeom>
            <a:avLst/>
            <a:gdLst>
              <a:gd name="T0" fmla="*/ 1 w 5760"/>
              <a:gd name="T1" fmla="*/ 1064 h 1392"/>
              <a:gd name="T2" fmla="*/ 0 w 5760"/>
              <a:gd name="T3" fmla="*/ 1392 h 1392"/>
              <a:gd name="T4" fmla="*/ 5759 w 5760"/>
              <a:gd name="T5" fmla="*/ 1392 h 1392"/>
              <a:gd name="T6" fmla="*/ 5760 w 5760"/>
              <a:gd name="T7" fmla="*/ 1079 h 1392"/>
              <a:gd name="T8" fmla="*/ 2893 w 5760"/>
              <a:gd name="T9" fmla="*/ 0 h 1392"/>
              <a:gd name="T10" fmla="*/ 1 w 5760"/>
              <a:gd name="T11" fmla="*/ 1064 h 1392"/>
            </a:gdLst>
            <a:ahLst/>
            <a:cxnLst>
              <a:cxn ang="0">
                <a:pos x="T0" y="T1"/>
              </a:cxn>
              <a:cxn ang="0">
                <a:pos x="T2" y="T3"/>
              </a:cxn>
              <a:cxn ang="0">
                <a:pos x="T4" y="T5"/>
              </a:cxn>
              <a:cxn ang="0">
                <a:pos x="T6" y="T7"/>
              </a:cxn>
              <a:cxn ang="0">
                <a:pos x="T8" y="T9"/>
              </a:cxn>
              <a:cxn ang="0">
                <a:pos x="T10" y="T11"/>
              </a:cxn>
            </a:cxnLst>
            <a:rect l="0" t="0" r="r" b="b"/>
            <a:pathLst>
              <a:path w="5760" h="1392">
                <a:moveTo>
                  <a:pt x="1" y="1064"/>
                </a:moveTo>
                <a:lnTo>
                  <a:pt x="0" y="1392"/>
                </a:lnTo>
                <a:lnTo>
                  <a:pt x="5759" y="1392"/>
                </a:lnTo>
                <a:lnTo>
                  <a:pt x="5760" y="1079"/>
                </a:lnTo>
                <a:lnTo>
                  <a:pt x="2893" y="0"/>
                </a:lnTo>
                <a:lnTo>
                  <a:pt x="1" y="1064"/>
                </a:lnTo>
                <a:close/>
              </a:path>
            </a:pathLst>
          </a:custGeom>
          <a:noFill/>
          <a:ln w="12700" cap="flat" cmpd="sng">
            <a:solidFill>
              <a:schemeClr val="bg2"/>
            </a:solidFill>
            <a:prstDash val="solid"/>
            <a:round/>
            <a:headEnd/>
            <a:tailEnd/>
          </a:ln>
          <a:effectLst/>
          <a:extLst/>
        </p:spPr>
        <p:txBody>
          <a:bodyPr lIns="68718" tIns="0" rIns="0" bIns="0" anchor="ctr"/>
          <a:lstStyle/>
          <a:p>
            <a:endParaRPr lang="es-ES" dirty="0"/>
          </a:p>
        </p:txBody>
      </p:sp>
      <p:sp>
        <p:nvSpPr>
          <p:cNvPr id="8" name="Rectangle 6"/>
          <p:cNvSpPr>
            <a:spLocks noChangeArrowheads="1"/>
          </p:cNvSpPr>
          <p:nvPr/>
        </p:nvSpPr>
        <p:spPr bwMode="auto">
          <a:xfrm>
            <a:off x="361784" y="1339007"/>
            <a:ext cx="4150523" cy="432000"/>
          </a:xfrm>
          <a:prstGeom prst="rect">
            <a:avLst/>
          </a:prstGeom>
          <a:solidFill>
            <a:srgbClr val="00B050"/>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240515" tIns="0" rIns="0" bIns="0" anchor="ctr">
            <a:noAutofit/>
          </a:bodyPr>
          <a:lstStyle/>
          <a:p>
            <a:pPr algn="ctr" defTabSz="727271" eaLnBrk="0"/>
            <a:r>
              <a:rPr lang="es-PY" sz="1200" b="1" dirty="0" smtClean="0"/>
              <a:t>Atraer industria de Argentina y Brasil, considerando las ventajas competitivas de Paraguay para exportar a la U.E.</a:t>
            </a:r>
            <a:endParaRPr lang="es-PY" sz="1200" b="1" dirty="0"/>
          </a:p>
        </p:txBody>
      </p:sp>
      <p:sp>
        <p:nvSpPr>
          <p:cNvPr id="9" name="Rectangle 7"/>
          <p:cNvSpPr>
            <a:spLocks noChangeArrowheads="1"/>
          </p:cNvSpPr>
          <p:nvPr/>
        </p:nvSpPr>
        <p:spPr bwMode="auto">
          <a:xfrm>
            <a:off x="4643804" y="1330380"/>
            <a:ext cx="4150523" cy="432000"/>
          </a:xfrm>
          <a:prstGeom prst="rect">
            <a:avLst/>
          </a:prstGeom>
          <a:solidFill>
            <a:srgbClr val="00B050"/>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274875" tIns="0" rIns="0" bIns="0" anchor="ctr">
            <a:noAutofit/>
          </a:bodyPr>
          <a:lstStyle/>
          <a:p>
            <a:pPr algn="ctr" defTabSz="762000" eaLnBrk="0" hangingPunct="0"/>
            <a:r>
              <a:rPr lang="es-ES" sz="1200" b="1" dirty="0" smtClean="0"/>
              <a:t>Potenciar el mercado local e inversiones considerando el incremento de la ventaja competitiva</a:t>
            </a:r>
            <a:endParaRPr lang="es-ES" sz="1200" b="1" dirty="0"/>
          </a:p>
        </p:txBody>
      </p:sp>
      <p:sp>
        <p:nvSpPr>
          <p:cNvPr id="10" name="Rectangle 8"/>
          <p:cNvSpPr>
            <a:spLocks noChangeArrowheads="1"/>
          </p:cNvSpPr>
          <p:nvPr/>
        </p:nvSpPr>
        <p:spPr bwMode="auto">
          <a:xfrm>
            <a:off x="353158" y="5535492"/>
            <a:ext cx="8439149" cy="432000"/>
          </a:xfrm>
          <a:prstGeom prst="rect">
            <a:avLst/>
          </a:prstGeom>
          <a:solidFill>
            <a:srgbClr val="00B050"/>
          </a:solidFill>
          <a:ln w="12700" algn="ctr">
            <a:solidFill>
              <a:schemeClr val="bg2"/>
            </a:solidFill>
            <a:miter lim="800000"/>
            <a:headEnd/>
            <a:tailEnd/>
          </a:ln>
          <a:effectLst/>
          <a:extLst>
            <a:ext uri="{AF507438-7753-43E0-B8FC-AC1667EBCBE1}">
              <a14:hiddenEffects xmlns:a14="http://schemas.microsoft.com/office/drawing/2010/main" xmlns="">
                <a:effectLst>
                  <a:outerShdw dist="17961" dir="2700000" algn="ctr" rotWithShape="0">
                    <a:schemeClr val="bg2">
                      <a:gamma/>
                      <a:shade val="60000"/>
                      <a:invGamma/>
                    </a:schemeClr>
                  </a:outerShdw>
                </a:effectLst>
              </a14:hiddenEffects>
            </a:ext>
          </a:extLst>
        </p:spPr>
        <p:txBody>
          <a:bodyPr lIns="0" tIns="0" rIns="0" bIns="0" anchor="ctr">
            <a:noAutofit/>
          </a:bodyPr>
          <a:lstStyle/>
          <a:p>
            <a:pPr algn="ctr" defTabSz="762000" eaLnBrk="0" hangingPunct="0"/>
            <a:r>
              <a:rPr lang="es-ES" sz="1400" b="1" dirty="0" smtClean="0"/>
              <a:t>Atraer industria Europea considerando el acceso al Mercosur y la eliminación de aranceles</a:t>
            </a:r>
            <a:endParaRPr lang="es-ES" sz="1400" b="1" dirty="0"/>
          </a:p>
        </p:txBody>
      </p:sp>
      <p:sp>
        <p:nvSpPr>
          <p:cNvPr id="12" name="Content Placeholder 2"/>
          <p:cNvSpPr txBox="1">
            <a:spLocks/>
          </p:cNvSpPr>
          <p:nvPr/>
        </p:nvSpPr>
        <p:spPr>
          <a:xfrm>
            <a:off x="353158" y="1863782"/>
            <a:ext cx="4149611" cy="1752599"/>
          </a:xfrm>
          <a:prstGeom prst="rect">
            <a:avLst/>
          </a:prstGeom>
          <a:ln w="12700">
            <a:noFill/>
          </a:ln>
        </p:spPr>
        <p:txBody>
          <a:bodyPr lIns="87273" tIns="85898" rIns="87273" bIns="43636">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s-ES" dirty="0"/>
          </a:p>
        </p:txBody>
      </p:sp>
      <p:sp>
        <p:nvSpPr>
          <p:cNvPr id="15" name="Rectangle 14"/>
          <p:cNvSpPr/>
          <p:nvPr/>
        </p:nvSpPr>
        <p:spPr>
          <a:xfrm>
            <a:off x="353520" y="1330380"/>
            <a:ext cx="241705" cy="432000"/>
          </a:xfrm>
          <a:prstGeom prst="rect">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34359" rIns="87273" bIns="34359" numCol="1" spcCol="0" rtlCol="0" fromWordArt="0" anchor="ctr" anchorCtr="0" forceAA="0" compatLnSpc="1">
            <a:prstTxWarp prst="textNoShape">
              <a:avLst/>
            </a:prstTxWarp>
            <a:noAutofit/>
          </a:bodyPr>
          <a:lstStyle/>
          <a:p>
            <a:pPr algn="ctr"/>
            <a:r>
              <a:rPr lang="es-ES" b="1" dirty="0" smtClean="0">
                <a:solidFill>
                  <a:schemeClr val="tx1"/>
                </a:solidFill>
                <a:latin typeface="Arial" pitchFamily="34" charset="0"/>
                <a:cs typeface="Arial" pitchFamily="34" charset="0"/>
              </a:rPr>
              <a:t>1</a:t>
            </a:r>
          </a:p>
        </p:txBody>
      </p:sp>
      <p:sp>
        <p:nvSpPr>
          <p:cNvPr id="16" name="Rectangle 15"/>
          <p:cNvSpPr/>
          <p:nvPr/>
        </p:nvSpPr>
        <p:spPr>
          <a:xfrm>
            <a:off x="4643805" y="1333556"/>
            <a:ext cx="241705" cy="432000"/>
          </a:xfrm>
          <a:prstGeom prst="rect">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34359" rIns="87273" bIns="34359" numCol="1" spcCol="0" rtlCol="0" fromWordArt="0" anchor="ctr" anchorCtr="0" forceAA="0" compatLnSpc="1">
            <a:prstTxWarp prst="textNoShape">
              <a:avLst/>
            </a:prstTxWarp>
            <a:noAutofit/>
          </a:bodyPr>
          <a:lstStyle/>
          <a:p>
            <a:pPr algn="ctr"/>
            <a:r>
              <a:rPr lang="es-ES" b="1" dirty="0" smtClean="0">
                <a:solidFill>
                  <a:schemeClr val="tx1"/>
                </a:solidFill>
                <a:latin typeface="Arial" pitchFamily="34" charset="0"/>
                <a:cs typeface="Arial" pitchFamily="34" charset="0"/>
              </a:rPr>
              <a:t>2</a:t>
            </a:r>
          </a:p>
        </p:txBody>
      </p:sp>
      <p:sp>
        <p:nvSpPr>
          <p:cNvPr id="17" name="Rectangle 16"/>
          <p:cNvSpPr/>
          <p:nvPr/>
        </p:nvSpPr>
        <p:spPr>
          <a:xfrm>
            <a:off x="356089" y="5535492"/>
            <a:ext cx="241705" cy="432000"/>
          </a:xfrm>
          <a:prstGeom prst="rect">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34359" rIns="87273" bIns="34359" numCol="1" spcCol="0" rtlCol="0" fromWordArt="0" anchor="ctr" anchorCtr="0" forceAA="0" compatLnSpc="1">
            <a:prstTxWarp prst="textNoShape">
              <a:avLst/>
            </a:prstTxWarp>
            <a:noAutofit/>
          </a:bodyPr>
          <a:lstStyle/>
          <a:p>
            <a:pPr algn="ctr"/>
            <a:r>
              <a:rPr lang="es-ES" b="1" dirty="0" smtClean="0">
                <a:solidFill>
                  <a:schemeClr val="tx1"/>
                </a:solidFill>
                <a:latin typeface="Arial" pitchFamily="34" charset="0"/>
                <a:cs typeface="Arial" pitchFamily="34" charset="0"/>
              </a:rPr>
              <a:t>3</a:t>
            </a:r>
          </a:p>
        </p:txBody>
      </p:sp>
      <p:grpSp>
        <p:nvGrpSpPr>
          <p:cNvPr id="4" name="Group 17"/>
          <p:cNvGrpSpPr>
            <a:grpSpLocks noChangeAspect="1"/>
          </p:cNvGrpSpPr>
          <p:nvPr/>
        </p:nvGrpSpPr>
        <p:grpSpPr>
          <a:xfrm>
            <a:off x="4585307" y="3797656"/>
            <a:ext cx="1169580" cy="1089717"/>
            <a:chOff x="4864901" y="1938075"/>
            <a:chExt cx="3976531" cy="3420000"/>
          </a:xfrm>
        </p:grpSpPr>
        <p:sp>
          <p:nvSpPr>
            <p:cNvPr id="19" name="Rectangle 6"/>
            <p:cNvSpPr>
              <a:spLocks noChangeArrowheads="1"/>
            </p:cNvSpPr>
            <p:nvPr>
              <p:custDataLst>
                <p:tags r:id="rId148"/>
              </p:custDataLst>
            </p:nvPr>
          </p:nvSpPr>
          <p:spPr bwMode="auto">
            <a:xfrm>
              <a:off x="8446591" y="3071045"/>
              <a:ext cx="391326" cy="932621"/>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nSpc>
                  <a:spcPct val="90000"/>
                </a:lnSpc>
              </a:pPr>
              <a:endParaRPr lang="es-ES" sz="900" dirty="0"/>
            </a:p>
          </p:txBody>
        </p:sp>
        <p:grpSp>
          <p:nvGrpSpPr>
            <p:cNvPr id="6" name="Group 7"/>
            <p:cNvGrpSpPr>
              <a:grpSpLocks/>
            </p:cNvGrpSpPr>
            <p:nvPr/>
          </p:nvGrpSpPr>
          <p:grpSpPr bwMode="auto">
            <a:xfrm>
              <a:off x="4864901" y="1938075"/>
              <a:ext cx="3976531" cy="3420000"/>
              <a:chOff x="1358" y="1014"/>
              <a:chExt cx="3394" cy="2919"/>
            </a:xfrm>
          </p:grpSpPr>
          <p:sp>
            <p:nvSpPr>
              <p:cNvPr id="21" name="Freeform 8"/>
              <p:cNvSpPr>
                <a:spLocks/>
              </p:cNvSpPr>
              <p:nvPr>
                <p:custDataLst>
                  <p:tags r:id="rId149"/>
                </p:custDataLst>
              </p:nvPr>
            </p:nvSpPr>
            <p:spPr bwMode="auto">
              <a:xfrm>
                <a:off x="3987" y="2600"/>
                <a:ext cx="465" cy="211"/>
              </a:xfrm>
              <a:custGeom>
                <a:avLst/>
                <a:gdLst>
                  <a:gd name="T0" fmla="*/ 33 w 440"/>
                  <a:gd name="T1" fmla="*/ 195 h 216"/>
                  <a:gd name="T2" fmla="*/ 45 w 440"/>
                  <a:gd name="T3" fmla="*/ 198 h 216"/>
                  <a:gd name="T4" fmla="*/ 65 w 440"/>
                  <a:gd name="T5" fmla="*/ 215 h 216"/>
                  <a:gd name="T6" fmla="*/ 114 w 440"/>
                  <a:gd name="T7" fmla="*/ 216 h 216"/>
                  <a:gd name="T8" fmla="*/ 150 w 440"/>
                  <a:gd name="T9" fmla="*/ 213 h 216"/>
                  <a:gd name="T10" fmla="*/ 164 w 440"/>
                  <a:gd name="T11" fmla="*/ 186 h 216"/>
                  <a:gd name="T12" fmla="*/ 207 w 440"/>
                  <a:gd name="T13" fmla="*/ 189 h 216"/>
                  <a:gd name="T14" fmla="*/ 255 w 440"/>
                  <a:gd name="T15" fmla="*/ 165 h 216"/>
                  <a:gd name="T16" fmla="*/ 284 w 440"/>
                  <a:gd name="T17" fmla="*/ 141 h 216"/>
                  <a:gd name="T18" fmla="*/ 293 w 440"/>
                  <a:gd name="T19" fmla="*/ 128 h 216"/>
                  <a:gd name="T20" fmla="*/ 359 w 440"/>
                  <a:gd name="T21" fmla="*/ 123 h 216"/>
                  <a:gd name="T22" fmla="*/ 366 w 440"/>
                  <a:gd name="T23" fmla="*/ 134 h 216"/>
                  <a:gd name="T24" fmla="*/ 377 w 440"/>
                  <a:gd name="T25" fmla="*/ 135 h 216"/>
                  <a:gd name="T26" fmla="*/ 386 w 440"/>
                  <a:gd name="T27" fmla="*/ 144 h 216"/>
                  <a:gd name="T28" fmla="*/ 410 w 440"/>
                  <a:gd name="T29" fmla="*/ 135 h 216"/>
                  <a:gd name="T30" fmla="*/ 422 w 440"/>
                  <a:gd name="T31" fmla="*/ 131 h 216"/>
                  <a:gd name="T32" fmla="*/ 413 w 440"/>
                  <a:gd name="T33" fmla="*/ 111 h 216"/>
                  <a:gd name="T34" fmla="*/ 423 w 440"/>
                  <a:gd name="T35" fmla="*/ 80 h 216"/>
                  <a:gd name="T36" fmla="*/ 440 w 440"/>
                  <a:gd name="T37" fmla="*/ 62 h 216"/>
                  <a:gd name="T38" fmla="*/ 425 w 440"/>
                  <a:gd name="T39" fmla="*/ 59 h 216"/>
                  <a:gd name="T40" fmla="*/ 410 w 440"/>
                  <a:gd name="T41" fmla="*/ 54 h 216"/>
                  <a:gd name="T42" fmla="*/ 398 w 440"/>
                  <a:gd name="T43" fmla="*/ 38 h 216"/>
                  <a:gd name="T44" fmla="*/ 378 w 440"/>
                  <a:gd name="T45" fmla="*/ 24 h 216"/>
                  <a:gd name="T46" fmla="*/ 363 w 440"/>
                  <a:gd name="T47" fmla="*/ 12 h 216"/>
                  <a:gd name="T48" fmla="*/ 342 w 440"/>
                  <a:gd name="T49" fmla="*/ 30 h 216"/>
                  <a:gd name="T50" fmla="*/ 312 w 440"/>
                  <a:gd name="T51" fmla="*/ 41 h 216"/>
                  <a:gd name="T52" fmla="*/ 312 w 440"/>
                  <a:gd name="T53" fmla="*/ 11 h 216"/>
                  <a:gd name="T54" fmla="*/ 300 w 440"/>
                  <a:gd name="T55" fmla="*/ 21 h 216"/>
                  <a:gd name="T56" fmla="*/ 290 w 440"/>
                  <a:gd name="T57" fmla="*/ 21 h 216"/>
                  <a:gd name="T58" fmla="*/ 278 w 440"/>
                  <a:gd name="T59" fmla="*/ 12 h 216"/>
                  <a:gd name="T60" fmla="*/ 255 w 440"/>
                  <a:gd name="T61" fmla="*/ 21 h 216"/>
                  <a:gd name="T62" fmla="*/ 255 w 440"/>
                  <a:gd name="T63" fmla="*/ 33 h 216"/>
                  <a:gd name="T64" fmla="*/ 246 w 440"/>
                  <a:gd name="T65" fmla="*/ 38 h 216"/>
                  <a:gd name="T66" fmla="*/ 246 w 440"/>
                  <a:gd name="T67" fmla="*/ 17 h 216"/>
                  <a:gd name="T68" fmla="*/ 231 w 440"/>
                  <a:gd name="T69" fmla="*/ 12 h 216"/>
                  <a:gd name="T70" fmla="*/ 221 w 440"/>
                  <a:gd name="T71" fmla="*/ 20 h 216"/>
                  <a:gd name="T72" fmla="*/ 209 w 440"/>
                  <a:gd name="T73" fmla="*/ 24 h 216"/>
                  <a:gd name="T74" fmla="*/ 192 w 440"/>
                  <a:gd name="T75" fmla="*/ 21 h 216"/>
                  <a:gd name="T76" fmla="*/ 170 w 440"/>
                  <a:gd name="T77" fmla="*/ 21 h 216"/>
                  <a:gd name="T78" fmla="*/ 152 w 440"/>
                  <a:gd name="T79" fmla="*/ 6 h 216"/>
                  <a:gd name="T80" fmla="*/ 140 w 440"/>
                  <a:gd name="T81" fmla="*/ 0 h 216"/>
                  <a:gd name="T82" fmla="*/ 144 w 440"/>
                  <a:gd name="T83" fmla="*/ 11 h 216"/>
                  <a:gd name="T84" fmla="*/ 113 w 440"/>
                  <a:gd name="T85" fmla="*/ 39 h 216"/>
                  <a:gd name="T86" fmla="*/ 108 w 440"/>
                  <a:gd name="T87" fmla="*/ 48 h 216"/>
                  <a:gd name="T88" fmla="*/ 107 w 440"/>
                  <a:gd name="T89" fmla="*/ 99 h 216"/>
                  <a:gd name="T90" fmla="*/ 87 w 440"/>
                  <a:gd name="T91" fmla="*/ 102 h 216"/>
                  <a:gd name="T92" fmla="*/ 60 w 440"/>
                  <a:gd name="T93" fmla="*/ 107 h 216"/>
                  <a:gd name="T94" fmla="*/ 21 w 440"/>
                  <a:gd name="T95" fmla="*/ 101 h 216"/>
                  <a:gd name="T96" fmla="*/ 5 w 440"/>
                  <a:gd name="T97" fmla="*/ 122 h 216"/>
                  <a:gd name="T98" fmla="*/ 6 w 440"/>
                  <a:gd name="T99" fmla="*/ 137 h 216"/>
                  <a:gd name="T100" fmla="*/ 2 w 440"/>
                  <a:gd name="T101" fmla="*/ 149 h 216"/>
                  <a:gd name="T102" fmla="*/ 0 w 440"/>
                  <a:gd name="T103" fmla="*/ 176 h 216"/>
                  <a:gd name="T104" fmla="*/ 20 w 440"/>
                  <a:gd name="T105" fmla="*/ 194 h 216"/>
                  <a:gd name="T106" fmla="*/ 33 w 440"/>
                  <a:gd name="T107"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216">
                    <a:moveTo>
                      <a:pt x="33" y="195"/>
                    </a:moveTo>
                    <a:lnTo>
                      <a:pt x="45" y="198"/>
                    </a:lnTo>
                    <a:lnTo>
                      <a:pt x="65" y="215"/>
                    </a:lnTo>
                    <a:lnTo>
                      <a:pt x="114" y="216"/>
                    </a:lnTo>
                    <a:lnTo>
                      <a:pt x="150" y="213"/>
                    </a:lnTo>
                    <a:lnTo>
                      <a:pt x="164" y="186"/>
                    </a:lnTo>
                    <a:lnTo>
                      <a:pt x="207" y="189"/>
                    </a:lnTo>
                    <a:lnTo>
                      <a:pt x="255" y="165"/>
                    </a:lnTo>
                    <a:lnTo>
                      <a:pt x="284" y="141"/>
                    </a:lnTo>
                    <a:lnTo>
                      <a:pt x="293" y="128"/>
                    </a:lnTo>
                    <a:lnTo>
                      <a:pt x="359" y="123"/>
                    </a:lnTo>
                    <a:lnTo>
                      <a:pt x="366" y="134"/>
                    </a:lnTo>
                    <a:lnTo>
                      <a:pt x="377" y="135"/>
                    </a:lnTo>
                    <a:lnTo>
                      <a:pt x="386" y="144"/>
                    </a:lnTo>
                    <a:lnTo>
                      <a:pt x="410" y="135"/>
                    </a:lnTo>
                    <a:lnTo>
                      <a:pt x="422" y="131"/>
                    </a:lnTo>
                    <a:lnTo>
                      <a:pt x="413" y="111"/>
                    </a:lnTo>
                    <a:lnTo>
                      <a:pt x="423" y="80"/>
                    </a:lnTo>
                    <a:lnTo>
                      <a:pt x="440" y="62"/>
                    </a:lnTo>
                    <a:lnTo>
                      <a:pt x="425" y="59"/>
                    </a:lnTo>
                    <a:lnTo>
                      <a:pt x="410" y="54"/>
                    </a:lnTo>
                    <a:lnTo>
                      <a:pt x="398" y="38"/>
                    </a:lnTo>
                    <a:lnTo>
                      <a:pt x="378" y="24"/>
                    </a:lnTo>
                    <a:lnTo>
                      <a:pt x="363" y="12"/>
                    </a:lnTo>
                    <a:lnTo>
                      <a:pt x="342" y="30"/>
                    </a:lnTo>
                    <a:lnTo>
                      <a:pt x="312" y="41"/>
                    </a:lnTo>
                    <a:lnTo>
                      <a:pt x="312" y="11"/>
                    </a:lnTo>
                    <a:lnTo>
                      <a:pt x="300" y="21"/>
                    </a:lnTo>
                    <a:lnTo>
                      <a:pt x="290" y="21"/>
                    </a:lnTo>
                    <a:lnTo>
                      <a:pt x="278" y="12"/>
                    </a:lnTo>
                    <a:lnTo>
                      <a:pt x="255" y="21"/>
                    </a:lnTo>
                    <a:lnTo>
                      <a:pt x="255" y="33"/>
                    </a:lnTo>
                    <a:lnTo>
                      <a:pt x="246" y="38"/>
                    </a:lnTo>
                    <a:lnTo>
                      <a:pt x="246" y="17"/>
                    </a:lnTo>
                    <a:lnTo>
                      <a:pt x="231" y="12"/>
                    </a:lnTo>
                    <a:lnTo>
                      <a:pt x="221" y="20"/>
                    </a:lnTo>
                    <a:lnTo>
                      <a:pt x="209" y="24"/>
                    </a:lnTo>
                    <a:lnTo>
                      <a:pt x="192" y="21"/>
                    </a:lnTo>
                    <a:lnTo>
                      <a:pt x="170" y="21"/>
                    </a:lnTo>
                    <a:lnTo>
                      <a:pt x="152" y="6"/>
                    </a:lnTo>
                    <a:lnTo>
                      <a:pt x="140" y="0"/>
                    </a:lnTo>
                    <a:lnTo>
                      <a:pt x="144" y="11"/>
                    </a:lnTo>
                    <a:lnTo>
                      <a:pt x="113" y="39"/>
                    </a:lnTo>
                    <a:lnTo>
                      <a:pt x="108" y="48"/>
                    </a:lnTo>
                    <a:lnTo>
                      <a:pt x="107" y="99"/>
                    </a:lnTo>
                    <a:lnTo>
                      <a:pt x="87" y="102"/>
                    </a:lnTo>
                    <a:lnTo>
                      <a:pt x="60" y="107"/>
                    </a:lnTo>
                    <a:lnTo>
                      <a:pt x="21" y="101"/>
                    </a:lnTo>
                    <a:lnTo>
                      <a:pt x="5" y="122"/>
                    </a:lnTo>
                    <a:lnTo>
                      <a:pt x="6" y="137"/>
                    </a:lnTo>
                    <a:lnTo>
                      <a:pt x="2" y="149"/>
                    </a:lnTo>
                    <a:lnTo>
                      <a:pt x="0" y="176"/>
                    </a:lnTo>
                    <a:lnTo>
                      <a:pt x="20" y="194"/>
                    </a:lnTo>
                    <a:lnTo>
                      <a:pt x="33" y="1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22" name="Freeform 9"/>
              <p:cNvSpPr>
                <a:spLocks/>
              </p:cNvSpPr>
              <p:nvPr>
                <p:custDataLst>
                  <p:tags r:id="rId150"/>
                </p:custDataLst>
              </p:nvPr>
            </p:nvSpPr>
            <p:spPr bwMode="auto">
              <a:xfrm>
                <a:off x="4271" y="3417"/>
                <a:ext cx="477" cy="516"/>
              </a:xfrm>
              <a:custGeom>
                <a:avLst/>
                <a:gdLst>
                  <a:gd name="T0" fmla="*/ 309 w 452"/>
                  <a:gd name="T1" fmla="*/ 21 h 529"/>
                  <a:gd name="T2" fmla="*/ 353 w 452"/>
                  <a:gd name="T3" fmla="*/ 10 h 529"/>
                  <a:gd name="T4" fmla="*/ 403 w 452"/>
                  <a:gd name="T5" fmla="*/ 0 h 529"/>
                  <a:gd name="T6" fmla="*/ 427 w 452"/>
                  <a:gd name="T7" fmla="*/ 21 h 529"/>
                  <a:gd name="T8" fmla="*/ 449 w 452"/>
                  <a:gd name="T9" fmla="*/ 69 h 529"/>
                  <a:gd name="T10" fmla="*/ 395 w 452"/>
                  <a:gd name="T11" fmla="*/ 58 h 529"/>
                  <a:gd name="T12" fmla="*/ 373 w 452"/>
                  <a:gd name="T13" fmla="*/ 88 h 529"/>
                  <a:gd name="T14" fmla="*/ 341 w 452"/>
                  <a:gd name="T15" fmla="*/ 108 h 529"/>
                  <a:gd name="T16" fmla="*/ 406 w 452"/>
                  <a:gd name="T17" fmla="*/ 136 h 529"/>
                  <a:gd name="T18" fmla="*/ 352 w 452"/>
                  <a:gd name="T19" fmla="*/ 136 h 529"/>
                  <a:gd name="T20" fmla="*/ 352 w 452"/>
                  <a:gd name="T21" fmla="*/ 164 h 529"/>
                  <a:gd name="T22" fmla="*/ 320 w 452"/>
                  <a:gd name="T23" fmla="*/ 154 h 529"/>
                  <a:gd name="T24" fmla="*/ 298 w 452"/>
                  <a:gd name="T25" fmla="*/ 154 h 529"/>
                  <a:gd name="T26" fmla="*/ 309 w 452"/>
                  <a:gd name="T27" fmla="*/ 174 h 529"/>
                  <a:gd name="T28" fmla="*/ 255 w 452"/>
                  <a:gd name="T29" fmla="*/ 116 h 529"/>
                  <a:gd name="T30" fmla="*/ 214 w 452"/>
                  <a:gd name="T31" fmla="*/ 116 h 529"/>
                  <a:gd name="T32" fmla="*/ 225 w 452"/>
                  <a:gd name="T33" fmla="*/ 164 h 529"/>
                  <a:gd name="T34" fmla="*/ 298 w 452"/>
                  <a:gd name="T35" fmla="*/ 232 h 529"/>
                  <a:gd name="T36" fmla="*/ 288 w 452"/>
                  <a:gd name="T37" fmla="*/ 243 h 529"/>
                  <a:gd name="T38" fmla="*/ 245 w 452"/>
                  <a:gd name="T39" fmla="*/ 222 h 529"/>
                  <a:gd name="T40" fmla="*/ 255 w 452"/>
                  <a:gd name="T41" fmla="*/ 261 h 529"/>
                  <a:gd name="T42" fmla="*/ 266 w 452"/>
                  <a:gd name="T43" fmla="*/ 290 h 529"/>
                  <a:gd name="T44" fmla="*/ 332 w 452"/>
                  <a:gd name="T45" fmla="*/ 328 h 529"/>
                  <a:gd name="T46" fmla="*/ 363 w 452"/>
                  <a:gd name="T47" fmla="*/ 376 h 529"/>
                  <a:gd name="T48" fmla="*/ 332 w 452"/>
                  <a:gd name="T49" fmla="*/ 367 h 529"/>
                  <a:gd name="T50" fmla="*/ 288 w 452"/>
                  <a:gd name="T51" fmla="*/ 405 h 529"/>
                  <a:gd name="T52" fmla="*/ 332 w 452"/>
                  <a:gd name="T53" fmla="*/ 424 h 529"/>
                  <a:gd name="T54" fmla="*/ 266 w 452"/>
                  <a:gd name="T55" fmla="*/ 435 h 529"/>
                  <a:gd name="T56" fmla="*/ 245 w 452"/>
                  <a:gd name="T57" fmla="*/ 435 h 529"/>
                  <a:gd name="T58" fmla="*/ 277 w 452"/>
                  <a:gd name="T59" fmla="*/ 481 h 529"/>
                  <a:gd name="T60" fmla="*/ 309 w 452"/>
                  <a:gd name="T61" fmla="*/ 520 h 529"/>
                  <a:gd name="T62" fmla="*/ 245 w 452"/>
                  <a:gd name="T63" fmla="*/ 500 h 529"/>
                  <a:gd name="T64" fmla="*/ 235 w 452"/>
                  <a:gd name="T65" fmla="*/ 511 h 529"/>
                  <a:gd name="T66" fmla="*/ 204 w 452"/>
                  <a:gd name="T67" fmla="*/ 511 h 529"/>
                  <a:gd name="T68" fmla="*/ 192 w 452"/>
                  <a:gd name="T69" fmla="*/ 472 h 529"/>
                  <a:gd name="T70" fmla="*/ 182 w 452"/>
                  <a:gd name="T71" fmla="*/ 492 h 529"/>
                  <a:gd name="T72" fmla="*/ 138 w 452"/>
                  <a:gd name="T73" fmla="*/ 481 h 529"/>
                  <a:gd name="T74" fmla="*/ 138 w 452"/>
                  <a:gd name="T75" fmla="*/ 443 h 529"/>
                  <a:gd name="T76" fmla="*/ 118 w 452"/>
                  <a:gd name="T77" fmla="*/ 395 h 529"/>
                  <a:gd name="T78" fmla="*/ 106 w 452"/>
                  <a:gd name="T79" fmla="*/ 356 h 529"/>
                  <a:gd name="T80" fmla="*/ 149 w 452"/>
                  <a:gd name="T81" fmla="*/ 356 h 529"/>
                  <a:gd name="T82" fmla="*/ 192 w 452"/>
                  <a:gd name="T83" fmla="*/ 348 h 529"/>
                  <a:gd name="T84" fmla="*/ 235 w 452"/>
                  <a:gd name="T85" fmla="*/ 356 h 529"/>
                  <a:gd name="T86" fmla="*/ 266 w 452"/>
                  <a:gd name="T87" fmla="*/ 367 h 529"/>
                  <a:gd name="T88" fmla="*/ 235 w 452"/>
                  <a:gd name="T89" fmla="*/ 328 h 529"/>
                  <a:gd name="T90" fmla="*/ 192 w 452"/>
                  <a:gd name="T91" fmla="*/ 319 h 529"/>
                  <a:gd name="T92" fmla="*/ 127 w 452"/>
                  <a:gd name="T93" fmla="*/ 328 h 529"/>
                  <a:gd name="T94" fmla="*/ 95 w 452"/>
                  <a:gd name="T95" fmla="*/ 328 h 529"/>
                  <a:gd name="T96" fmla="*/ 63 w 452"/>
                  <a:gd name="T97" fmla="*/ 300 h 529"/>
                  <a:gd name="T98" fmla="*/ 95 w 452"/>
                  <a:gd name="T99" fmla="*/ 280 h 529"/>
                  <a:gd name="T100" fmla="*/ 74 w 452"/>
                  <a:gd name="T101" fmla="*/ 261 h 529"/>
                  <a:gd name="T102" fmla="*/ 43 w 452"/>
                  <a:gd name="T103" fmla="*/ 243 h 529"/>
                  <a:gd name="T104" fmla="*/ 0 w 452"/>
                  <a:gd name="T105" fmla="*/ 203 h 529"/>
                  <a:gd name="T106" fmla="*/ 21 w 452"/>
                  <a:gd name="T107" fmla="*/ 174 h 529"/>
                  <a:gd name="T108" fmla="*/ 53 w 452"/>
                  <a:gd name="T109" fmla="*/ 154 h 529"/>
                  <a:gd name="T110" fmla="*/ 86 w 452"/>
                  <a:gd name="T111" fmla="*/ 108 h 529"/>
                  <a:gd name="T112" fmla="*/ 74 w 452"/>
                  <a:gd name="T113" fmla="*/ 69 h 529"/>
                  <a:gd name="T114" fmla="*/ 118 w 452"/>
                  <a:gd name="T115" fmla="*/ 69 h 529"/>
                  <a:gd name="T116" fmla="*/ 182 w 452"/>
                  <a:gd name="T117" fmla="*/ 49 h 529"/>
                  <a:gd name="T118" fmla="*/ 225 w 452"/>
                  <a:gd name="T119" fmla="*/ 49 h 529"/>
                  <a:gd name="T120" fmla="*/ 245 w 452"/>
                  <a:gd name="T121" fmla="*/ 2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529">
                    <a:moveTo>
                      <a:pt x="245" y="21"/>
                    </a:moveTo>
                    <a:lnTo>
                      <a:pt x="266" y="21"/>
                    </a:lnTo>
                    <a:lnTo>
                      <a:pt x="288" y="21"/>
                    </a:lnTo>
                    <a:lnTo>
                      <a:pt x="309" y="21"/>
                    </a:lnTo>
                    <a:lnTo>
                      <a:pt x="332" y="21"/>
                    </a:lnTo>
                    <a:lnTo>
                      <a:pt x="341" y="29"/>
                    </a:lnTo>
                    <a:lnTo>
                      <a:pt x="356" y="21"/>
                    </a:lnTo>
                    <a:lnTo>
                      <a:pt x="353" y="10"/>
                    </a:lnTo>
                    <a:lnTo>
                      <a:pt x="360" y="6"/>
                    </a:lnTo>
                    <a:lnTo>
                      <a:pt x="384" y="0"/>
                    </a:lnTo>
                    <a:lnTo>
                      <a:pt x="395" y="6"/>
                    </a:lnTo>
                    <a:lnTo>
                      <a:pt x="403" y="0"/>
                    </a:lnTo>
                    <a:lnTo>
                      <a:pt x="406" y="0"/>
                    </a:lnTo>
                    <a:lnTo>
                      <a:pt x="416" y="10"/>
                    </a:lnTo>
                    <a:lnTo>
                      <a:pt x="427" y="10"/>
                    </a:lnTo>
                    <a:lnTo>
                      <a:pt x="427" y="21"/>
                    </a:lnTo>
                    <a:lnTo>
                      <a:pt x="449" y="13"/>
                    </a:lnTo>
                    <a:lnTo>
                      <a:pt x="452" y="58"/>
                    </a:lnTo>
                    <a:lnTo>
                      <a:pt x="437" y="58"/>
                    </a:lnTo>
                    <a:lnTo>
                      <a:pt x="449" y="69"/>
                    </a:lnTo>
                    <a:lnTo>
                      <a:pt x="437" y="79"/>
                    </a:lnTo>
                    <a:lnTo>
                      <a:pt x="416" y="79"/>
                    </a:lnTo>
                    <a:lnTo>
                      <a:pt x="406" y="69"/>
                    </a:lnTo>
                    <a:lnTo>
                      <a:pt x="395" y="58"/>
                    </a:lnTo>
                    <a:lnTo>
                      <a:pt x="384" y="69"/>
                    </a:lnTo>
                    <a:lnTo>
                      <a:pt x="384" y="79"/>
                    </a:lnTo>
                    <a:lnTo>
                      <a:pt x="384" y="88"/>
                    </a:lnTo>
                    <a:lnTo>
                      <a:pt x="373" y="88"/>
                    </a:lnTo>
                    <a:lnTo>
                      <a:pt x="341" y="88"/>
                    </a:lnTo>
                    <a:lnTo>
                      <a:pt x="332" y="88"/>
                    </a:lnTo>
                    <a:lnTo>
                      <a:pt x="332" y="97"/>
                    </a:lnTo>
                    <a:lnTo>
                      <a:pt x="341" y="108"/>
                    </a:lnTo>
                    <a:lnTo>
                      <a:pt x="352" y="116"/>
                    </a:lnTo>
                    <a:lnTo>
                      <a:pt x="373" y="127"/>
                    </a:lnTo>
                    <a:lnTo>
                      <a:pt x="395" y="136"/>
                    </a:lnTo>
                    <a:lnTo>
                      <a:pt x="406" y="136"/>
                    </a:lnTo>
                    <a:lnTo>
                      <a:pt x="395" y="146"/>
                    </a:lnTo>
                    <a:lnTo>
                      <a:pt x="373" y="154"/>
                    </a:lnTo>
                    <a:lnTo>
                      <a:pt x="352" y="154"/>
                    </a:lnTo>
                    <a:lnTo>
                      <a:pt x="352" y="136"/>
                    </a:lnTo>
                    <a:lnTo>
                      <a:pt x="341" y="136"/>
                    </a:lnTo>
                    <a:lnTo>
                      <a:pt x="332" y="136"/>
                    </a:lnTo>
                    <a:lnTo>
                      <a:pt x="341" y="146"/>
                    </a:lnTo>
                    <a:lnTo>
                      <a:pt x="352" y="164"/>
                    </a:lnTo>
                    <a:lnTo>
                      <a:pt x="363" y="164"/>
                    </a:lnTo>
                    <a:lnTo>
                      <a:pt x="363" y="174"/>
                    </a:lnTo>
                    <a:lnTo>
                      <a:pt x="332" y="164"/>
                    </a:lnTo>
                    <a:lnTo>
                      <a:pt x="320" y="154"/>
                    </a:lnTo>
                    <a:lnTo>
                      <a:pt x="309" y="146"/>
                    </a:lnTo>
                    <a:lnTo>
                      <a:pt x="298" y="136"/>
                    </a:lnTo>
                    <a:lnTo>
                      <a:pt x="298" y="146"/>
                    </a:lnTo>
                    <a:lnTo>
                      <a:pt x="298" y="154"/>
                    </a:lnTo>
                    <a:lnTo>
                      <a:pt x="309" y="164"/>
                    </a:lnTo>
                    <a:lnTo>
                      <a:pt x="332" y="174"/>
                    </a:lnTo>
                    <a:lnTo>
                      <a:pt x="332" y="184"/>
                    </a:lnTo>
                    <a:lnTo>
                      <a:pt x="309" y="174"/>
                    </a:lnTo>
                    <a:lnTo>
                      <a:pt x="288" y="164"/>
                    </a:lnTo>
                    <a:lnTo>
                      <a:pt x="277" y="146"/>
                    </a:lnTo>
                    <a:lnTo>
                      <a:pt x="266" y="127"/>
                    </a:lnTo>
                    <a:lnTo>
                      <a:pt x="255" y="116"/>
                    </a:lnTo>
                    <a:lnTo>
                      <a:pt x="255" y="97"/>
                    </a:lnTo>
                    <a:lnTo>
                      <a:pt x="245" y="97"/>
                    </a:lnTo>
                    <a:lnTo>
                      <a:pt x="225" y="108"/>
                    </a:lnTo>
                    <a:lnTo>
                      <a:pt x="214" y="116"/>
                    </a:lnTo>
                    <a:lnTo>
                      <a:pt x="225" y="127"/>
                    </a:lnTo>
                    <a:lnTo>
                      <a:pt x="225" y="136"/>
                    </a:lnTo>
                    <a:lnTo>
                      <a:pt x="225" y="146"/>
                    </a:lnTo>
                    <a:lnTo>
                      <a:pt x="225" y="164"/>
                    </a:lnTo>
                    <a:lnTo>
                      <a:pt x="235" y="174"/>
                    </a:lnTo>
                    <a:lnTo>
                      <a:pt x="255" y="184"/>
                    </a:lnTo>
                    <a:lnTo>
                      <a:pt x="266" y="203"/>
                    </a:lnTo>
                    <a:lnTo>
                      <a:pt x="298" y="232"/>
                    </a:lnTo>
                    <a:lnTo>
                      <a:pt x="309" y="232"/>
                    </a:lnTo>
                    <a:lnTo>
                      <a:pt x="298" y="251"/>
                    </a:lnTo>
                    <a:lnTo>
                      <a:pt x="288" y="251"/>
                    </a:lnTo>
                    <a:lnTo>
                      <a:pt x="288" y="243"/>
                    </a:lnTo>
                    <a:lnTo>
                      <a:pt x="288" y="232"/>
                    </a:lnTo>
                    <a:lnTo>
                      <a:pt x="277" y="222"/>
                    </a:lnTo>
                    <a:lnTo>
                      <a:pt x="255" y="222"/>
                    </a:lnTo>
                    <a:lnTo>
                      <a:pt x="245" y="222"/>
                    </a:lnTo>
                    <a:lnTo>
                      <a:pt x="235" y="232"/>
                    </a:lnTo>
                    <a:lnTo>
                      <a:pt x="245" y="251"/>
                    </a:lnTo>
                    <a:lnTo>
                      <a:pt x="255" y="251"/>
                    </a:lnTo>
                    <a:lnTo>
                      <a:pt x="255" y="261"/>
                    </a:lnTo>
                    <a:lnTo>
                      <a:pt x="245" y="271"/>
                    </a:lnTo>
                    <a:lnTo>
                      <a:pt x="235" y="280"/>
                    </a:lnTo>
                    <a:lnTo>
                      <a:pt x="245" y="290"/>
                    </a:lnTo>
                    <a:lnTo>
                      <a:pt x="266" y="290"/>
                    </a:lnTo>
                    <a:lnTo>
                      <a:pt x="288" y="300"/>
                    </a:lnTo>
                    <a:lnTo>
                      <a:pt x="309" y="308"/>
                    </a:lnTo>
                    <a:lnTo>
                      <a:pt x="320" y="308"/>
                    </a:lnTo>
                    <a:lnTo>
                      <a:pt x="332" y="328"/>
                    </a:lnTo>
                    <a:lnTo>
                      <a:pt x="352" y="337"/>
                    </a:lnTo>
                    <a:lnTo>
                      <a:pt x="363" y="337"/>
                    </a:lnTo>
                    <a:lnTo>
                      <a:pt x="363" y="356"/>
                    </a:lnTo>
                    <a:lnTo>
                      <a:pt x="363" y="376"/>
                    </a:lnTo>
                    <a:lnTo>
                      <a:pt x="363" y="385"/>
                    </a:lnTo>
                    <a:lnTo>
                      <a:pt x="363" y="395"/>
                    </a:lnTo>
                    <a:lnTo>
                      <a:pt x="341" y="385"/>
                    </a:lnTo>
                    <a:lnTo>
                      <a:pt x="332" y="367"/>
                    </a:lnTo>
                    <a:lnTo>
                      <a:pt x="320" y="367"/>
                    </a:lnTo>
                    <a:lnTo>
                      <a:pt x="298" y="385"/>
                    </a:lnTo>
                    <a:lnTo>
                      <a:pt x="288" y="395"/>
                    </a:lnTo>
                    <a:lnTo>
                      <a:pt x="288" y="405"/>
                    </a:lnTo>
                    <a:lnTo>
                      <a:pt x="298" y="415"/>
                    </a:lnTo>
                    <a:lnTo>
                      <a:pt x="309" y="415"/>
                    </a:lnTo>
                    <a:lnTo>
                      <a:pt x="332" y="405"/>
                    </a:lnTo>
                    <a:lnTo>
                      <a:pt x="332" y="424"/>
                    </a:lnTo>
                    <a:lnTo>
                      <a:pt x="309" y="435"/>
                    </a:lnTo>
                    <a:lnTo>
                      <a:pt x="288" y="443"/>
                    </a:lnTo>
                    <a:lnTo>
                      <a:pt x="277" y="443"/>
                    </a:lnTo>
                    <a:lnTo>
                      <a:pt x="266" y="435"/>
                    </a:lnTo>
                    <a:lnTo>
                      <a:pt x="266" y="424"/>
                    </a:lnTo>
                    <a:lnTo>
                      <a:pt x="255" y="415"/>
                    </a:lnTo>
                    <a:lnTo>
                      <a:pt x="245" y="415"/>
                    </a:lnTo>
                    <a:lnTo>
                      <a:pt x="245" y="435"/>
                    </a:lnTo>
                    <a:lnTo>
                      <a:pt x="255" y="443"/>
                    </a:lnTo>
                    <a:lnTo>
                      <a:pt x="266" y="461"/>
                    </a:lnTo>
                    <a:lnTo>
                      <a:pt x="277" y="461"/>
                    </a:lnTo>
                    <a:lnTo>
                      <a:pt x="277" y="481"/>
                    </a:lnTo>
                    <a:lnTo>
                      <a:pt x="288" y="492"/>
                    </a:lnTo>
                    <a:lnTo>
                      <a:pt x="288" y="500"/>
                    </a:lnTo>
                    <a:lnTo>
                      <a:pt x="309" y="511"/>
                    </a:lnTo>
                    <a:lnTo>
                      <a:pt x="309" y="520"/>
                    </a:lnTo>
                    <a:lnTo>
                      <a:pt x="266" y="520"/>
                    </a:lnTo>
                    <a:lnTo>
                      <a:pt x="255" y="520"/>
                    </a:lnTo>
                    <a:lnTo>
                      <a:pt x="255" y="500"/>
                    </a:lnTo>
                    <a:lnTo>
                      <a:pt x="245" y="500"/>
                    </a:lnTo>
                    <a:lnTo>
                      <a:pt x="245" y="481"/>
                    </a:lnTo>
                    <a:lnTo>
                      <a:pt x="235" y="492"/>
                    </a:lnTo>
                    <a:lnTo>
                      <a:pt x="235" y="500"/>
                    </a:lnTo>
                    <a:lnTo>
                      <a:pt x="235" y="511"/>
                    </a:lnTo>
                    <a:lnTo>
                      <a:pt x="235" y="529"/>
                    </a:lnTo>
                    <a:lnTo>
                      <a:pt x="225" y="529"/>
                    </a:lnTo>
                    <a:lnTo>
                      <a:pt x="214" y="511"/>
                    </a:lnTo>
                    <a:lnTo>
                      <a:pt x="204" y="511"/>
                    </a:lnTo>
                    <a:lnTo>
                      <a:pt x="192" y="500"/>
                    </a:lnTo>
                    <a:lnTo>
                      <a:pt x="192" y="492"/>
                    </a:lnTo>
                    <a:lnTo>
                      <a:pt x="192" y="481"/>
                    </a:lnTo>
                    <a:lnTo>
                      <a:pt x="192" y="472"/>
                    </a:lnTo>
                    <a:lnTo>
                      <a:pt x="182" y="461"/>
                    </a:lnTo>
                    <a:lnTo>
                      <a:pt x="170" y="472"/>
                    </a:lnTo>
                    <a:lnTo>
                      <a:pt x="170" y="481"/>
                    </a:lnTo>
                    <a:lnTo>
                      <a:pt x="182" y="492"/>
                    </a:lnTo>
                    <a:lnTo>
                      <a:pt x="170" y="500"/>
                    </a:lnTo>
                    <a:lnTo>
                      <a:pt x="159" y="500"/>
                    </a:lnTo>
                    <a:lnTo>
                      <a:pt x="149" y="500"/>
                    </a:lnTo>
                    <a:lnTo>
                      <a:pt x="138" y="481"/>
                    </a:lnTo>
                    <a:lnTo>
                      <a:pt x="138" y="472"/>
                    </a:lnTo>
                    <a:lnTo>
                      <a:pt x="138" y="461"/>
                    </a:lnTo>
                    <a:lnTo>
                      <a:pt x="127" y="454"/>
                    </a:lnTo>
                    <a:lnTo>
                      <a:pt x="138" y="443"/>
                    </a:lnTo>
                    <a:lnTo>
                      <a:pt x="138" y="424"/>
                    </a:lnTo>
                    <a:lnTo>
                      <a:pt x="138" y="415"/>
                    </a:lnTo>
                    <a:lnTo>
                      <a:pt x="127" y="405"/>
                    </a:lnTo>
                    <a:lnTo>
                      <a:pt x="118" y="395"/>
                    </a:lnTo>
                    <a:lnTo>
                      <a:pt x="106" y="395"/>
                    </a:lnTo>
                    <a:lnTo>
                      <a:pt x="95" y="376"/>
                    </a:lnTo>
                    <a:lnTo>
                      <a:pt x="95" y="367"/>
                    </a:lnTo>
                    <a:lnTo>
                      <a:pt x="106" y="356"/>
                    </a:lnTo>
                    <a:lnTo>
                      <a:pt x="118" y="356"/>
                    </a:lnTo>
                    <a:lnTo>
                      <a:pt x="127" y="356"/>
                    </a:lnTo>
                    <a:lnTo>
                      <a:pt x="138" y="356"/>
                    </a:lnTo>
                    <a:lnTo>
                      <a:pt x="149" y="356"/>
                    </a:lnTo>
                    <a:lnTo>
                      <a:pt x="159" y="348"/>
                    </a:lnTo>
                    <a:lnTo>
                      <a:pt x="170" y="348"/>
                    </a:lnTo>
                    <a:lnTo>
                      <a:pt x="182" y="348"/>
                    </a:lnTo>
                    <a:lnTo>
                      <a:pt x="192" y="348"/>
                    </a:lnTo>
                    <a:lnTo>
                      <a:pt x="204" y="348"/>
                    </a:lnTo>
                    <a:lnTo>
                      <a:pt x="204" y="356"/>
                    </a:lnTo>
                    <a:lnTo>
                      <a:pt x="225" y="348"/>
                    </a:lnTo>
                    <a:lnTo>
                      <a:pt x="235" y="356"/>
                    </a:lnTo>
                    <a:lnTo>
                      <a:pt x="235" y="367"/>
                    </a:lnTo>
                    <a:lnTo>
                      <a:pt x="245" y="376"/>
                    </a:lnTo>
                    <a:lnTo>
                      <a:pt x="255" y="367"/>
                    </a:lnTo>
                    <a:lnTo>
                      <a:pt x="266" y="367"/>
                    </a:lnTo>
                    <a:lnTo>
                      <a:pt x="277" y="356"/>
                    </a:lnTo>
                    <a:lnTo>
                      <a:pt x="255" y="348"/>
                    </a:lnTo>
                    <a:lnTo>
                      <a:pt x="245" y="337"/>
                    </a:lnTo>
                    <a:lnTo>
                      <a:pt x="235" y="328"/>
                    </a:lnTo>
                    <a:lnTo>
                      <a:pt x="214" y="328"/>
                    </a:lnTo>
                    <a:lnTo>
                      <a:pt x="214" y="337"/>
                    </a:lnTo>
                    <a:lnTo>
                      <a:pt x="204" y="328"/>
                    </a:lnTo>
                    <a:lnTo>
                      <a:pt x="192" y="319"/>
                    </a:lnTo>
                    <a:lnTo>
                      <a:pt x="170" y="319"/>
                    </a:lnTo>
                    <a:lnTo>
                      <a:pt x="159" y="319"/>
                    </a:lnTo>
                    <a:lnTo>
                      <a:pt x="149" y="319"/>
                    </a:lnTo>
                    <a:lnTo>
                      <a:pt x="127" y="328"/>
                    </a:lnTo>
                    <a:lnTo>
                      <a:pt x="127" y="319"/>
                    </a:lnTo>
                    <a:lnTo>
                      <a:pt x="118" y="319"/>
                    </a:lnTo>
                    <a:lnTo>
                      <a:pt x="106" y="319"/>
                    </a:lnTo>
                    <a:lnTo>
                      <a:pt x="95" y="328"/>
                    </a:lnTo>
                    <a:lnTo>
                      <a:pt x="74" y="319"/>
                    </a:lnTo>
                    <a:lnTo>
                      <a:pt x="63" y="319"/>
                    </a:lnTo>
                    <a:lnTo>
                      <a:pt x="63" y="308"/>
                    </a:lnTo>
                    <a:lnTo>
                      <a:pt x="63" y="300"/>
                    </a:lnTo>
                    <a:lnTo>
                      <a:pt x="53" y="290"/>
                    </a:lnTo>
                    <a:lnTo>
                      <a:pt x="63" y="280"/>
                    </a:lnTo>
                    <a:lnTo>
                      <a:pt x="74" y="280"/>
                    </a:lnTo>
                    <a:lnTo>
                      <a:pt x="95" y="280"/>
                    </a:lnTo>
                    <a:lnTo>
                      <a:pt x="95" y="271"/>
                    </a:lnTo>
                    <a:lnTo>
                      <a:pt x="95" y="261"/>
                    </a:lnTo>
                    <a:lnTo>
                      <a:pt x="86" y="261"/>
                    </a:lnTo>
                    <a:lnTo>
                      <a:pt x="74" y="261"/>
                    </a:lnTo>
                    <a:lnTo>
                      <a:pt x="63" y="261"/>
                    </a:lnTo>
                    <a:lnTo>
                      <a:pt x="53" y="271"/>
                    </a:lnTo>
                    <a:lnTo>
                      <a:pt x="43" y="261"/>
                    </a:lnTo>
                    <a:lnTo>
                      <a:pt x="43" y="243"/>
                    </a:lnTo>
                    <a:lnTo>
                      <a:pt x="43" y="232"/>
                    </a:lnTo>
                    <a:lnTo>
                      <a:pt x="21" y="232"/>
                    </a:lnTo>
                    <a:lnTo>
                      <a:pt x="11" y="222"/>
                    </a:lnTo>
                    <a:lnTo>
                      <a:pt x="0" y="203"/>
                    </a:lnTo>
                    <a:lnTo>
                      <a:pt x="11" y="203"/>
                    </a:lnTo>
                    <a:lnTo>
                      <a:pt x="11" y="193"/>
                    </a:lnTo>
                    <a:lnTo>
                      <a:pt x="11" y="184"/>
                    </a:lnTo>
                    <a:lnTo>
                      <a:pt x="21" y="174"/>
                    </a:lnTo>
                    <a:lnTo>
                      <a:pt x="33" y="174"/>
                    </a:lnTo>
                    <a:lnTo>
                      <a:pt x="53" y="164"/>
                    </a:lnTo>
                    <a:lnTo>
                      <a:pt x="43" y="154"/>
                    </a:lnTo>
                    <a:lnTo>
                      <a:pt x="53" y="154"/>
                    </a:lnTo>
                    <a:lnTo>
                      <a:pt x="63" y="146"/>
                    </a:lnTo>
                    <a:lnTo>
                      <a:pt x="74" y="127"/>
                    </a:lnTo>
                    <a:lnTo>
                      <a:pt x="86" y="116"/>
                    </a:lnTo>
                    <a:lnTo>
                      <a:pt x="86" y="108"/>
                    </a:lnTo>
                    <a:lnTo>
                      <a:pt x="86" y="97"/>
                    </a:lnTo>
                    <a:lnTo>
                      <a:pt x="74" y="88"/>
                    </a:lnTo>
                    <a:lnTo>
                      <a:pt x="63" y="79"/>
                    </a:lnTo>
                    <a:lnTo>
                      <a:pt x="74" y="69"/>
                    </a:lnTo>
                    <a:lnTo>
                      <a:pt x="86" y="69"/>
                    </a:lnTo>
                    <a:lnTo>
                      <a:pt x="86" y="58"/>
                    </a:lnTo>
                    <a:lnTo>
                      <a:pt x="95" y="69"/>
                    </a:lnTo>
                    <a:lnTo>
                      <a:pt x="118" y="69"/>
                    </a:lnTo>
                    <a:lnTo>
                      <a:pt x="127" y="69"/>
                    </a:lnTo>
                    <a:lnTo>
                      <a:pt x="149" y="58"/>
                    </a:lnTo>
                    <a:lnTo>
                      <a:pt x="170" y="58"/>
                    </a:lnTo>
                    <a:lnTo>
                      <a:pt x="182" y="49"/>
                    </a:lnTo>
                    <a:lnTo>
                      <a:pt x="192" y="40"/>
                    </a:lnTo>
                    <a:lnTo>
                      <a:pt x="204" y="49"/>
                    </a:lnTo>
                    <a:lnTo>
                      <a:pt x="214" y="49"/>
                    </a:lnTo>
                    <a:lnTo>
                      <a:pt x="225" y="49"/>
                    </a:lnTo>
                    <a:lnTo>
                      <a:pt x="235" y="40"/>
                    </a:lnTo>
                    <a:lnTo>
                      <a:pt x="245" y="29"/>
                    </a:lnTo>
                    <a:lnTo>
                      <a:pt x="266" y="21"/>
                    </a:lnTo>
                    <a:lnTo>
                      <a:pt x="245" y="21"/>
                    </a:lnTo>
                    <a:lnTo>
                      <a:pt x="245" y="21"/>
                    </a:lnTo>
                    <a:close/>
                  </a:path>
                </a:pathLst>
              </a:custGeom>
              <a:solidFill>
                <a:schemeClr val="accent2"/>
              </a:solidFill>
              <a:ln w="3175" cmpd="sng">
                <a:solidFill>
                  <a:schemeClr val="bg1"/>
                </a:solidFill>
                <a:round/>
                <a:headEnd/>
                <a:tailEnd/>
              </a:ln>
            </p:spPr>
            <p:txBody>
              <a:bodyPr/>
              <a:lstStyle/>
              <a:p>
                <a:endParaRPr lang="es-ES" sz="900" dirty="0"/>
              </a:p>
            </p:txBody>
          </p:sp>
          <p:sp>
            <p:nvSpPr>
              <p:cNvPr id="23" name="Freeform 10"/>
              <p:cNvSpPr>
                <a:spLocks/>
              </p:cNvSpPr>
              <p:nvPr>
                <p:custDataLst>
                  <p:tags r:id="rId151"/>
                </p:custDataLst>
              </p:nvPr>
            </p:nvSpPr>
            <p:spPr bwMode="auto">
              <a:xfrm>
                <a:off x="4457" y="3155"/>
                <a:ext cx="292" cy="294"/>
              </a:xfrm>
              <a:custGeom>
                <a:avLst/>
                <a:gdLst>
                  <a:gd name="T0" fmla="*/ 85 w 277"/>
                  <a:gd name="T1" fmla="*/ 291 h 300"/>
                  <a:gd name="T2" fmla="*/ 130 w 277"/>
                  <a:gd name="T3" fmla="*/ 291 h 300"/>
                  <a:gd name="T4" fmla="*/ 161 w 277"/>
                  <a:gd name="T5" fmla="*/ 300 h 300"/>
                  <a:gd name="T6" fmla="*/ 182 w 277"/>
                  <a:gd name="T7" fmla="*/ 281 h 300"/>
                  <a:gd name="T8" fmla="*/ 203 w 277"/>
                  <a:gd name="T9" fmla="*/ 272 h 300"/>
                  <a:gd name="T10" fmla="*/ 214 w 277"/>
                  <a:gd name="T11" fmla="*/ 272 h 300"/>
                  <a:gd name="T12" fmla="*/ 235 w 277"/>
                  <a:gd name="T13" fmla="*/ 281 h 300"/>
                  <a:gd name="T14" fmla="*/ 246 w 277"/>
                  <a:gd name="T15" fmla="*/ 291 h 300"/>
                  <a:gd name="T16" fmla="*/ 277 w 277"/>
                  <a:gd name="T17" fmla="*/ 281 h 300"/>
                  <a:gd name="T18" fmla="*/ 269 w 277"/>
                  <a:gd name="T19" fmla="*/ 58 h 300"/>
                  <a:gd name="T20" fmla="*/ 226 w 277"/>
                  <a:gd name="T21" fmla="*/ 50 h 300"/>
                  <a:gd name="T22" fmla="*/ 192 w 277"/>
                  <a:gd name="T23" fmla="*/ 50 h 300"/>
                  <a:gd name="T24" fmla="*/ 161 w 277"/>
                  <a:gd name="T25" fmla="*/ 50 h 300"/>
                  <a:gd name="T26" fmla="*/ 130 w 277"/>
                  <a:gd name="T27" fmla="*/ 40 h 300"/>
                  <a:gd name="T28" fmla="*/ 85 w 277"/>
                  <a:gd name="T29" fmla="*/ 40 h 300"/>
                  <a:gd name="T30" fmla="*/ 53 w 277"/>
                  <a:gd name="T31" fmla="*/ 30 h 300"/>
                  <a:gd name="T32" fmla="*/ 53 w 277"/>
                  <a:gd name="T33" fmla="*/ 0 h 300"/>
                  <a:gd name="T34" fmla="*/ 43 w 277"/>
                  <a:gd name="T35" fmla="*/ 0 h 300"/>
                  <a:gd name="T36" fmla="*/ 12 w 277"/>
                  <a:gd name="T37" fmla="*/ 30 h 300"/>
                  <a:gd name="T38" fmla="*/ 12 w 277"/>
                  <a:gd name="T39" fmla="*/ 50 h 300"/>
                  <a:gd name="T40" fmla="*/ 21 w 277"/>
                  <a:gd name="T41" fmla="*/ 77 h 300"/>
                  <a:gd name="T42" fmla="*/ 33 w 277"/>
                  <a:gd name="T43" fmla="*/ 89 h 300"/>
                  <a:gd name="T44" fmla="*/ 53 w 277"/>
                  <a:gd name="T45" fmla="*/ 98 h 300"/>
                  <a:gd name="T46" fmla="*/ 43 w 277"/>
                  <a:gd name="T47" fmla="*/ 116 h 300"/>
                  <a:gd name="T48" fmla="*/ 21 w 277"/>
                  <a:gd name="T49" fmla="*/ 136 h 300"/>
                  <a:gd name="T50" fmla="*/ 12 w 277"/>
                  <a:gd name="T51" fmla="*/ 155 h 300"/>
                  <a:gd name="T52" fmla="*/ 12 w 277"/>
                  <a:gd name="T53" fmla="*/ 184 h 300"/>
                  <a:gd name="T54" fmla="*/ 33 w 277"/>
                  <a:gd name="T55" fmla="*/ 214 h 300"/>
                  <a:gd name="T56" fmla="*/ 53 w 277"/>
                  <a:gd name="T57" fmla="*/ 233 h 300"/>
                  <a:gd name="T58" fmla="*/ 75 w 277"/>
                  <a:gd name="T59" fmla="*/ 252 h 300"/>
                  <a:gd name="T60" fmla="*/ 75 w 277"/>
                  <a:gd name="T61" fmla="*/ 272 h 300"/>
                  <a:gd name="T62" fmla="*/ 63 w 277"/>
                  <a:gd name="T63" fmla="*/ 2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300">
                    <a:moveTo>
                      <a:pt x="63" y="291"/>
                    </a:moveTo>
                    <a:lnTo>
                      <a:pt x="85" y="291"/>
                    </a:lnTo>
                    <a:lnTo>
                      <a:pt x="108" y="291"/>
                    </a:lnTo>
                    <a:lnTo>
                      <a:pt x="130" y="291"/>
                    </a:lnTo>
                    <a:lnTo>
                      <a:pt x="150" y="291"/>
                    </a:lnTo>
                    <a:lnTo>
                      <a:pt x="161" y="300"/>
                    </a:lnTo>
                    <a:lnTo>
                      <a:pt x="182" y="291"/>
                    </a:lnTo>
                    <a:lnTo>
                      <a:pt x="182" y="281"/>
                    </a:lnTo>
                    <a:lnTo>
                      <a:pt x="192" y="281"/>
                    </a:lnTo>
                    <a:lnTo>
                      <a:pt x="203" y="272"/>
                    </a:lnTo>
                    <a:lnTo>
                      <a:pt x="214" y="281"/>
                    </a:lnTo>
                    <a:lnTo>
                      <a:pt x="214" y="272"/>
                    </a:lnTo>
                    <a:lnTo>
                      <a:pt x="226" y="272"/>
                    </a:lnTo>
                    <a:lnTo>
                      <a:pt x="235" y="281"/>
                    </a:lnTo>
                    <a:lnTo>
                      <a:pt x="246" y="281"/>
                    </a:lnTo>
                    <a:lnTo>
                      <a:pt x="246" y="291"/>
                    </a:lnTo>
                    <a:lnTo>
                      <a:pt x="269" y="281"/>
                    </a:lnTo>
                    <a:lnTo>
                      <a:pt x="277" y="281"/>
                    </a:lnTo>
                    <a:lnTo>
                      <a:pt x="277" y="50"/>
                    </a:lnTo>
                    <a:lnTo>
                      <a:pt x="269" y="58"/>
                    </a:lnTo>
                    <a:lnTo>
                      <a:pt x="246" y="58"/>
                    </a:lnTo>
                    <a:lnTo>
                      <a:pt x="226" y="50"/>
                    </a:lnTo>
                    <a:lnTo>
                      <a:pt x="214" y="50"/>
                    </a:lnTo>
                    <a:lnTo>
                      <a:pt x="192" y="50"/>
                    </a:lnTo>
                    <a:lnTo>
                      <a:pt x="182" y="50"/>
                    </a:lnTo>
                    <a:lnTo>
                      <a:pt x="161" y="50"/>
                    </a:lnTo>
                    <a:lnTo>
                      <a:pt x="139" y="50"/>
                    </a:lnTo>
                    <a:lnTo>
                      <a:pt x="130" y="40"/>
                    </a:lnTo>
                    <a:lnTo>
                      <a:pt x="108" y="40"/>
                    </a:lnTo>
                    <a:lnTo>
                      <a:pt x="85" y="40"/>
                    </a:lnTo>
                    <a:lnTo>
                      <a:pt x="63" y="40"/>
                    </a:lnTo>
                    <a:lnTo>
                      <a:pt x="53" y="30"/>
                    </a:lnTo>
                    <a:lnTo>
                      <a:pt x="53" y="20"/>
                    </a:lnTo>
                    <a:lnTo>
                      <a:pt x="53" y="0"/>
                    </a:lnTo>
                    <a:lnTo>
                      <a:pt x="33" y="0"/>
                    </a:lnTo>
                    <a:lnTo>
                      <a:pt x="43" y="0"/>
                    </a:lnTo>
                    <a:lnTo>
                      <a:pt x="21" y="20"/>
                    </a:lnTo>
                    <a:lnTo>
                      <a:pt x="12" y="30"/>
                    </a:lnTo>
                    <a:lnTo>
                      <a:pt x="0" y="30"/>
                    </a:lnTo>
                    <a:lnTo>
                      <a:pt x="12" y="50"/>
                    </a:lnTo>
                    <a:lnTo>
                      <a:pt x="12" y="68"/>
                    </a:lnTo>
                    <a:lnTo>
                      <a:pt x="21" y="77"/>
                    </a:lnTo>
                    <a:lnTo>
                      <a:pt x="21" y="89"/>
                    </a:lnTo>
                    <a:lnTo>
                      <a:pt x="33" y="89"/>
                    </a:lnTo>
                    <a:lnTo>
                      <a:pt x="43" y="89"/>
                    </a:lnTo>
                    <a:lnTo>
                      <a:pt x="53" y="98"/>
                    </a:lnTo>
                    <a:lnTo>
                      <a:pt x="43" y="107"/>
                    </a:lnTo>
                    <a:lnTo>
                      <a:pt x="43" y="116"/>
                    </a:lnTo>
                    <a:lnTo>
                      <a:pt x="21" y="127"/>
                    </a:lnTo>
                    <a:lnTo>
                      <a:pt x="21" y="136"/>
                    </a:lnTo>
                    <a:lnTo>
                      <a:pt x="21" y="155"/>
                    </a:lnTo>
                    <a:lnTo>
                      <a:pt x="12" y="155"/>
                    </a:lnTo>
                    <a:lnTo>
                      <a:pt x="12" y="175"/>
                    </a:lnTo>
                    <a:lnTo>
                      <a:pt x="12" y="184"/>
                    </a:lnTo>
                    <a:lnTo>
                      <a:pt x="12" y="204"/>
                    </a:lnTo>
                    <a:lnTo>
                      <a:pt x="33" y="214"/>
                    </a:lnTo>
                    <a:lnTo>
                      <a:pt x="43" y="223"/>
                    </a:lnTo>
                    <a:lnTo>
                      <a:pt x="53" y="233"/>
                    </a:lnTo>
                    <a:lnTo>
                      <a:pt x="63" y="242"/>
                    </a:lnTo>
                    <a:lnTo>
                      <a:pt x="75" y="252"/>
                    </a:lnTo>
                    <a:lnTo>
                      <a:pt x="75" y="261"/>
                    </a:lnTo>
                    <a:lnTo>
                      <a:pt x="75" y="272"/>
                    </a:lnTo>
                    <a:lnTo>
                      <a:pt x="63" y="281"/>
                    </a:lnTo>
                    <a:lnTo>
                      <a:pt x="63" y="291"/>
                    </a:lnTo>
                    <a:lnTo>
                      <a:pt x="63" y="291"/>
                    </a:lnTo>
                    <a:close/>
                  </a:path>
                </a:pathLst>
              </a:custGeom>
              <a:solidFill>
                <a:schemeClr val="accent2"/>
              </a:solidFill>
              <a:ln w="3175" cmpd="sng">
                <a:solidFill>
                  <a:schemeClr val="bg1"/>
                </a:solidFill>
                <a:round/>
                <a:headEnd/>
                <a:tailEnd/>
              </a:ln>
            </p:spPr>
            <p:txBody>
              <a:bodyPr/>
              <a:lstStyle/>
              <a:p>
                <a:endParaRPr lang="es-ES" sz="900" dirty="0"/>
              </a:p>
            </p:txBody>
          </p:sp>
          <p:sp>
            <p:nvSpPr>
              <p:cNvPr id="24" name="Freeform 11"/>
              <p:cNvSpPr>
                <a:spLocks/>
              </p:cNvSpPr>
              <p:nvPr>
                <p:custDataLst>
                  <p:tags r:id="rId152"/>
                </p:custDataLst>
              </p:nvPr>
            </p:nvSpPr>
            <p:spPr bwMode="auto">
              <a:xfrm>
                <a:off x="4205" y="3333"/>
                <a:ext cx="158" cy="282"/>
              </a:xfrm>
              <a:custGeom>
                <a:avLst/>
                <a:gdLst>
                  <a:gd name="T0" fmla="*/ 202 w 202"/>
                  <a:gd name="T1" fmla="*/ 273 h 432"/>
                  <a:gd name="T2" fmla="*/ 202 w 202"/>
                  <a:gd name="T3" fmla="*/ 302 h 432"/>
                  <a:gd name="T4" fmla="*/ 173 w 202"/>
                  <a:gd name="T5" fmla="*/ 347 h 432"/>
                  <a:gd name="T6" fmla="*/ 144 w 202"/>
                  <a:gd name="T7" fmla="*/ 359 h 432"/>
                  <a:gd name="T8" fmla="*/ 130 w 202"/>
                  <a:gd name="T9" fmla="*/ 388 h 432"/>
                  <a:gd name="T10" fmla="*/ 101 w 202"/>
                  <a:gd name="T11" fmla="*/ 403 h 432"/>
                  <a:gd name="T12" fmla="*/ 101 w 202"/>
                  <a:gd name="T13" fmla="*/ 432 h 432"/>
                  <a:gd name="T14" fmla="*/ 72 w 202"/>
                  <a:gd name="T15" fmla="*/ 403 h 432"/>
                  <a:gd name="T16" fmla="*/ 43 w 202"/>
                  <a:gd name="T17" fmla="*/ 388 h 432"/>
                  <a:gd name="T18" fmla="*/ 0 w 202"/>
                  <a:gd name="T19" fmla="*/ 374 h 432"/>
                  <a:gd name="T20" fmla="*/ 14 w 202"/>
                  <a:gd name="T21" fmla="*/ 347 h 432"/>
                  <a:gd name="T22" fmla="*/ 0 w 202"/>
                  <a:gd name="T23" fmla="*/ 332 h 432"/>
                  <a:gd name="T24" fmla="*/ 14 w 202"/>
                  <a:gd name="T25" fmla="*/ 302 h 432"/>
                  <a:gd name="T26" fmla="*/ 0 w 202"/>
                  <a:gd name="T27" fmla="*/ 273 h 432"/>
                  <a:gd name="T28" fmla="*/ 14 w 202"/>
                  <a:gd name="T29" fmla="*/ 246 h 432"/>
                  <a:gd name="T30" fmla="*/ 14 w 202"/>
                  <a:gd name="T31" fmla="*/ 202 h 432"/>
                  <a:gd name="T32" fmla="*/ 14 w 202"/>
                  <a:gd name="T33" fmla="*/ 172 h 432"/>
                  <a:gd name="T34" fmla="*/ 14 w 202"/>
                  <a:gd name="T35" fmla="*/ 143 h 432"/>
                  <a:gd name="T36" fmla="*/ 29 w 202"/>
                  <a:gd name="T37" fmla="*/ 130 h 432"/>
                  <a:gd name="T38" fmla="*/ 14 w 202"/>
                  <a:gd name="T39" fmla="*/ 101 h 432"/>
                  <a:gd name="T40" fmla="*/ 14 w 202"/>
                  <a:gd name="T41" fmla="*/ 58 h 432"/>
                  <a:gd name="T42" fmla="*/ 14 w 202"/>
                  <a:gd name="T43" fmla="*/ 29 h 432"/>
                  <a:gd name="T44" fmla="*/ 43 w 202"/>
                  <a:gd name="T45" fmla="*/ 15 h 432"/>
                  <a:gd name="T46" fmla="*/ 85 w 202"/>
                  <a:gd name="T47" fmla="*/ 15 h 432"/>
                  <a:gd name="T48" fmla="*/ 130 w 202"/>
                  <a:gd name="T49" fmla="*/ 29 h 432"/>
                  <a:gd name="T50" fmla="*/ 144 w 202"/>
                  <a:gd name="T51" fmla="*/ 74 h 432"/>
                  <a:gd name="T52" fmla="*/ 130 w 202"/>
                  <a:gd name="T53" fmla="*/ 101 h 432"/>
                  <a:gd name="T54" fmla="*/ 130 w 202"/>
                  <a:gd name="T55" fmla="*/ 143 h 432"/>
                  <a:gd name="T56" fmla="*/ 144 w 202"/>
                  <a:gd name="T57" fmla="*/ 172 h 432"/>
                  <a:gd name="T58" fmla="*/ 157 w 202"/>
                  <a:gd name="T59" fmla="*/ 202 h 432"/>
                  <a:gd name="T60" fmla="*/ 173 w 202"/>
                  <a:gd name="T61" fmla="*/ 246 h 432"/>
                  <a:gd name="T62" fmla="*/ 186 w 202"/>
                  <a:gd name="T63" fmla="*/ 2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lnTo>
                      <a:pt x="186" y="260"/>
                    </a:lnTo>
                    <a:lnTo>
                      <a:pt x="186" y="260"/>
                    </a:lnTo>
                    <a:close/>
                  </a:path>
                </a:pathLst>
              </a:custGeom>
              <a:solidFill>
                <a:schemeClr val="accent2"/>
              </a:solidFill>
              <a:ln w="3175" cmpd="sng">
                <a:solidFill>
                  <a:schemeClr val="bg1"/>
                </a:solidFill>
                <a:round/>
                <a:headEnd/>
                <a:tailEnd/>
              </a:ln>
            </p:spPr>
            <p:txBody>
              <a:bodyPr/>
              <a:lstStyle/>
              <a:p>
                <a:endParaRPr lang="es-ES" sz="900" dirty="0"/>
              </a:p>
            </p:txBody>
          </p:sp>
          <p:sp>
            <p:nvSpPr>
              <p:cNvPr id="25" name="Freeform 12"/>
              <p:cNvSpPr>
                <a:spLocks/>
              </p:cNvSpPr>
              <p:nvPr>
                <p:custDataLst>
                  <p:tags r:id="rId153"/>
                </p:custDataLst>
              </p:nvPr>
            </p:nvSpPr>
            <p:spPr bwMode="auto">
              <a:xfrm>
                <a:off x="3681" y="2894"/>
                <a:ext cx="289" cy="150"/>
              </a:xfrm>
              <a:custGeom>
                <a:avLst/>
                <a:gdLst>
                  <a:gd name="T0" fmla="*/ 183 w 273"/>
                  <a:gd name="T1" fmla="*/ 95 h 154"/>
                  <a:gd name="T2" fmla="*/ 175 w 273"/>
                  <a:gd name="T3" fmla="*/ 114 h 154"/>
                  <a:gd name="T4" fmla="*/ 159 w 273"/>
                  <a:gd name="T5" fmla="*/ 115 h 154"/>
                  <a:gd name="T6" fmla="*/ 156 w 273"/>
                  <a:gd name="T7" fmla="*/ 135 h 154"/>
                  <a:gd name="T8" fmla="*/ 148 w 273"/>
                  <a:gd name="T9" fmla="*/ 154 h 154"/>
                  <a:gd name="T10" fmla="*/ 132 w 273"/>
                  <a:gd name="T11" fmla="*/ 153 h 154"/>
                  <a:gd name="T12" fmla="*/ 115 w 273"/>
                  <a:gd name="T13" fmla="*/ 148 h 154"/>
                  <a:gd name="T14" fmla="*/ 106 w 273"/>
                  <a:gd name="T15" fmla="*/ 136 h 154"/>
                  <a:gd name="T16" fmla="*/ 89 w 273"/>
                  <a:gd name="T17" fmla="*/ 135 h 154"/>
                  <a:gd name="T18" fmla="*/ 73 w 273"/>
                  <a:gd name="T19" fmla="*/ 135 h 154"/>
                  <a:gd name="T20" fmla="*/ 75 w 273"/>
                  <a:gd name="T21" fmla="*/ 140 h 154"/>
                  <a:gd name="T22" fmla="*/ 59 w 273"/>
                  <a:gd name="T23" fmla="*/ 143 h 154"/>
                  <a:gd name="T24" fmla="*/ 45 w 273"/>
                  <a:gd name="T25" fmla="*/ 147 h 154"/>
                  <a:gd name="T26" fmla="*/ 28 w 273"/>
                  <a:gd name="T27" fmla="*/ 141 h 154"/>
                  <a:gd name="T28" fmla="*/ 0 w 273"/>
                  <a:gd name="T29" fmla="*/ 120 h 154"/>
                  <a:gd name="T30" fmla="*/ 0 w 273"/>
                  <a:gd name="T31" fmla="*/ 105 h 154"/>
                  <a:gd name="T32" fmla="*/ 12 w 273"/>
                  <a:gd name="T33" fmla="*/ 103 h 154"/>
                  <a:gd name="T34" fmla="*/ 25 w 273"/>
                  <a:gd name="T35" fmla="*/ 95 h 154"/>
                  <a:gd name="T36" fmla="*/ 1 w 273"/>
                  <a:gd name="T37" fmla="*/ 73 h 154"/>
                  <a:gd name="T38" fmla="*/ 16 w 273"/>
                  <a:gd name="T39" fmla="*/ 70 h 154"/>
                  <a:gd name="T40" fmla="*/ 25 w 273"/>
                  <a:gd name="T41" fmla="*/ 59 h 154"/>
                  <a:gd name="T42" fmla="*/ 13 w 273"/>
                  <a:gd name="T43" fmla="*/ 47 h 154"/>
                  <a:gd name="T44" fmla="*/ 7 w 273"/>
                  <a:gd name="T45" fmla="*/ 27 h 154"/>
                  <a:gd name="T46" fmla="*/ 71 w 273"/>
                  <a:gd name="T47" fmla="*/ 35 h 154"/>
                  <a:gd name="T48" fmla="*/ 79 w 273"/>
                  <a:gd name="T49" fmla="*/ 32 h 154"/>
                  <a:gd name="T50" fmla="*/ 93 w 273"/>
                  <a:gd name="T51" fmla="*/ 23 h 154"/>
                  <a:gd name="T52" fmla="*/ 110 w 273"/>
                  <a:gd name="T53" fmla="*/ 25 h 154"/>
                  <a:gd name="T54" fmla="*/ 108 w 273"/>
                  <a:gd name="T55" fmla="*/ 19 h 154"/>
                  <a:gd name="T56" fmla="*/ 124 w 273"/>
                  <a:gd name="T57" fmla="*/ 14 h 154"/>
                  <a:gd name="T58" fmla="*/ 130 w 273"/>
                  <a:gd name="T59" fmla="*/ 13 h 154"/>
                  <a:gd name="T60" fmla="*/ 137 w 273"/>
                  <a:gd name="T61" fmla="*/ 11 h 154"/>
                  <a:gd name="T62" fmla="*/ 147 w 273"/>
                  <a:gd name="T63" fmla="*/ 8 h 154"/>
                  <a:gd name="T64" fmla="*/ 156 w 273"/>
                  <a:gd name="T65" fmla="*/ 13 h 154"/>
                  <a:gd name="T66" fmla="*/ 162 w 273"/>
                  <a:gd name="T67" fmla="*/ 11 h 154"/>
                  <a:gd name="T68" fmla="*/ 177 w 273"/>
                  <a:gd name="T69" fmla="*/ 7 h 154"/>
                  <a:gd name="T70" fmla="*/ 186 w 273"/>
                  <a:gd name="T71" fmla="*/ 4 h 154"/>
                  <a:gd name="T72" fmla="*/ 193 w 273"/>
                  <a:gd name="T73" fmla="*/ 3 h 154"/>
                  <a:gd name="T74" fmla="*/ 202 w 273"/>
                  <a:gd name="T75" fmla="*/ 0 h 154"/>
                  <a:gd name="T76" fmla="*/ 203 w 273"/>
                  <a:gd name="T77" fmla="*/ 4 h 154"/>
                  <a:gd name="T78" fmla="*/ 204 w 273"/>
                  <a:gd name="T79" fmla="*/ 10 h 154"/>
                  <a:gd name="T80" fmla="*/ 211 w 273"/>
                  <a:gd name="T81" fmla="*/ 8 h 154"/>
                  <a:gd name="T82" fmla="*/ 219 w 273"/>
                  <a:gd name="T83" fmla="*/ 7 h 154"/>
                  <a:gd name="T84" fmla="*/ 226 w 273"/>
                  <a:gd name="T85" fmla="*/ 4 h 154"/>
                  <a:gd name="T86" fmla="*/ 236 w 273"/>
                  <a:gd name="T87" fmla="*/ 8 h 154"/>
                  <a:gd name="T88" fmla="*/ 247 w 273"/>
                  <a:gd name="T89" fmla="*/ 12 h 154"/>
                  <a:gd name="T90" fmla="*/ 258 w 273"/>
                  <a:gd name="T91" fmla="*/ 28 h 154"/>
                  <a:gd name="T92" fmla="*/ 273 w 273"/>
                  <a:gd name="T93" fmla="*/ 36 h 154"/>
                  <a:gd name="T94" fmla="*/ 241 w 273"/>
                  <a:gd name="T95" fmla="*/ 46 h 154"/>
                  <a:gd name="T96" fmla="*/ 228 w 273"/>
                  <a:gd name="T97" fmla="*/ 58 h 154"/>
                  <a:gd name="T98" fmla="*/ 219 w 273"/>
                  <a:gd name="T99" fmla="*/ 65 h 154"/>
                  <a:gd name="T100" fmla="*/ 217 w 273"/>
                  <a:gd name="T101" fmla="*/ 64 h 154"/>
                  <a:gd name="T102" fmla="*/ 202 w 273"/>
                  <a:gd name="T103" fmla="*/ 63 h 154"/>
                  <a:gd name="T104" fmla="*/ 194 w 273"/>
                  <a:gd name="T105" fmla="*/ 71 h 154"/>
                  <a:gd name="T106" fmla="*/ 205 w 273"/>
                  <a:gd name="T107" fmla="*/ 78 h 154"/>
                  <a:gd name="T108" fmla="*/ 181 w 273"/>
                  <a:gd name="T109" fmla="*/ 79 h 154"/>
                  <a:gd name="T110" fmla="*/ 183 w 273"/>
                  <a:gd name="T111" fmla="*/ 9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154">
                    <a:moveTo>
                      <a:pt x="183" y="95"/>
                    </a:moveTo>
                    <a:lnTo>
                      <a:pt x="175" y="114"/>
                    </a:lnTo>
                    <a:lnTo>
                      <a:pt x="159" y="115"/>
                    </a:lnTo>
                    <a:lnTo>
                      <a:pt x="156" y="135"/>
                    </a:lnTo>
                    <a:lnTo>
                      <a:pt x="148" y="154"/>
                    </a:lnTo>
                    <a:lnTo>
                      <a:pt x="132" y="153"/>
                    </a:lnTo>
                    <a:lnTo>
                      <a:pt x="115" y="148"/>
                    </a:lnTo>
                    <a:lnTo>
                      <a:pt x="106" y="136"/>
                    </a:lnTo>
                    <a:lnTo>
                      <a:pt x="89" y="135"/>
                    </a:lnTo>
                    <a:lnTo>
                      <a:pt x="73" y="135"/>
                    </a:lnTo>
                    <a:lnTo>
                      <a:pt x="75" y="140"/>
                    </a:lnTo>
                    <a:lnTo>
                      <a:pt x="59" y="143"/>
                    </a:lnTo>
                    <a:lnTo>
                      <a:pt x="45" y="147"/>
                    </a:lnTo>
                    <a:lnTo>
                      <a:pt x="28" y="141"/>
                    </a:lnTo>
                    <a:lnTo>
                      <a:pt x="0" y="120"/>
                    </a:lnTo>
                    <a:lnTo>
                      <a:pt x="0" y="105"/>
                    </a:lnTo>
                    <a:lnTo>
                      <a:pt x="12" y="103"/>
                    </a:lnTo>
                    <a:lnTo>
                      <a:pt x="25" y="95"/>
                    </a:lnTo>
                    <a:lnTo>
                      <a:pt x="1" y="73"/>
                    </a:lnTo>
                    <a:lnTo>
                      <a:pt x="16" y="70"/>
                    </a:lnTo>
                    <a:lnTo>
                      <a:pt x="25" y="59"/>
                    </a:lnTo>
                    <a:lnTo>
                      <a:pt x="13" y="47"/>
                    </a:lnTo>
                    <a:lnTo>
                      <a:pt x="7" y="27"/>
                    </a:lnTo>
                    <a:lnTo>
                      <a:pt x="71" y="35"/>
                    </a:lnTo>
                    <a:lnTo>
                      <a:pt x="79" y="32"/>
                    </a:lnTo>
                    <a:lnTo>
                      <a:pt x="93" y="23"/>
                    </a:lnTo>
                    <a:lnTo>
                      <a:pt x="110" y="25"/>
                    </a:lnTo>
                    <a:lnTo>
                      <a:pt x="108" y="19"/>
                    </a:lnTo>
                    <a:lnTo>
                      <a:pt x="124" y="14"/>
                    </a:lnTo>
                    <a:lnTo>
                      <a:pt x="130" y="13"/>
                    </a:lnTo>
                    <a:lnTo>
                      <a:pt x="137" y="11"/>
                    </a:lnTo>
                    <a:lnTo>
                      <a:pt x="147" y="8"/>
                    </a:lnTo>
                    <a:lnTo>
                      <a:pt x="156" y="13"/>
                    </a:lnTo>
                    <a:lnTo>
                      <a:pt x="162" y="11"/>
                    </a:lnTo>
                    <a:lnTo>
                      <a:pt x="177" y="7"/>
                    </a:lnTo>
                    <a:lnTo>
                      <a:pt x="186" y="4"/>
                    </a:lnTo>
                    <a:lnTo>
                      <a:pt x="193" y="3"/>
                    </a:lnTo>
                    <a:lnTo>
                      <a:pt x="202" y="0"/>
                    </a:lnTo>
                    <a:lnTo>
                      <a:pt x="203" y="4"/>
                    </a:lnTo>
                    <a:lnTo>
                      <a:pt x="204" y="10"/>
                    </a:lnTo>
                    <a:lnTo>
                      <a:pt x="211" y="8"/>
                    </a:lnTo>
                    <a:lnTo>
                      <a:pt x="219" y="7"/>
                    </a:lnTo>
                    <a:lnTo>
                      <a:pt x="226" y="4"/>
                    </a:lnTo>
                    <a:lnTo>
                      <a:pt x="236" y="8"/>
                    </a:lnTo>
                    <a:lnTo>
                      <a:pt x="247" y="12"/>
                    </a:lnTo>
                    <a:lnTo>
                      <a:pt x="258" y="28"/>
                    </a:lnTo>
                    <a:lnTo>
                      <a:pt x="273" y="36"/>
                    </a:lnTo>
                    <a:lnTo>
                      <a:pt x="241" y="46"/>
                    </a:lnTo>
                    <a:lnTo>
                      <a:pt x="228" y="58"/>
                    </a:lnTo>
                    <a:lnTo>
                      <a:pt x="219" y="65"/>
                    </a:lnTo>
                    <a:lnTo>
                      <a:pt x="217" y="64"/>
                    </a:lnTo>
                    <a:lnTo>
                      <a:pt x="202" y="63"/>
                    </a:lnTo>
                    <a:lnTo>
                      <a:pt x="194" y="71"/>
                    </a:lnTo>
                    <a:lnTo>
                      <a:pt x="205" y="78"/>
                    </a:lnTo>
                    <a:lnTo>
                      <a:pt x="181" y="79"/>
                    </a:lnTo>
                    <a:lnTo>
                      <a:pt x="183" y="95"/>
                    </a:lnTo>
                    <a:close/>
                  </a:path>
                </a:pathLst>
              </a:custGeom>
              <a:solidFill>
                <a:schemeClr val="accent2"/>
              </a:solidFill>
              <a:ln w="3175" cmpd="sng">
                <a:solidFill>
                  <a:schemeClr val="bg1"/>
                </a:solidFill>
                <a:round/>
                <a:headEnd/>
                <a:tailEnd/>
              </a:ln>
            </p:spPr>
            <p:txBody>
              <a:bodyPr/>
              <a:lstStyle/>
              <a:p>
                <a:endParaRPr lang="es-ES" sz="900" dirty="0"/>
              </a:p>
            </p:txBody>
          </p:sp>
          <p:sp>
            <p:nvSpPr>
              <p:cNvPr id="26" name="Freeform 13"/>
              <p:cNvSpPr>
                <a:spLocks/>
              </p:cNvSpPr>
              <p:nvPr>
                <p:custDataLst>
                  <p:tags r:id="rId154"/>
                </p:custDataLst>
              </p:nvPr>
            </p:nvSpPr>
            <p:spPr bwMode="auto">
              <a:xfrm>
                <a:off x="4298" y="3355"/>
                <a:ext cx="260" cy="163"/>
              </a:xfrm>
              <a:custGeom>
                <a:avLst/>
                <a:gdLst>
                  <a:gd name="T0" fmla="*/ 77 w 246"/>
                  <a:gd name="T1" fmla="*/ 27 h 168"/>
                  <a:gd name="T2" fmla="*/ 90 w 246"/>
                  <a:gd name="T3" fmla="*/ 24 h 168"/>
                  <a:gd name="T4" fmla="*/ 105 w 246"/>
                  <a:gd name="T5" fmla="*/ 21 h 168"/>
                  <a:gd name="T6" fmla="*/ 123 w 246"/>
                  <a:gd name="T7" fmla="*/ 23 h 168"/>
                  <a:gd name="T8" fmla="*/ 140 w 246"/>
                  <a:gd name="T9" fmla="*/ 21 h 168"/>
                  <a:gd name="T10" fmla="*/ 156 w 246"/>
                  <a:gd name="T11" fmla="*/ 15 h 168"/>
                  <a:gd name="T12" fmla="*/ 164 w 246"/>
                  <a:gd name="T13" fmla="*/ 0 h 168"/>
                  <a:gd name="T14" fmla="*/ 194 w 246"/>
                  <a:gd name="T15" fmla="*/ 14 h 168"/>
                  <a:gd name="T16" fmla="*/ 225 w 246"/>
                  <a:gd name="T17" fmla="*/ 45 h 168"/>
                  <a:gd name="T18" fmla="*/ 227 w 246"/>
                  <a:gd name="T19" fmla="*/ 66 h 168"/>
                  <a:gd name="T20" fmla="*/ 215 w 246"/>
                  <a:gd name="T21" fmla="*/ 80 h 168"/>
                  <a:gd name="T22" fmla="*/ 246 w 246"/>
                  <a:gd name="T23" fmla="*/ 84 h 168"/>
                  <a:gd name="T24" fmla="*/ 216 w 246"/>
                  <a:gd name="T25" fmla="*/ 96 h 168"/>
                  <a:gd name="T26" fmla="*/ 198 w 246"/>
                  <a:gd name="T27" fmla="*/ 116 h 168"/>
                  <a:gd name="T28" fmla="*/ 192 w 246"/>
                  <a:gd name="T29" fmla="*/ 129 h 168"/>
                  <a:gd name="T30" fmla="*/ 185 w 246"/>
                  <a:gd name="T31" fmla="*/ 129 h 168"/>
                  <a:gd name="T32" fmla="*/ 185 w 246"/>
                  <a:gd name="T33" fmla="*/ 125 h 168"/>
                  <a:gd name="T34" fmla="*/ 179 w 246"/>
                  <a:gd name="T35" fmla="*/ 119 h 168"/>
                  <a:gd name="T36" fmla="*/ 171 w 246"/>
                  <a:gd name="T37" fmla="*/ 119 h 168"/>
                  <a:gd name="T38" fmla="*/ 163 w 246"/>
                  <a:gd name="T39" fmla="*/ 125 h 168"/>
                  <a:gd name="T40" fmla="*/ 171 w 246"/>
                  <a:gd name="T41" fmla="*/ 135 h 168"/>
                  <a:gd name="T42" fmla="*/ 149 w 246"/>
                  <a:gd name="T43" fmla="*/ 146 h 168"/>
                  <a:gd name="T44" fmla="*/ 143 w 246"/>
                  <a:gd name="T45" fmla="*/ 140 h 168"/>
                  <a:gd name="T46" fmla="*/ 137 w 246"/>
                  <a:gd name="T47" fmla="*/ 146 h 168"/>
                  <a:gd name="T48" fmla="*/ 128 w 246"/>
                  <a:gd name="T49" fmla="*/ 146 h 168"/>
                  <a:gd name="T50" fmla="*/ 128 w 246"/>
                  <a:gd name="T51" fmla="*/ 140 h 168"/>
                  <a:gd name="T52" fmla="*/ 116 w 246"/>
                  <a:gd name="T53" fmla="*/ 146 h 168"/>
                  <a:gd name="T54" fmla="*/ 108 w 246"/>
                  <a:gd name="T55" fmla="*/ 146 h 168"/>
                  <a:gd name="T56" fmla="*/ 108 w 246"/>
                  <a:gd name="T57" fmla="*/ 151 h 168"/>
                  <a:gd name="T58" fmla="*/ 101 w 246"/>
                  <a:gd name="T59" fmla="*/ 157 h 168"/>
                  <a:gd name="T60" fmla="*/ 93 w 246"/>
                  <a:gd name="T61" fmla="*/ 157 h 168"/>
                  <a:gd name="T62" fmla="*/ 80 w 246"/>
                  <a:gd name="T63" fmla="*/ 157 h 168"/>
                  <a:gd name="T64" fmla="*/ 73 w 246"/>
                  <a:gd name="T65" fmla="*/ 168 h 168"/>
                  <a:gd name="T66" fmla="*/ 59 w 246"/>
                  <a:gd name="T67" fmla="*/ 162 h 168"/>
                  <a:gd name="T68" fmla="*/ 44 w 246"/>
                  <a:gd name="T69" fmla="*/ 157 h 168"/>
                  <a:gd name="T70" fmla="*/ 44 w 246"/>
                  <a:gd name="T71" fmla="*/ 162 h 168"/>
                  <a:gd name="T72" fmla="*/ 31 w 246"/>
                  <a:gd name="T73" fmla="*/ 162 h 168"/>
                  <a:gd name="T74" fmla="*/ 31 w 246"/>
                  <a:gd name="T75" fmla="*/ 151 h 168"/>
                  <a:gd name="T76" fmla="*/ 38 w 246"/>
                  <a:gd name="T77" fmla="*/ 146 h 168"/>
                  <a:gd name="T78" fmla="*/ 38 w 246"/>
                  <a:gd name="T79" fmla="*/ 140 h 168"/>
                  <a:gd name="T80" fmla="*/ 31 w 246"/>
                  <a:gd name="T81" fmla="*/ 135 h 168"/>
                  <a:gd name="T82" fmla="*/ 23 w 246"/>
                  <a:gd name="T83" fmla="*/ 140 h 168"/>
                  <a:gd name="T84" fmla="*/ 17 w 246"/>
                  <a:gd name="T85" fmla="*/ 146 h 168"/>
                  <a:gd name="T86" fmla="*/ 17 w 246"/>
                  <a:gd name="T87" fmla="*/ 129 h 168"/>
                  <a:gd name="T88" fmla="*/ 31 w 246"/>
                  <a:gd name="T89" fmla="*/ 125 h 168"/>
                  <a:gd name="T90" fmla="*/ 11 w 246"/>
                  <a:gd name="T91" fmla="*/ 108 h 168"/>
                  <a:gd name="T92" fmla="*/ 15 w 246"/>
                  <a:gd name="T93" fmla="*/ 87 h 168"/>
                  <a:gd name="T94" fmla="*/ 0 w 246"/>
                  <a:gd name="T95" fmla="*/ 68 h 168"/>
                  <a:gd name="T96" fmla="*/ 2 w 246"/>
                  <a:gd name="T97" fmla="*/ 45 h 168"/>
                  <a:gd name="T98" fmla="*/ 27 w 246"/>
                  <a:gd name="T99" fmla="*/ 41 h 168"/>
                  <a:gd name="T100" fmla="*/ 39 w 246"/>
                  <a:gd name="T101" fmla="*/ 32 h 168"/>
                  <a:gd name="T102" fmla="*/ 53 w 246"/>
                  <a:gd name="T103" fmla="*/ 29 h 168"/>
                  <a:gd name="T104" fmla="*/ 75 w 246"/>
                  <a:gd name="T105"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168">
                    <a:moveTo>
                      <a:pt x="77" y="27"/>
                    </a:moveTo>
                    <a:lnTo>
                      <a:pt x="90" y="24"/>
                    </a:lnTo>
                    <a:lnTo>
                      <a:pt x="105" y="21"/>
                    </a:lnTo>
                    <a:lnTo>
                      <a:pt x="123" y="23"/>
                    </a:lnTo>
                    <a:lnTo>
                      <a:pt x="140" y="21"/>
                    </a:lnTo>
                    <a:lnTo>
                      <a:pt x="156" y="15"/>
                    </a:lnTo>
                    <a:lnTo>
                      <a:pt x="164" y="0"/>
                    </a:lnTo>
                    <a:lnTo>
                      <a:pt x="194" y="14"/>
                    </a:lnTo>
                    <a:lnTo>
                      <a:pt x="225" y="45"/>
                    </a:lnTo>
                    <a:lnTo>
                      <a:pt x="227" y="66"/>
                    </a:lnTo>
                    <a:lnTo>
                      <a:pt x="215" y="80"/>
                    </a:lnTo>
                    <a:lnTo>
                      <a:pt x="246" y="84"/>
                    </a:lnTo>
                    <a:lnTo>
                      <a:pt x="216" y="96"/>
                    </a:lnTo>
                    <a:lnTo>
                      <a:pt x="198" y="116"/>
                    </a:lnTo>
                    <a:lnTo>
                      <a:pt x="192" y="129"/>
                    </a:lnTo>
                    <a:lnTo>
                      <a:pt x="185" y="129"/>
                    </a:lnTo>
                    <a:lnTo>
                      <a:pt x="185" y="125"/>
                    </a:lnTo>
                    <a:lnTo>
                      <a:pt x="179" y="119"/>
                    </a:lnTo>
                    <a:lnTo>
                      <a:pt x="171" y="119"/>
                    </a:lnTo>
                    <a:lnTo>
                      <a:pt x="163" y="125"/>
                    </a:lnTo>
                    <a:lnTo>
                      <a:pt x="171" y="135"/>
                    </a:lnTo>
                    <a:lnTo>
                      <a:pt x="149" y="146"/>
                    </a:lnTo>
                    <a:lnTo>
                      <a:pt x="143" y="140"/>
                    </a:lnTo>
                    <a:lnTo>
                      <a:pt x="137" y="146"/>
                    </a:lnTo>
                    <a:lnTo>
                      <a:pt x="128" y="146"/>
                    </a:lnTo>
                    <a:lnTo>
                      <a:pt x="128" y="140"/>
                    </a:lnTo>
                    <a:lnTo>
                      <a:pt x="116" y="146"/>
                    </a:lnTo>
                    <a:lnTo>
                      <a:pt x="108" y="146"/>
                    </a:lnTo>
                    <a:lnTo>
                      <a:pt x="108" y="151"/>
                    </a:lnTo>
                    <a:lnTo>
                      <a:pt x="101" y="157"/>
                    </a:lnTo>
                    <a:lnTo>
                      <a:pt x="93" y="157"/>
                    </a:lnTo>
                    <a:lnTo>
                      <a:pt x="80" y="157"/>
                    </a:lnTo>
                    <a:lnTo>
                      <a:pt x="73" y="168"/>
                    </a:lnTo>
                    <a:lnTo>
                      <a:pt x="59" y="162"/>
                    </a:lnTo>
                    <a:lnTo>
                      <a:pt x="44" y="157"/>
                    </a:lnTo>
                    <a:lnTo>
                      <a:pt x="44" y="162"/>
                    </a:lnTo>
                    <a:lnTo>
                      <a:pt x="31" y="162"/>
                    </a:lnTo>
                    <a:lnTo>
                      <a:pt x="31" y="151"/>
                    </a:lnTo>
                    <a:lnTo>
                      <a:pt x="38" y="146"/>
                    </a:lnTo>
                    <a:lnTo>
                      <a:pt x="38" y="140"/>
                    </a:lnTo>
                    <a:lnTo>
                      <a:pt x="31" y="135"/>
                    </a:lnTo>
                    <a:lnTo>
                      <a:pt x="23" y="140"/>
                    </a:lnTo>
                    <a:lnTo>
                      <a:pt x="17" y="146"/>
                    </a:lnTo>
                    <a:lnTo>
                      <a:pt x="17" y="129"/>
                    </a:lnTo>
                    <a:lnTo>
                      <a:pt x="31" y="125"/>
                    </a:lnTo>
                    <a:lnTo>
                      <a:pt x="11" y="108"/>
                    </a:lnTo>
                    <a:lnTo>
                      <a:pt x="15" y="87"/>
                    </a:lnTo>
                    <a:lnTo>
                      <a:pt x="0" y="68"/>
                    </a:lnTo>
                    <a:lnTo>
                      <a:pt x="2" y="45"/>
                    </a:lnTo>
                    <a:lnTo>
                      <a:pt x="27" y="41"/>
                    </a:lnTo>
                    <a:lnTo>
                      <a:pt x="39" y="32"/>
                    </a:lnTo>
                    <a:lnTo>
                      <a:pt x="53" y="29"/>
                    </a:lnTo>
                    <a:lnTo>
                      <a:pt x="75" y="27"/>
                    </a:lnTo>
                  </a:path>
                </a:pathLst>
              </a:custGeom>
              <a:solidFill>
                <a:schemeClr val="accent2"/>
              </a:solidFill>
              <a:ln w="3175" cmpd="sng">
                <a:solidFill>
                  <a:schemeClr val="bg1"/>
                </a:solidFill>
                <a:round/>
                <a:headEnd/>
                <a:tailEnd/>
              </a:ln>
            </p:spPr>
            <p:txBody>
              <a:bodyPr/>
              <a:lstStyle/>
              <a:p>
                <a:endParaRPr lang="es-ES" sz="900" dirty="0"/>
              </a:p>
            </p:txBody>
          </p:sp>
          <p:sp>
            <p:nvSpPr>
              <p:cNvPr id="27" name="Freeform 14"/>
              <p:cNvSpPr>
                <a:spLocks/>
              </p:cNvSpPr>
              <p:nvPr>
                <p:custDataLst>
                  <p:tags r:id="rId155"/>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28" name="Freeform 15"/>
              <p:cNvSpPr>
                <a:spLocks/>
              </p:cNvSpPr>
              <p:nvPr>
                <p:custDataLst>
                  <p:tags r:id="rId156"/>
                </p:custDataLst>
              </p:nvPr>
            </p:nvSpPr>
            <p:spPr bwMode="auto">
              <a:xfrm>
                <a:off x="3604" y="2461"/>
                <a:ext cx="538" cy="267"/>
              </a:xfrm>
              <a:custGeom>
                <a:avLst/>
                <a:gdLst>
                  <a:gd name="T0" fmla="*/ 485 w 509"/>
                  <a:gd name="T1" fmla="*/ 133 h 273"/>
                  <a:gd name="T2" fmla="*/ 450 w 509"/>
                  <a:gd name="T3" fmla="*/ 118 h 273"/>
                  <a:gd name="T4" fmla="*/ 416 w 509"/>
                  <a:gd name="T5" fmla="*/ 91 h 273"/>
                  <a:gd name="T6" fmla="*/ 385 w 509"/>
                  <a:gd name="T7" fmla="*/ 89 h 273"/>
                  <a:gd name="T8" fmla="*/ 364 w 509"/>
                  <a:gd name="T9" fmla="*/ 105 h 273"/>
                  <a:gd name="T10" fmla="*/ 343 w 509"/>
                  <a:gd name="T11" fmla="*/ 89 h 273"/>
                  <a:gd name="T12" fmla="*/ 332 w 509"/>
                  <a:gd name="T13" fmla="*/ 80 h 273"/>
                  <a:gd name="T14" fmla="*/ 332 w 509"/>
                  <a:gd name="T15" fmla="*/ 61 h 273"/>
                  <a:gd name="T16" fmla="*/ 290 w 509"/>
                  <a:gd name="T17" fmla="*/ 51 h 273"/>
                  <a:gd name="T18" fmla="*/ 268 w 509"/>
                  <a:gd name="T19" fmla="*/ 41 h 273"/>
                  <a:gd name="T20" fmla="*/ 256 w 509"/>
                  <a:gd name="T21" fmla="*/ 32 h 273"/>
                  <a:gd name="T22" fmla="*/ 256 w 509"/>
                  <a:gd name="T23" fmla="*/ 3 h 273"/>
                  <a:gd name="T24" fmla="*/ 225 w 509"/>
                  <a:gd name="T25" fmla="*/ 3 h 273"/>
                  <a:gd name="T26" fmla="*/ 215 w 509"/>
                  <a:gd name="T27" fmla="*/ 22 h 273"/>
                  <a:gd name="T28" fmla="*/ 199 w 509"/>
                  <a:gd name="T29" fmla="*/ 0 h 273"/>
                  <a:gd name="T30" fmla="*/ 160 w 509"/>
                  <a:gd name="T31" fmla="*/ 22 h 273"/>
                  <a:gd name="T32" fmla="*/ 117 w 509"/>
                  <a:gd name="T33" fmla="*/ 51 h 273"/>
                  <a:gd name="T34" fmla="*/ 95 w 509"/>
                  <a:gd name="T35" fmla="*/ 61 h 273"/>
                  <a:gd name="T36" fmla="*/ 63 w 509"/>
                  <a:gd name="T37" fmla="*/ 70 h 273"/>
                  <a:gd name="T38" fmla="*/ 34 w 509"/>
                  <a:gd name="T39" fmla="*/ 55 h 273"/>
                  <a:gd name="T40" fmla="*/ 0 w 509"/>
                  <a:gd name="T41" fmla="*/ 51 h 273"/>
                  <a:gd name="T42" fmla="*/ 10 w 509"/>
                  <a:gd name="T43" fmla="*/ 89 h 273"/>
                  <a:gd name="T44" fmla="*/ 22 w 509"/>
                  <a:gd name="T45" fmla="*/ 109 h 273"/>
                  <a:gd name="T46" fmla="*/ 42 w 509"/>
                  <a:gd name="T47" fmla="*/ 129 h 273"/>
                  <a:gd name="T48" fmla="*/ 42 w 509"/>
                  <a:gd name="T49" fmla="*/ 157 h 273"/>
                  <a:gd name="T50" fmla="*/ 63 w 509"/>
                  <a:gd name="T51" fmla="*/ 186 h 273"/>
                  <a:gd name="T52" fmla="*/ 86 w 509"/>
                  <a:gd name="T53" fmla="*/ 216 h 273"/>
                  <a:gd name="T54" fmla="*/ 104 w 509"/>
                  <a:gd name="T55" fmla="*/ 226 h 273"/>
                  <a:gd name="T56" fmla="*/ 121 w 509"/>
                  <a:gd name="T57" fmla="*/ 245 h 273"/>
                  <a:gd name="T58" fmla="*/ 138 w 509"/>
                  <a:gd name="T59" fmla="*/ 254 h 273"/>
                  <a:gd name="T60" fmla="*/ 170 w 509"/>
                  <a:gd name="T61" fmla="*/ 263 h 273"/>
                  <a:gd name="T62" fmla="*/ 203 w 509"/>
                  <a:gd name="T63" fmla="*/ 254 h 273"/>
                  <a:gd name="T64" fmla="*/ 207 w 509"/>
                  <a:gd name="T65" fmla="*/ 240 h 273"/>
                  <a:gd name="T66" fmla="*/ 235 w 509"/>
                  <a:gd name="T67" fmla="*/ 234 h 273"/>
                  <a:gd name="T68" fmla="*/ 256 w 509"/>
                  <a:gd name="T69" fmla="*/ 234 h 273"/>
                  <a:gd name="T70" fmla="*/ 278 w 509"/>
                  <a:gd name="T71" fmla="*/ 243 h 273"/>
                  <a:gd name="T72" fmla="*/ 306 w 509"/>
                  <a:gd name="T73" fmla="*/ 254 h 273"/>
                  <a:gd name="T74" fmla="*/ 316 w 509"/>
                  <a:gd name="T75" fmla="*/ 265 h 273"/>
                  <a:gd name="T76" fmla="*/ 368 w 509"/>
                  <a:gd name="T77" fmla="*/ 271 h 273"/>
                  <a:gd name="T78" fmla="*/ 418 w 509"/>
                  <a:gd name="T79" fmla="*/ 256 h 273"/>
                  <a:gd name="T80" fmla="*/ 472 w 509"/>
                  <a:gd name="T81" fmla="*/ 246 h 273"/>
                  <a:gd name="T82" fmla="*/ 500 w 509"/>
                  <a:gd name="T83" fmla="*/ 162 h 273"/>
                  <a:gd name="T84" fmla="*/ 506 w 509"/>
                  <a:gd name="T85" fmla="*/ 1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9" h="273">
                    <a:moveTo>
                      <a:pt x="506" y="133"/>
                    </a:moveTo>
                    <a:lnTo>
                      <a:pt x="485" y="133"/>
                    </a:lnTo>
                    <a:lnTo>
                      <a:pt x="462" y="129"/>
                    </a:lnTo>
                    <a:lnTo>
                      <a:pt x="450" y="118"/>
                    </a:lnTo>
                    <a:lnTo>
                      <a:pt x="428" y="89"/>
                    </a:lnTo>
                    <a:lnTo>
                      <a:pt x="416" y="91"/>
                    </a:lnTo>
                    <a:lnTo>
                      <a:pt x="407" y="89"/>
                    </a:lnTo>
                    <a:lnTo>
                      <a:pt x="385" y="89"/>
                    </a:lnTo>
                    <a:lnTo>
                      <a:pt x="375" y="89"/>
                    </a:lnTo>
                    <a:lnTo>
                      <a:pt x="364" y="105"/>
                    </a:lnTo>
                    <a:lnTo>
                      <a:pt x="353" y="99"/>
                    </a:lnTo>
                    <a:lnTo>
                      <a:pt x="343" y="89"/>
                    </a:lnTo>
                    <a:lnTo>
                      <a:pt x="321" y="89"/>
                    </a:lnTo>
                    <a:lnTo>
                      <a:pt x="332" y="80"/>
                    </a:lnTo>
                    <a:lnTo>
                      <a:pt x="343" y="70"/>
                    </a:lnTo>
                    <a:lnTo>
                      <a:pt x="332" y="61"/>
                    </a:lnTo>
                    <a:lnTo>
                      <a:pt x="312" y="61"/>
                    </a:lnTo>
                    <a:lnTo>
                      <a:pt x="290" y="51"/>
                    </a:lnTo>
                    <a:lnTo>
                      <a:pt x="278" y="51"/>
                    </a:lnTo>
                    <a:lnTo>
                      <a:pt x="268" y="41"/>
                    </a:lnTo>
                    <a:lnTo>
                      <a:pt x="256" y="41"/>
                    </a:lnTo>
                    <a:lnTo>
                      <a:pt x="256" y="32"/>
                    </a:lnTo>
                    <a:lnTo>
                      <a:pt x="256" y="22"/>
                    </a:lnTo>
                    <a:lnTo>
                      <a:pt x="256" y="3"/>
                    </a:lnTo>
                    <a:lnTo>
                      <a:pt x="247" y="3"/>
                    </a:lnTo>
                    <a:lnTo>
                      <a:pt x="225" y="3"/>
                    </a:lnTo>
                    <a:lnTo>
                      <a:pt x="225" y="12"/>
                    </a:lnTo>
                    <a:lnTo>
                      <a:pt x="215" y="22"/>
                    </a:lnTo>
                    <a:lnTo>
                      <a:pt x="208" y="9"/>
                    </a:lnTo>
                    <a:lnTo>
                      <a:pt x="199" y="0"/>
                    </a:lnTo>
                    <a:lnTo>
                      <a:pt x="170" y="12"/>
                    </a:lnTo>
                    <a:lnTo>
                      <a:pt x="160" y="22"/>
                    </a:lnTo>
                    <a:lnTo>
                      <a:pt x="150" y="32"/>
                    </a:lnTo>
                    <a:lnTo>
                      <a:pt x="117" y="51"/>
                    </a:lnTo>
                    <a:lnTo>
                      <a:pt x="106" y="51"/>
                    </a:lnTo>
                    <a:lnTo>
                      <a:pt x="95" y="61"/>
                    </a:lnTo>
                    <a:lnTo>
                      <a:pt x="86" y="61"/>
                    </a:lnTo>
                    <a:lnTo>
                      <a:pt x="63" y="70"/>
                    </a:lnTo>
                    <a:lnTo>
                      <a:pt x="44" y="61"/>
                    </a:lnTo>
                    <a:lnTo>
                      <a:pt x="34" y="55"/>
                    </a:lnTo>
                    <a:lnTo>
                      <a:pt x="16" y="60"/>
                    </a:lnTo>
                    <a:lnTo>
                      <a:pt x="0" y="51"/>
                    </a:lnTo>
                    <a:lnTo>
                      <a:pt x="0" y="70"/>
                    </a:lnTo>
                    <a:lnTo>
                      <a:pt x="10" y="89"/>
                    </a:lnTo>
                    <a:lnTo>
                      <a:pt x="22" y="89"/>
                    </a:lnTo>
                    <a:lnTo>
                      <a:pt x="22" y="109"/>
                    </a:lnTo>
                    <a:lnTo>
                      <a:pt x="32" y="118"/>
                    </a:lnTo>
                    <a:lnTo>
                      <a:pt x="42" y="129"/>
                    </a:lnTo>
                    <a:lnTo>
                      <a:pt x="42" y="148"/>
                    </a:lnTo>
                    <a:lnTo>
                      <a:pt x="42" y="157"/>
                    </a:lnTo>
                    <a:lnTo>
                      <a:pt x="54" y="167"/>
                    </a:lnTo>
                    <a:lnTo>
                      <a:pt x="63" y="186"/>
                    </a:lnTo>
                    <a:lnTo>
                      <a:pt x="75" y="206"/>
                    </a:lnTo>
                    <a:lnTo>
                      <a:pt x="86" y="216"/>
                    </a:lnTo>
                    <a:lnTo>
                      <a:pt x="95" y="216"/>
                    </a:lnTo>
                    <a:lnTo>
                      <a:pt x="104" y="226"/>
                    </a:lnTo>
                    <a:lnTo>
                      <a:pt x="112" y="234"/>
                    </a:lnTo>
                    <a:lnTo>
                      <a:pt x="121" y="245"/>
                    </a:lnTo>
                    <a:lnTo>
                      <a:pt x="129" y="254"/>
                    </a:lnTo>
                    <a:lnTo>
                      <a:pt x="138" y="254"/>
                    </a:lnTo>
                    <a:lnTo>
                      <a:pt x="150" y="263"/>
                    </a:lnTo>
                    <a:lnTo>
                      <a:pt x="170" y="263"/>
                    </a:lnTo>
                    <a:lnTo>
                      <a:pt x="193" y="263"/>
                    </a:lnTo>
                    <a:lnTo>
                      <a:pt x="203" y="254"/>
                    </a:lnTo>
                    <a:lnTo>
                      <a:pt x="203" y="243"/>
                    </a:lnTo>
                    <a:lnTo>
                      <a:pt x="207" y="240"/>
                    </a:lnTo>
                    <a:lnTo>
                      <a:pt x="215" y="234"/>
                    </a:lnTo>
                    <a:lnTo>
                      <a:pt x="235" y="234"/>
                    </a:lnTo>
                    <a:lnTo>
                      <a:pt x="247" y="234"/>
                    </a:lnTo>
                    <a:lnTo>
                      <a:pt x="256" y="234"/>
                    </a:lnTo>
                    <a:lnTo>
                      <a:pt x="268" y="243"/>
                    </a:lnTo>
                    <a:lnTo>
                      <a:pt x="278" y="243"/>
                    </a:lnTo>
                    <a:lnTo>
                      <a:pt x="300" y="243"/>
                    </a:lnTo>
                    <a:lnTo>
                      <a:pt x="306" y="254"/>
                    </a:lnTo>
                    <a:lnTo>
                      <a:pt x="313" y="259"/>
                    </a:lnTo>
                    <a:lnTo>
                      <a:pt x="316" y="265"/>
                    </a:lnTo>
                    <a:lnTo>
                      <a:pt x="332" y="273"/>
                    </a:lnTo>
                    <a:lnTo>
                      <a:pt x="368" y="271"/>
                    </a:lnTo>
                    <a:lnTo>
                      <a:pt x="386" y="246"/>
                    </a:lnTo>
                    <a:lnTo>
                      <a:pt x="418" y="256"/>
                    </a:lnTo>
                    <a:lnTo>
                      <a:pt x="434" y="250"/>
                    </a:lnTo>
                    <a:lnTo>
                      <a:pt x="472" y="246"/>
                    </a:lnTo>
                    <a:lnTo>
                      <a:pt x="475" y="187"/>
                    </a:lnTo>
                    <a:lnTo>
                      <a:pt x="500" y="162"/>
                    </a:lnTo>
                    <a:lnTo>
                      <a:pt x="509" y="157"/>
                    </a:lnTo>
                    <a:lnTo>
                      <a:pt x="506" y="133"/>
                    </a:lnTo>
                    <a:close/>
                  </a:path>
                </a:pathLst>
              </a:custGeom>
              <a:solidFill>
                <a:schemeClr val="accent2"/>
              </a:solidFill>
              <a:ln w="3175" cmpd="sng">
                <a:solidFill>
                  <a:schemeClr val="bg1"/>
                </a:solidFill>
                <a:round/>
                <a:headEnd/>
                <a:tailEnd/>
              </a:ln>
            </p:spPr>
            <p:txBody>
              <a:bodyPr/>
              <a:lstStyle/>
              <a:p>
                <a:endParaRPr lang="es-ES" sz="900" dirty="0"/>
              </a:p>
            </p:txBody>
          </p:sp>
          <p:sp>
            <p:nvSpPr>
              <p:cNvPr id="29" name="Freeform 16"/>
              <p:cNvSpPr>
                <a:spLocks/>
              </p:cNvSpPr>
              <p:nvPr>
                <p:custDataLst>
                  <p:tags r:id="rId157"/>
                </p:custDataLst>
              </p:nvPr>
            </p:nvSpPr>
            <p:spPr bwMode="auto">
              <a:xfrm>
                <a:off x="3792" y="2060"/>
                <a:ext cx="802" cy="615"/>
              </a:xfrm>
              <a:custGeom>
                <a:avLst/>
                <a:gdLst>
                  <a:gd name="T0" fmla="*/ 52 w 759"/>
                  <a:gd name="T1" fmla="*/ 162 h 630"/>
                  <a:gd name="T2" fmla="*/ 44 w 759"/>
                  <a:gd name="T3" fmla="*/ 143 h 630"/>
                  <a:gd name="T4" fmla="*/ 87 w 759"/>
                  <a:gd name="T5" fmla="*/ 104 h 630"/>
                  <a:gd name="T6" fmla="*/ 130 w 759"/>
                  <a:gd name="T7" fmla="*/ 104 h 630"/>
                  <a:gd name="T8" fmla="*/ 150 w 759"/>
                  <a:gd name="T9" fmla="*/ 86 h 630"/>
                  <a:gd name="T10" fmla="*/ 183 w 759"/>
                  <a:gd name="T11" fmla="*/ 67 h 630"/>
                  <a:gd name="T12" fmla="*/ 215 w 759"/>
                  <a:gd name="T13" fmla="*/ 56 h 630"/>
                  <a:gd name="T14" fmla="*/ 236 w 759"/>
                  <a:gd name="T15" fmla="*/ 47 h 630"/>
                  <a:gd name="T16" fmla="*/ 280 w 759"/>
                  <a:gd name="T17" fmla="*/ 47 h 630"/>
                  <a:gd name="T18" fmla="*/ 323 w 759"/>
                  <a:gd name="T19" fmla="*/ 47 h 630"/>
                  <a:gd name="T20" fmla="*/ 331 w 759"/>
                  <a:gd name="T21" fmla="*/ 77 h 630"/>
                  <a:gd name="T22" fmla="*/ 377 w 759"/>
                  <a:gd name="T23" fmla="*/ 86 h 630"/>
                  <a:gd name="T24" fmla="*/ 398 w 759"/>
                  <a:gd name="T25" fmla="*/ 95 h 630"/>
                  <a:gd name="T26" fmla="*/ 418 w 759"/>
                  <a:gd name="T27" fmla="*/ 77 h 630"/>
                  <a:gd name="T28" fmla="*/ 441 w 759"/>
                  <a:gd name="T29" fmla="*/ 56 h 630"/>
                  <a:gd name="T30" fmla="*/ 441 w 759"/>
                  <a:gd name="T31" fmla="*/ 28 h 630"/>
                  <a:gd name="T32" fmla="*/ 472 w 759"/>
                  <a:gd name="T33" fmla="*/ 9 h 630"/>
                  <a:gd name="T34" fmla="*/ 498 w 759"/>
                  <a:gd name="T35" fmla="*/ 25 h 630"/>
                  <a:gd name="T36" fmla="*/ 659 w 759"/>
                  <a:gd name="T37" fmla="*/ 72 h 630"/>
                  <a:gd name="T38" fmla="*/ 699 w 759"/>
                  <a:gd name="T39" fmla="*/ 114 h 630"/>
                  <a:gd name="T40" fmla="*/ 709 w 759"/>
                  <a:gd name="T41" fmla="*/ 163 h 630"/>
                  <a:gd name="T42" fmla="*/ 739 w 759"/>
                  <a:gd name="T43" fmla="*/ 211 h 630"/>
                  <a:gd name="T44" fmla="*/ 693 w 759"/>
                  <a:gd name="T45" fmla="*/ 283 h 630"/>
                  <a:gd name="T46" fmla="*/ 713 w 759"/>
                  <a:gd name="T47" fmla="*/ 328 h 630"/>
                  <a:gd name="T48" fmla="*/ 718 w 759"/>
                  <a:gd name="T49" fmla="*/ 357 h 630"/>
                  <a:gd name="T50" fmla="*/ 709 w 759"/>
                  <a:gd name="T51" fmla="*/ 382 h 630"/>
                  <a:gd name="T52" fmla="*/ 752 w 759"/>
                  <a:gd name="T53" fmla="*/ 429 h 630"/>
                  <a:gd name="T54" fmla="*/ 752 w 759"/>
                  <a:gd name="T55" fmla="*/ 448 h 630"/>
                  <a:gd name="T56" fmla="*/ 739 w 759"/>
                  <a:gd name="T57" fmla="*/ 490 h 630"/>
                  <a:gd name="T58" fmla="*/ 690 w 759"/>
                  <a:gd name="T59" fmla="*/ 515 h 630"/>
                  <a:gd name="T60" fmla="*/ 660 w 759"/>
                  <a:gd name="T61" fmla="*/ 545 h 630"/>
                  <a:gd name="T62" fmla="*/ 651 w 759"/>
                  <a:gd name="T63" fmla="*/ 587 h 630"/>
                  <a:gd name="T64" fmla="*/ 647 w 759"/>
                  <a:gd name="T65" fmla="*/ 616 h 630"/>
                  <a:gd name="T66" fmla="*/ 622 w 759"/>
                  <a:gd name="T67" fmla="*/ 616 h 630"/>
                  <a:gd name="T68" fmla="*/ 590 w 759"/>
                  <a:gd name="T69" fmla="*/ 607 h 630"/>
                  <a:gd name="T70" fmla="*/ 558 w 759"/>
                  <a:gd name="T71" fmla="*/ 587 h 630"/>
                  <a:gd name="T72" fmla="*/ 526 w 759"/>
                  <a:gd name="T73" fmla="*/ 587 h 630"/>
                  <a:gd name="T74" fmla="*/ 495 w 759"/>
                  <a:gd name="T75" fmla="*/ 568 h 630"/>
                  <a:gd name="T76" fmla="*/ 461 w 759"/>
                  <a:gd name="T77" fmla="*/ 568 h 630"/>
                  <a:gd name="T78" fmla="*/ 429 w 759"/>
                  <a:gd name="T79" fmla="*/ 596 h 630"/>
                  <a:gd name="T80" fmla="*/ 408 w 759"/>
                  <a:gd name="T81" fmla="*/ 577 h 630"/>
                  <a:gd name="T82" fmla="*/ 377 w 759"/>
                  <a:gd name="T83" fmla="*/ 577 h 630"/>
                  <a:gd name="T84" fmla="*/ 331 w 759"/>
                  <a:gd name="T85" fmla="*/ 559 h 630"/>
                  <a:gd name="T86" fmla="*/ 280 w 759"/>
                  <a:gd name="T87" fmla="*/ 539 h 630"/>
                  <a:gd name="T88" fmla="*/ 236 w 759"/>
                  <a:gd name="T89" fmla="*/ 509 h 630"/>
                  <a:gd name="T90" fmla="*/ 193 w 759"/>
                  <a:gd name="T91" fmla="*/ 500 h 630"/>
                  <a:gd name="T92" fmla="*/ 183 w 759"/>
                  <a:gd name="T93" fmla="*/ 520 h 630"/>
                  <a:gd name="T94" fmla="*/ 162 w 759"/>
                  <a:gd name="T95" fmla="*/ 500 h 630"/>
                  <a:gd name="T96" fmla="*/ 162 w 759"/>
                  <a:gd name="T97" fmla="*/ 480 h 630"/>
                  <a:gd name="T98" fmla="*/ 108 w 759"/>
                  <a:gd name="T99" fmla="*/ 462 h 630"/>
                  <a:gd name="T100" fmla="*/ 75 w 759"/>
                  <a:gd name="T101" fmla="*/ 452 h 630"/>
                  <a:gd name="T102" fmla="*/ 75 w 759"/>
                  <a:gd name="T103" fmla="*/ 414 h 630"/>
                  <a:gd name="T104" fmla="*/ 44 w 759"/>
                  <a:gd name="T105" fmla="*/ 423 h 630"/>
                  <a:gd name="T106" fmla="*/ 53 w 759"/>
                  <a:gd name="T107" fmla="*/ 375 h 630"/>
                  <a:gd name="T108" fmla="*/ 44 w 759"/>
                  <a:gd name="T109" fmla="*/ 355 h 630"/>
                  <a:gd name="T110" fmla="*/ 33 w 759"/>
                  <a:gd name="T111" fmla="*/ 298 h 630"/>
                  <a:gd name="T112" fmla="*/ 44 w 759"/>
                  <a:gd name="T113" fmla="*/ 268 h 630"/>
                  <a:gd name="T114" fmla="*/ 22 w 759"/>
                  <a:gd name="T115" fmla="*/ 250 h 630"/>
                  <a:gd name="T116" fmla="*/ 12 w 759"/>
                  <a:gd name="T117" fmla="*/ 211 h 630"/>
                  <a:gd name="T118" fmla="*/ 22 w 759"/>
                  <a:gd name="T119" fmla="*/ 182 h 630"/>
                  <a:gd name="T120" fmla="*/ 23 w 759"/>
                  <a:gd name="T121" fmla="*/ 14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630">
                    <a:moveTo>
                      <a:pt x="23" y="149"/>
                    </a:moveTo>
                    <a:lnTo>
                      <a:pt x="35" y="162"/>
                    </a:lnTo>
                    <a:lnTo>
                      <a:pt x="52" y="162"/>
                    </a:lnTo>
                    <a:lnTo>
                      <a:pt x="53" y="163"/>
                    </a:lnTo>
                    <a:lnTo>
                      <a:pt x="53" y="153"/>
                    </a:lnTo>
                    <a:lnTo>
                      <a:pt x="44" y="143"/>
                    </a:lnTo>
                    <a:lnTo>
                      <a:pt x="53" y="135"/>
                    </a:lnTo>
                    <a:lnTo>
                      <a:pt x="65" y="115"/>
                    </a:lnTo>
                    <a:lnTo>
                      <a:pt x="87" y="104"/>
                    </a:lnTo>
                    <a:lnTo>
                      <a:pt x="97" y="104"/>
                    </a:lnTo>
                    <a:lnTo>
                      <a:pt x="118" y="104"/>
                    </a:lnTo>
                    <a:lnTo>
                      <a:pt x="130" y="104"/>
                    </a:lnTo>
                    <a:lnTo>
                      <a:pt x="130" y="95"/>
                    </a:lnTo>
                    <a:lnTo>
                      <a:pt x="140" y="95"/>
                    </a:lnTo>
                    <a:lnTo>
                      <a:pt x="150" y="86"/>
                    </a:lnTo>
                    <a:lnTo>
                      <a:pt x="162" y="86"/>
                    </a:lnTo>
                    <a:lnTo>
                      <a:pt x="172" y="77"/>
                    </a:lnTo>
                    <a:lnTo>
                      <a:pt x="183" y="67"/>
                    </a:lnTo>
                    <a:lnTo>
                      <a:pt x="193" y="56"/>
                    </a:lnTo>
                    <a:lnTo>
                      <a:pt x="205" y="67"/>
                    </a:lnTo>
                    <a:lnTo>
                      <a:pt x="215" y="56"/>
                    </a:lnTo>
                    <a:lnTo>
                      <a:pt x="227" y="56"/>
                    </a:lnTo>
                    <a:lnTo>
                      <a:pt x="227" y="47"/>
                    </a:lnTo>
                    <a:lnTo>
                      <a:pt x="236" y="47"/>
                    </a:lnTo>
                    <a:lnTo>
                      <a:pt x="248" y="38"/>
                    </a:lnTo>
                    <a:lnTo>
                      <a:pt x="268" y="47"/>
                    </a:lnTo>
                    <a:lnTo>
                      <a:pt x="280" y="47"/>
                    </a:lnTo>
                    <a:lnTo>
                      <a:pt x="290" y="38"/>
                    </a:lnTo>
                    <a:lnTo>
                      <a:pt x="323" y="38"/>
                    </a:lnTo>
                    <a:lnTo>
                      <a:pt x="323" y="47"/>
                    </a:lnTo>
                    <a:lnTo>
                      <a:pt x="331" y="56"/>
                    </a:lnTo>
                    <a:lnTo>
                      <a:pt x="331" y="67"/>
                    </a:lnTo>
                    <a:lnTo>
                      <a:pt x="331" y="77"/>
                    </a:lnTo>
                    <a:lnTo>
                      <a:pt x="331" y="86"/>
                    </a:lnTo>
                    <a:lnTo>
                      <a:pt x="343" y="95"/>
                    </a:lnTo>
                    <a:lnTo>
                      <a:pt x="377" y="86"/>
                    </a:lnTo>
                    <a:lnTo>
                      <a:pt x="386" y="86"/>
                    </a:lnTo>
                    <a:lnTo>
                      <a:pt x="386" y="95"/>
                    </a:lnTo>
                    <a:lnTo>
                      <a:pt x="398" y="95"/>
                    </a:lnTo>
                    <a:lnTo>
                      <a:pt x="418" y="95"/>
                    </a:lnTo>
                    <a:lnTo>
                      <a:pt x="418" y="86"/>
                    </a:lnTo>
                    <a:lnTo>
                      <a:pt x="418" y="77"/>
                    </a:lnTo>
                    <a:lnTo>
                      <a:pt x="418" y="67"/>
                    </a:lnTo>
                    <a:lnTo>
                      <a:pt x="429" y="67"/>
                    </a:lnTo>
                    <a:lnTo>
                      <a:pt x="441" y="56"/>
                    </a:lnTo>
                    <a:lnTo>
                      <a:pt x="441" y="47"/>
                    </a:lnTo>
                    <a:lnTo>
                      <a:pt x="421" y="42"/>
                    </a:lnTo>
                    <a:lnTo>
                      <a:pt x="441" y="28"/>
                    </a:lnTo>
                    <a:lnTo>
                      <a:pt x="441" y="19"/>
                    </a:lnTo>
                    <a:lnTo>
                      <a:pt x="472" y="0"/>
                    </a:lnTo>
                    <a:lnTo>
                      <a:pt x="472" y="9"/>
                    </a:lnTo>
                    <a:lnTo>
                      <a:pt x="472" y="19"/>
                    </a:lnTo>
                    <a:lnTo>
                      <a:pt x="472" y="28"/>
                    </a:lnTo>
                    <a:lnTo>
                      <a:pt x="498" y="25"/>
                    </a:lnTo>
                    <a:lnTo>
                      <a:pt x="636" y="49"/>
                    </a:lnTo>
                    <a:lnTo>
                      <a:pt x="639" y="62"/>
                    </a:lnTo>
                    <a:lnTo>
                      <a:pt x="659" y="72"/>
                    </a:lnTo>
                    <a:lnTo>
                      <a:pt x="674" y="77"/>
                    </a:lnTo>
                    <a:lnTo>
                      <a:pt x="700" y="93"/>
                    </a:lnTo>
                    <a:lnTo>
                      <a:pt x="699" y="114"/>
                    </a:lnTo>
                    <a:lnTo>
                      <a:pt x="702" y="128"/>
                    </a:lnTo>
                    <a:lnTo>
                      <a:pt x="709" y="135"/>
                    </a:lnTo>
                    <a:lnTo>
                      <a:pt x="709" y="163"/>
                    </a:lnTo>
                    <a:lnTo>
                      <a:pt x="714" y="170"/>
                    </a:lnTo>
                    <a:lnTo>
                      <a:pt x="741" y="195"/>
                    </a:lnTo>
                    <a:lnTo>
                      <a:pt x="739" y="211"/>
                    </a:lnTo>
                    <a:lnTo>
                      <a:pt x="747" y="250"/>
                    </a:lnTo>
                    <a:lnTo>
                      <a:pt x="732" y="260"/>
                    </a:lnTo>
                    <a:lnTo>
                      <a:pt x="693" y="283"/>
                    </a:lnTo>
                    <a:lnTo>
                      <a:pt x="702" y="296"/>
                    </a:lnTo>
                    <a:lnTo>
                      <a:pt x="720" y="300"/>
                    </a:lnTo>
                    <a:lnTo>
                      <a:pt x="713" y="328"/>
                    </a:lnTo>
                    <a:lnTo>
                      <a:pt x="713" y="335"/>
                    </a:lnTo>
                    <a:lnTo>
                      <a:pt x="716" y="339"/>
                    </a:lnTo>
                    <a:lnTo>
                      <a:pt x="718" y="357"/>
                    </a:lnTo>
                    <a:lnTo>
                      <a:pt x="709" y="366"/>
                    </a:lnTo>
                    <a:lnTo>
                      <a:pt x="714" y="374"/>
                    </a:lnTo>
                    <a:lnTo>
                      <a:pt x="709" y="382"/>
                    </a:lnTo>
                    <a:lnTo>
                      <a:pt x="723" y="392"/>
                    </a:lnTo>
                    <a:lnTo>
                      <a:pt x="742" y="406"/>
                    </a:lnTo>
                    <a:lnTo>
                      <a:pt x="752" y="429"/>
                    </a:lnTo>
                    <a:lnTo>
                      <a:pt x="743" y="431"/>
                    </a:lnTo>
                    <a:lnTo>
                      <a:pt x="743" y="444"/>
                    </a:lnTo>
                    <a:lnTo>
                      <a:pt x="752" y="448"/>
                    </a:lnTo>
                    <a:lnTo>
                      <a:pt x="759" y="461"/>
                    </a:lnTo>
                    <a:lnTo>
                      <a:pt x="752" y="482"/>
                    </a:lnTo>
                    <a:lnTo>
                      <a:pt x="739" y="490"/>
                    </a:lnTo>
                    <a:lnTo>
                      <a:pt x="717" y="487"/>
                    </a:lnTo>
                    <a:lnTo>
                      <a:pt x="696" y="504"/>
                    </a:lnTo>
                    <a:lnTo>
                      <a:pt x="690" y="515"/>
                    </a:lnTo>
                    <a:lnTo>
                      <a:pt x="680" y="531"/>
                    </a:lnTo>
                    <a:lnTo>
                      <a:pt x="668" y="534"/>
                    </a:lnTo>
                    <a:lnTo>
                      <a:pt x="660" y="545"/>
                    </a:lnTo>
                    <a:lnTo>
                      <a:pt x="656" y="558"/>
                    </a:lnTo>
                    <a:lnTo>
                      <a:pt x="651" y="578"/>
                    </a:lnTo>
                    <a:lnTo>
                      <a:pt x="651" y="587"/>
                    </a:lnTo>
                    <a:lnTo>
                      <a:pt x="651" y="598"/>
                    </a:lnTo>
                    <a:lnTo>
                      <a:pt x="647" y="606"/>
                    </a:lnTo>
                    <a:lnTo>
                      <a:pt x="647" y="616"/>
                    </a:lnTo>
                    <a:lnTo>
                      <a:pt x="636" y="630"/>
                    </a:lnTo>
                    <a:lnTo>
                      <a:pt x="633" y="616"/>
                    </a:lnTo>
                    <a:lnTo>
                      <a:pt x="622" y="616"/>
                    </a:lnTo>
                    <a:lnTo>
                      <a:pt x="611" y="616"/>
                    </a:lnTo>
                    <a:lnTo>
                      <a:pt x="601" y="616"/>
                    </a:lnTo>
                    <a:lnTo>
                      <a:pt x="590" y="607"/>
                    </a:lnTo>
                    <a:lnTo>
                      <a:pt x="579" y="596"/>
                    </a:lnTo>
                    <a:lnTo>
                      <a:pt x="567" y="587"/>
                    </a:lnTo>
                    <a:lnTo>
                      <a:pt x="558" y="587"/>
                    </a:lnTo>
                    <a:lnTo>
                      <a:pt x="546" y="568"/>
                    </a:lnTo>
                    <a:lnTo>
                      <a:pt x="538" y="577"/>
                    </a:lnTo>
                    <a:lnTo>
                      <a:pt x="526" y="587"/>
                    </a:lnTo>
                    <a:lnTo>
                      <a:pt x="495" y="596"/>
                    </a:lnTo>
                    <a:lnTo>
                      <a:pt x="495" y="587"/>
                    </a:lnTo>
                    <a:lnTo>
                      <a:pt x="495" y="568"/>
                    </a:lnTo>
                    <a:lnTo>
                      <a:pt x="483" y="577"/>
                    </a:lnTo>
                    <a:lnTo>
                      <a:pt x="472" y="577"/>
                    </a:lnTo>
                    <a:lnTo>
                      <a:pt x="461" y="568"/>
                    </a:lnTo>
                    <a:lnTo>
                      <a:pt x="441" y="577"/>
                    </a:lnTo>
                    <a:lnTo>
                      <a:pt x="441" y="587"/>
                    </a:lnTo>
                    <a:lnTo>
                      <a:pt x="429" y="596"/>
                    </a:lnTo>
                    <a:lnTo>
                      <a:pt x="429" y="577"/>
                    </a:lnTo>
                    <a:lnTo>
                      <a:pt x="418" y="568"/>
                    </a:lnTo>
                    <a:lnTo>
                      <a:pt x="408" y="577"/>
                    </a:lnTo>
                    <a:lnTo>
                      <a:pt x="398" y="577"/>
                    </a:lnTo>
                    <a:lnTo>
                      <a:pt x="386" y="587"/>
                    </a:lnTo>
                    <a:lnTo>
                      <a:pt x="377" y="577"/>
                    </a:lnTo>
                    <a:lnTo>
                      <a:pt x="354" y="577"/>
                    </a:lnTo>
                    <a:lnTo>
                      <a:pt x="343" y="568"/>
                    </a:lnTo>
                    <a:lnTo>
                      <a:pt x="331" y="559"/>
                    </a:lnTo>
                    <a:lnTo>
                      <a:pt x="323" y="548"/>
                    </a:lnTo>
                    <a:lnTo>
                      <a:pt x="302" y="548"/>
                    </a:lnTo>
                    <a:lnTo>
                      <a:pt x="280" y="539"/>
                    </a:lnTo>
                    <a:lnTo>
                      <a:pt x="268" y="529"/>
                    </a:lnTo>
                    <a:lnTo>
                      <a:pt x="248" y="500"/>
                    </a:lnTo>
                    <a:lnTo>
                      <a:pt x="236" y="509"/>
                    </a:lnTo>
                    <a:lnTo>
                      <a:pt x="227" y="500"/>
                    </a:lnTo>
                    <a:lnTo>
                      <a:pt x="205" y="500"/>
                    </a:lnTo>
                    <a:lnTo>
                      <a:pt x="193" y="500"/>
                    </a:lnTo>
                    <a:lnTo>
                      <a:pt x="205" y="509"/>
                    </a:lnTo>
                    <a:lnTo>
                      <a:pt x="193" y="509"/>
                    </a:lnTo>
                    <a:lnTo>
                      <a:pt x="183" y="520"/>
                    </a:lnTo>
                    <a:lnTo>
                      <a:pt x="183" y="529"/>
                    </a:lnTo>
                    <a:lnTo>
                      <a:pt x="172" y="509"/>
                    </a:lnTo>
                    <a:lnTo>
                      <a:pt x="162" y="500"/>
                    </a:lnTo>
                    <a:lnTo>
                      <a:pt x="140" y="500"/>
                    </a:lnTo>
                    <a:lnTo>
                      <a:pt x="150" y="491"/>
                    </a:lnTo>
                    <a:lnTo>
                      <a:pt x="162" y="480"/>
                    </a:lnTo>
                    <a:lnTo>
                      <a:pt x="150" y="472"/>
                    </a:lnTo>
                    <a:lnTo>
                      <a:pt x="130" y="472"/>
                    </a:lnTo>
                    <a:lnTo>
                      <a:pt x="108" y="462"/>
                    </a:lnTo>
                    <a:lnTo>
                      <a:pt x="97" y="462"/>
                    </a:lnTo>
                    <a:lnTo>
                      <a:pt x="87" y="452"/>
                    </a:lnTo>
                    <a:lnTo>
                      <a:pt x="75" y="452"/>
                    </a:lnTo>
                    <a:lnTo>
                      <a:pt x="75" y="443"/>
                    </a:lnTo>
                    <a:lnTo>
                      <a:pt x="75" y="433"/>
                    </a:lnTo>
                    <a:lnTo>
                      <a:pt x="75" y="414"/>
                    </a:lnTo>
                    <a:lnTo>
                      <a:pt x="65" y="414"/>
                    </a:lnTo>
                    <a:lnTo>
                      <a:pt x="49" y="415"/>
                    </a:lnTo>
                    <a:lnTo>
                      <a:pt x="44" y="423"/>
                    </a:lnTo>
                    <a:lnTo>
                      <a:pt x="44" y="414"/>
                    </a:lnTo>
                    <a:lnTo>
                      <a:pt x="44" y="384"/>
                    </a:lnTo>
                    <a:lnTo>
                      <a:pt x="53" y="375"/>
                    </a:lnTo>
                    <a:lnTo>
                      <a:pt x="44" y="375"/>
                    </a:lnTo>
                    <a:lnTo>
                      <a:pt x="44" y="365"/>
                    </a:lnTo>
                    <a:lnTo>
                      <a:pt x="44" y="355"/>
                    </a:lnTo>
                    <a:lnTo>
                      <a:pt x="44" y="327"/>
                    </a:lnTo>
                    <a:lnTo>
                      <a:pt x="44" y="318"/>
                    </a:lnTo>
                    <a:lnTo>
                      <a:pt x="33" y="298"/>
                    </a:lnTo>
                    <a:lnTo>
                      <a:pt x="33" y="288"/>
                    </a:lnTo>
                    <a:lnTo>
                      <a:pt x="33" y="279"/>
                    </a:lnTo>
                    <a:lnTo>
                      <a:pt x="44" y="268"/>
                    </a:lnTo>
                    <a:lnTo>
                      <a:pt x="33" y="268"/>
                    </a:lnTo>
                    <a:lnTo>
                      <a:pt x="22" y="260"/>
                    </a:lnTo>
                    <a:lnTo>
                      <a:pt x="22" y="250"/>
                    </a:lnTo>
                    <a:lnTo>
                      <a:pt x="12" y="241"/>
                    </a:lnTo>
                    <a:lnTo>
                      <a:pt x="0" y="221"/>
                    </a:lnTo>
                    <a:lnTo>
                      <a:pt x="12" y="211"/>
                    </a:lnTo>
                    <a:lnTo>
                      <a:pt x="22" y="200"/>
                    </a:lnTo>
                    <a:lnTo>
                      <a:pt x="22" y="192"/>
                    </a:lnTo>
                    <a:lnTo>
                      <a:pt x="22" y="182"/>
                    </a:lnTo>
                    <a:lnTo>
                      <a:pt x="22" y="174"/>
                    </a:lnTo>
                    <a:lnTo>
                      <a:pt x="22" y="163"/>
                    </a:lnTo>
                    <a:lnTo>
                      <a:pt x="23" y="149"/>
                    </a:lnTo>
                    <a:lnTo>
                      <a:pt x="23" y="149"/>
                    </a:lnTo>
                  </a:path>
                </a:pathLst>
              </a:custGeom>
              <a:solidFill>
                <a:schemeClr val="accent2"/>
              </a:solidFill>
              <a:ln w="3175" cap="flat" cmpd="sng">
                <a:solidFill>
                  <a:schemeClr val="bg1"/>
                </a:solidFill>
                <a:prstDash val="solid"/>
                <a:round/>
                <a:headEnd/>
                <a:tailEnd/>
              </a:ln>
            </p:spPr>
            <p:txBody>
              <a:bodyPr/>
              <a:lstStyle/>
              <a:p>
                <a:endParaRPr lang="es-ES" sz="900" dirty="0"/>
              </a:p>
            </p:txBody>
          </p:sp>
          <p:sp>
            <p:nvSpPr>
              <p:cNvPr id="30" name="Freeform 17"/>
              <p:cNvSpPr>
                <a:spLocks/>
              </p:cNvSpPr>
              <p:nvPr>
                <p:custDataLst>
                  <p:tags r:id="rId158"/>
                </p:custDataLst>
              </p:nvPr>
            </p:nvSpPr>
            <p:spPr bwMode="auto">
              <a:xfrm>
                <a:off x="4319" y="2047"/>
                <a:ext cx="155" cy="61"/>
              </a:xfrm>
              <a:custGeom>
                <a:avLst/>
                <a:gdLst>
                  <a:gd name="T0" fmla="*/ 137 w 147"/>
                  <a:gd name="T1" fmla="*/ 62 h 63"/>
                  <a:gd name="T2" fmla="*/ 93 w 147"/>
                  <a:gd name="T3" fmla="*/ 63 h 63"/>
                  <a:gd name="T4" fmla="*/ 32 w 147"/>
                  <a:gd name="T5" fmla="*/ 53 h 63"/>
                  <a:gd name="T6" fmla="*/ 0 w 147"/>
                  <a:gd name="T7" fmla="*/ 38 h 63"/>
                  <a:gd name="T8" fmla="*/ 8 w 147"/>
                  <a:gd name="T9" fmla="*/ 29 h 63"/>
                  <a:gd name="T10" fmla="*/ 11 w 147"/>
                  <a:gd name="T11" fmla="*/ 21 h 63"/>
                  <a:gd name="T12" fmla="*/ 17 w 147"/>
                  <a:gd name="T13" fmla="*/ 14 h 63"/>
                  <a:gd name="T14" fmla="*/ 5 w 147"/>
                  <a:gd name="T15" fmla="*/ 11 h 63"/>
                  <a:gd name="T16" fmla="*/ 8 w 147"/>
                  <a:gd name="T17" fmla="*/ 3 h 63"/>
                  <a:gd name="T18" fmla="*/ 26 w 147"/>
                  <a:gd name="T19" fmla="*/ 2 h 63"/>
                  <a:gd name="T20" fmla="*/ 33 w 147"/>
                  <a:gd name="T21" fmla="*/ 0 h 63"/>
                  <a:gd name="T22" fmla="*/ 47 w 147"/>
                  <a:gd name="T23" fmla="*/ 18 h 63"/>
                  <a:gd name="T24" fmla="*/ 83 w 147"/>
                  <a:gd name="T25" fmla="*/ 20 h 63"/>
                  <a:gd name="T26" fmla="*/ 84 w 147"/>
                  <a:gd name="T27" fmla="*/ 15 h 63"/>
                  <a:gd name="T28" fmla="*/ 98 w 147"/>
                  <a:gd name="T29" fmla="*/ 15 h 63"/>
                  <a:gd name="T30" fmla="*/ 113 w 147"/>
                  <a:gd name="T31" fmla="*/ 14 h 63"/>
                  <a:gd name="T32" fmla="*/ 116 w 147"/>
                  <a:gd name="T33" fmla="*/ 6 h 63"/>
                  <a:gd name="T34" fmla="*/ 123 w 147"/>
                  <a:gd name="T35" fmla="*/ 8 h 63"/>
                  <a:gd name="T36" fmla="*/ 134 w 147"/>
                  <a:gd name="T37" fmla="*/ 15 h 63"/>
                  <a:gd name="T38" fmla="*/ 131 w 147"/>
                  <a:gd name="T39" fmla="*/ 26 h 63"/>
                  <a:gd name="T40" fmla="*/ 141 w 147"/>
                  <a:gd name="T41" fmla="*/ 32 h 63"/>
                  <a:gd name="T42" fmla="*/ 147 w 147"/>
                  <a:gd name="T43" fmla="*/ 36 h 63"/>
                  <a:gd name="T44" fmla="*/ 143 w 147"/>
                  <a:gd name="T45" fmla="*/ 53 h 63"/>
                  <a:gd name="T46" fmla="*/ 138 w 147"/>
                  <a:gd name="T4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63">
                    <a:moveTo>
                      <a:pt x="137" y="62"/>
                    </a:moveTo>
                    <a:lnTo>
                      <a:pt x="93" y="63"/>
                    </a:lnTo>
                    <a:lnTo>
                      <a:pt x="32" y="53"/>
                    </a:lnTo>
                    <a:lnTo>
                      <a:pt x="0" y="38"/>
                    </a:lnTo>
                    <a:lnTo>
                      <a:pt x="8" y="29"/>
                    </a:lnTo>
                    <a:lnTo>
                      <a:pt x="11" y="21"/>
                    </a:lnTo>
                    <a:lnTo>
                      <a:pt x="17" y="14"/>
                    </a:lnTo>
                    <a:lnTo>
                      <a:pt x="5" y="11"/>
                    </a:lnTo>
                    <a:lnTo>
                      <a:pt x="8" y="3"/>
                    </a:lnTo>
                    <a:lnTo>
                      <a:pt x="26" y="2"/>
                    </a:lnTo>
                    <a:lnTo>
                      <a:pt x="33" y="0"/>
                    </a:lnTo>
                    <a:lnTo>
                      <a:pt x="47" y="18"/>
                    </a:lnTo>
                    <a:lnTo>
                      <a:pt x="83" y="20"/>
                    </a:lnTo>
                    <a:lnTo>
                      <a:pt x="84" y="15"/>
                    </a:lnTo>
                    <a:lnTo>
                      <a:pt x="98" y="15"/>
                    </a:lnTo>
                    <a:lnTo>
                      <a:pt x="113" y="14"/>
                    </a:lnTo>
                    <a:lnTo>
                      <a:pt x="116" y="6"/>
                    </a:lnTo>
                    <a:lnTo>
                      <a:pt x="123" y="8"/>
                    </a:lnTo>
                    <a:lnTo>
                      <a:pt x="134" y="15"/>
                    </a:lnTo>
                    <a:lnTo>
                      <a:pt x="131" y="26"/>
                    </a:lnTo>
                    <a:lnTo>
                      <a:pt x="141" y="32"/>
                    </a:lnTo>
                    <a:lnTo>
                      <a:pt x="147" y="36"/>
                    </a:lnTo>
                    <a:lnTo>
                      <a:pt x="143" y="53"/>
                    </a:lnTo>
                    <a:lnTo>
                      <a:pt x="138" y="60"/>
                    </a:ln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sz="900" dirty="0"/>
              </a:p>
            </p:txBody>
          </p:sp>
          <p:sp>
            <p:nvSpPr>
              <p:cNvPr id="31" name="Freeform 18"/>
              <p:cNvSpPr>
                <a:spLocks/>
              </p:cNvSpPr>
              <p:nvPr>
                <p:custDataLst>
                  <p:tags r:id="rId159"/>
                </p:custDataLst>
              </p:nvPr>
            </p:nvSpPr>
            <p:spPr bwMode="auto">
              <a:xfrm>
                <a:off x="4384" y="1701"/>
                <a:ext cx="101" cy="56"/>
              </a:xfrm>
              <a:custGeom>
                <a:avLst/>
                <a:gdLst>
                  <a:gd name="T0" fmla="*/ 43 w 130"/>
                  <a:gd name="T1" fmla="*/ 85 h 85"/>
                  <a:gd name="T2" fmla="*/ 58 w 130"/>
                  <a:gd name="T3" fmla="*/ 70 h 85"/>
                  <a:gd name="T4" fmla="*/ 58 w 130"/>
                  <a:gd name="T5" fmla="*/ 56 h 85"/>
                  <a:gd name="T6" fmla="*/ 87 w 130"/>
                  <a:gd name="T7" fmla="*/ 56 h 85"/>
                  <a:gd name="T8" fmla="*/ 99 w 130"/>
                  <a:gd name="T9" fmla="*/ 56 h 85"/>
                  <a:gd name="T10" fmla="*/ 99 w 130"/>
                  <a:gd name="T11" fmla="*/ 45 h 85"/>
                  <a:gd name="T12" fmla="*/ 114 w 130"/>
                  <a:gd name="T13" fmla="*/ 29 h 85"/>
                  <a:gd name="T14" fmla="*/ 130 w 130"/>
                  <a:gd name="T15" fmla="*/ 12 h 85"/>
                  <a:gd name="T16" fmla="*/ 99 w 130"/>
                  <a:gd name="T17" fmla="*/ 0 h 85"/>
                  <a:gd name="T18" fmla="*/ 58 w 130"/>
                  <a:gd name="T19" fmla="*/ 29 h 85"/>
                  <a:gd name="T20" fmla="*/ 43 w 130"/>
                  <a:gd name="T21" fmla="*/ 0 h 85"/>
                  <a:gd name="T22" fmla="*/ 29 w 130"/>
                  <a:gd name="T23" fmla="*/ 12 h 85"/>
                  <a:gd name="T24" fmla="*/ 29 w 130"/>
                  <a:gd name="T25" fmla="*/ 29 h 85"/>
                  <a:gd name="T26" fmla="*/ 29 w 130"/>
                  <a:gd name="T27" fmla="*/ 45 h 85"/>
                  <a:gd name="T28" fmla="*/ 0 w 130"/>
                  <a:gd name="T29" fmla="*/ 56 h 85"/>
                  <a:gd name="T30" fmla="*/ 14 w 130"/>
                  <a:gd name="T31" fmla="*/ 56 h 85"/>
                  <a:gd name="T32" fmla="*/ 29 w 130"/>
                  <a:gd name="T33" fmla="*/ 56 h 85"/>
                  <a:gd name="T34" fmla="*/ 43 w 130"/>
                  <a:gd name="T35" fmla="*/ 70 h 85"/>
                  <a:gd name="T36" fmla="*/ 43 w 130"/>
                  <a:gd name="T37" fmla="*/ 85 h 85"/>
                  <a:gd name="T38" fmla="*/ 43 w 130"/>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lnTo>
                      <a:pt x="43" y="85"/>
                    </a:lnTo>
                    <a:close/>
                  </a:path>
                </a:pathLst>
              </a:custGeom>
              <a:solidFill>
                <a:schemeClr val="accent2"/>
              </a:solidFill>
              <a:ln w="3175" cmpd="sng">
                <a:solidFill>
                  <a:schemeClr val="bg1"/>
                </a:solidFill>
                <a:round/>
                <a:headEnd/>
                <a:tailEnd/>
              </a:ln>
            </p:spPr>
            <p:txBody>
              <a:bodyPr/>
              <a:lstStyle/>
              <a:p>
                <a:endParaRPr lang="es-ES" sz="900" dirty="0"/>
              </a:p>
            </p:txBody>
          </p:sp>
          <p:sp>
            <p:nvSpPr>
              <p:cNvPr id="32" name="Freeform 19"/>
              <p:cNvSpPr>
                <a:spLocks/>
              </p:cNvSpPr>
              <p:nvPr>
                <p:custDataLst>
                  <p:tags r:id="rId160"/>
                </p:custDataLst>
              </p:nvPr>
            </p:nvSpPr>
            <p:spPr bwMode="auto">
              <a:xfrm>
                <a:off x="4420" y="1652"/>
                <a:ext cx="41" cy="38"/>
              </a:xfrm>
              <a:custGeom>
                <a:avLst/>
                <a:gdLst>
                  <a:gd name="T0" fmla="*/ 29 w 56"/>
                  <a:gd name="T1" fmla="*/ 57 h 57"/>
                  <a:gd name="T2" fmla="*/ 29 w 56"/>
                  <a:gd name="T3" fmla="*/ 29 h 57"/>
                  <a:gd name="T4" fmla="*/ 15 w 56"/>
                  <a:gd name="T5" fmla="*/ 29 h 57"/>
                  <a:gd name="T6" fmla="*/ 0 w 56"/>
                  <a:gd name="T7" fmla="*/ 29 h 57"/>
                  <a:gd name="T8" fmla="*/ 0 w 56"/>
                  <a:gd name="T9" fmla="*/ 16 h 57"/>
                  <a:gd name="T10" fmla="*/ 15 w 56"/>
                  <a:gd name="T11" fmla="*/ 16 h 57"/>
                  <a:gd name="T12" fmla="*/ 29 w 56"/>
                  <a:gd name="T13" fmla="*/ 0 h 57"/>
                  <a:gd name="T14" fmla="*/ 56 w 56"/>
                  <a:gd name="T15" fmla="*/ 16 h 57"/>
                  <a:gd name="T16" fmla="*/ 56 w 56"/>
                  <a:gd name="T17" fmla="*/ 29 h 57"/>
                  <a:gd name="T18" fmla="*/ 44 w 56"/>
                  <a:gd name="T19" fmla="*/ 43 h 57"/>
                  <a:gd name="T20" fmla="*/ 29 w 56"/>
                  <a:gd name="T21" fmla="*/ 57 h 57"/>
                  <a:gd name="T22" fmla="*/ 29 w 56"/>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lnTo>
                      <a:pt x="29" y="57"/>
                    </a:lnTo>
                    <a:close/>
                  </a:path>
                </a:pathLst>
              </a:custGeom>
              <a:solidFill>
                <a:schemeClr val="accent2"/>
              </a:solidFill>
              <a:ln w="3175" cmpd="sng">
                <a:solidFill>
                  <a:schemeClr val="bg1"/>
                </a:solidFill>
                <a:round/>
                <a:headEnd/>
                <a:tailEnd/>
              </a:ln>
            </p:spPr>
            <p:txBody>
              <a:bodyPr/>
              <a:lstStyle/>
              <a:p>
                <a:endParaRPr lang="es-ES" sz="900" dirty="0"/>
              </a:p>
            </p:txBody>
          </p:sp>
          <p:sp>
            <p:nvSpPr>
              <p:cNvPr id="33" name="Freeform 20"/>
              <p:cNvSpPr>
                <a:spLocks/>
              </p:cNvSpPr>
              <p:nvPr>
                <p:custDataLst>
                  <p:tags r:id="rId161"/>
                </p:custDataLst>
              </p:nvPr>
            </p:nvSpPr>
            <p:spPr bwMode="auto">
              <a:xfrm>
                <a:off x="1515" y="2836"/>
                <a:ext cx="1165" cy="818"/>
              </a:xfrm>
              <a:custGeom>
                <a:avLst/>
                <a:gdLst>
                  <a:gd name="T0" fmla="*/ 642 w 1103"/>
                  <a:gd name="T1" fmla="*/ 175 h 839"/>
                  <a:gd name="T2" fmla="*/ 579 w 1103"/>
                  <a:gd name="T3" fmla="*/ 153 h 839"/>
                  <a:gd name="T4" fmla="*/ 503 w 1103"/>
                  <a:gd name="T5" fmla="*/ 125 h 839"/>
                  <a:gd name="T6" fmla="*/ 451 w 1103"/>
                  <a:gd name="T7" fmla="*/ 105 h 839"/>
                  <a:gd name="T8" fmla="*/ 375 w 1103"/>
                  <a:gd name="T9" fmla="*/ 77 h 839"/>
                  <a:gd name="T10" fmla="*/ 311 w 1103"/>
                  <a:gd name="T11" fmla="*/ 57 h 839"/>
                  <a:gd name="T12" fmla="*/ 246 w 1103"/>
                  <a:gd name="T13" fmla="*/ 19 h 839"/>
                  <a:gd name="T14" fmla="*/ 203 w 1103"/>
                  <a:gd name="T15" fmla="*/ 0 h 839"/>
                  <a:gd name="T16" fmla="*/ 182 w 1103"/>
                  <a:gd name="T17" fmla="*/ 19 h 839"/>
                  <a:gd name="T18" fmla="*/ 139 w 1103"/>
                  <a:gd name="T19" fmla="*/ 19 h 839"/>
                  <a:gd name="T20" fmla="*/ 87 w 1103"/>
                  <a:gd name="T21" fmla="*/ 28 h 839"/>
                  <a:gd name="T22" fmla="*/ 96 w 1103"/>
                  <a:gd name="T23" fmla="*/ 57 h 839"/>
                  <a:gd name="T24" fmla="*/ 87 w 1103"/>
                  <a:gd name="T25" fmla="*/ 67 h 839"/>
                  <a:gd name="T26" fmla="*/ 87 w 1103"/>
                  <a:gd name="T27" fmla="*/ 105 h 839"/>
                  <a:gd name="T28" fmla="*/ 65 w 1103"/>
                  <a:gd name="T29" fmla="*/ 125 h 839"/>
                  <a:gd name="T30" fmla="*/ 118 w 1103"/>
                  <a:gd name="T31" fmla="*/ 144 h 839"/>
                  <a:gd name="T32" fmla="*/ 139 w 1103"/>
                  <a:gd name="T33" fmla="*/ 175 h 839"/>
                  <a:gd name="T34" fmla="*/ 193 w 1103"/>
                  <a:gd name="T35" fmla="*/ 194 h 839"/>
                  <a:gd name="T36" fmla="*/ 225 w 1103"/>
                  <a:gd name="T37" fmla="*/ 202 h 839"/>
                  <a:gd name="T38" fmla="*/ 246 w 1103"/>
                  <a:gd name="T39" fmla="*/ 232 h 839"/>
                  <a:gd name="T40" fmla="*/ 257 w 1103"/>
                  <a:gd name="T41" fmla="*/ 260 h 839"/>
                  <a:gd name="T42" fmla="*/ 225 w 1103"/>
                  <a:gd name="T43" fmla="*/ 280 h 839"/>
                  <a:gd name="T44" fmla="*/ 193 w 1103"/>
                  <a:gd name="T45" fmla="*/ 308 h 839"/>
                  <a:gd name="T46" fmla="*/ 171 w 1103"/>
                  <a:gd name="T47" fmla="*/ 357 h 839"/>
                  <a:gd name="T48" fmla="*/ 150 w 1103"/>
                  <a:gd name="T49" fmla="*/ 386 h 839"/>
                  <a:gd name="T50" fmla="*/ 108 w 1103"/>
                  <a:gd name="T51" fmla="*/ 433 h 839"/>
                  <a:gd name="T52" fmla="*/ 96 w 1103"/>
                  <a:gd name="T53" fmla="*/ 473 h 839"/>
                  <a:gd name="T54" fmla="*/ 75 w 1103"/>
                  <a:gd name="T55" fmla="*/ 521 h 839"/>
                  <a:gd name="T56" fmla="*/ 53 w 1103"/>
                  <a:gd name="T57" fmla="*/ 560 h 839"/>
                  <a:gd name="T58" fmla="*/ 44 w 1103"/>
                  <a:gd name="T59" fmla="*/ 588 h 839"/>
                  <a:gd name="T60" fmla="*/ 10 w 1103"/>
                  <a:gd name="T61" fmla="*/ 608 h 839"/>
                  <a:gd name="T62" fmla="*/ 22 w 1103"/>
                  <a:gd name="T63" fmla="*/ 655 h 839"/>
                  <a:gd name="T64" fmla="*/ 75 w 1103"/>
                  <a:gd name="T65" fmla="*/ 705 h 839"/>
                  <a:gd name="T66" fmla="*/ 96 w 1103"/>
                  <a:gd name="T67" fmla="*/ 733 h 839"/>
                  <a:gd name="T68" fmla="*/ 75 w 1103"/>
                  <a:gd name="T69" fmla="*/ 792 h 839"/>
                  <a:gd name="T70" fmla="*/ 128 w 1103"/>
                  <a:gd name="T71" fmla="*/ 819 h 839"/>
                  <a:gd name="T72" fmla="*/ 193 w 1103"/>
                  <a:gd name="T73" fmla="*/ 792 h 839"/>
                  <a:gd name="T74" fmla="*/ 278 w 1103"/>
                  <a:gd name="T75" fmla="*/ 792 h 839"/>
                  <a:gd name="T76" fmla="*/ 375 w 1103"/>
                  <a:gd name="T77" fmla="*/ 819 h 839"/>
                  <a:gd name="T78" fmla="*/ 451 w 1103"/>
                  <a:gd name="T79" fmla="*/ 828 h 839"/>
                  <a:gd name="T80" fmla="*/ 482 w 1103"/>
                  <a:gd name="T81" fmla="*/ 819 h 839"/>
                  <a:gd name="T82" fmla="*/ 536 w 1103"/>
                  <a:gd name="T83" fmla="*/ 781 h 839"/>
                  <a:gd name="T84" fmla="*/ 621 w 1103"/>
                  <a:gd name="T85" fmla="*/ 772 h 839"/>
                  <a:gd name="T86" fmla="*/ 654 w 1103"/>
                  <a:gd name="T87" fmla="*/ 723 h 839"/>
                  <a:gd name="T88" fmla="*/ 717 w 1103"/>
                  <a:gd name="T89" fmla="*/ 684 h 839"/>
                  <a:gd name="T90" fmla="*/ 707 w 1103"/>
                  <a:gd name="T91" fmla="*/ 627 h 839"/>
                  <a:gd name="T92" fmla="*/ 770 w 1103"/>
                  <a:gd name="T93" fmla="*/ 560 h 839"/>
                  <a:gd name="T94" fmla="*/ 847 w 1103"/>
                  <a:gd name="T95" fmla="*/ 511 h 839"/>
                  <a:gd name="T96" fmla="*/ 857 w 1103"/>
                  <a:gd name="T97" fmla="*/ 492 h 839"/>
                  <a:gd name="T98" fmla="*/ 942 w 1103"/>
                  <a:gd name="T99" fmla="*/ 482 h 839"/>
                  <a:gd name="T100" fmla="*/ 1007 w 1103"/>
                  <a:gd name="T101" fmla="*/ 473 h 839"/>
                  <a:gd name="T102" fmla="*/ 1071 w 1103"/>
                  <a:gd name="T103" fmla="*/ 453 h 839"/>
                  <a:gd name="T104" fmla="*/ 1103 w 1103"/>
                  <a:gd name="T105" fmla="*/ 405 h 839"/>
                  <a:gd name="T106" fmla="*/ 1071 w 1103"/>
                  <a:gd name="T107" fmla="*/ 376 h 839"/>
                  <a:gd name="T108" fmla="*/ 1006 w 1103"/>
                  <a:gd name="T109" fmla="*/ 378 h 839"/>
                  <a:gd name="T110" fmla="*/ 953 w 1103"/>
                  <a:gd name="T111" fmla="*/ 347 h 839"/>
                  <a:gd name="T112" fmla="*/ 910 w 1103"/>
                  <a:gd name="T113" fmla="*/ 319 h 839"/>
                  <a:gd name="T114" fmla="*/ 847 w 1103"/>
                  <a:gd name="T115" fmla="*/ 300 h 839"/>
                  <a:gd name="T116" fmla="*/ 770 w 1103"/>
                  <a:gd name="T117" fmla="*/ 251 h 839"/>
                  <a:gd name="T118" fmla="*/ 727 w 1103"/>
                  <a:gd name="T119" fmla="*/ 221 h 839"/>
                  <a:gd name="T120" fmla="*/ 706 w 1103"/>
                  <a:gd name="T121" fmla="*/ 19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3" h="839">
                    <a:moveTo>
                      <a:pt x="706" y="193"/>
                    </a:moveTo>
                    <a:lnTo>
                      <a:pt x="695" y="194"/>
                    </a:lnTo>
                    <a:lnTo>
                      <a:pt x="684" y="183"/>
                    </a:lnTo>
                    <a:lnTo>
                      <a:pt x="664" y="183"/>
                    </a:lnTo>
                    <a:lnTo>
                      <a:pt x="642" y="175"/>
                    </a:lnTo>
                    <a:lnTo>
                      <a:pt x="632" y="164"/>
                    </a:lnTo>
                    <a:lnTo>
                      <a:pt x="621" y="164"/>
                    </a:lnTo>
                    <a:lnTo>
                      <a:pt x="611" y="164"/>
                    </a:lnTo>
                    <a:lnTo>
                      <a:pt x="589" y="164"/>
                    </a:lnTo>
                    <a:lnTo>
                      <a:pt x="579" y="153"/>
                    </a:lnTo>
                    <a:lnTo>
                      <a:pt x="568" y="135"/>
                    </a:lnTo>
                    <a:lnTo>
                      <a:pt x="546" y="135"/>
                    </a:lnTo>
                    <a:lnTo>
                      <a:pt x="536" y="125"/>
                    </a:lnTo>
                    <a:lnTo>
                      <a:pt x="526" y="125"/>
                    </a:lnTo>
                    <a:lnTo>
                      <a:pt x="503" y="125"/>
                    </a:lnTo>
                    <a:lnTo>
                      <a:pt x="493" y="125"/>
                    </a:lnTo>
                    <a:lnTo>
                      <a:pt x="482" y="116"/>
                    </a:lnTo>
                    <a:lnTo>
                      <a:pt x="471" y="116"/>
                    </a:lnTo>
                    <a:lnTo>
                      <a:pt x="461" y="116"/>
                    </a:lnTo>
                    <a:lnTo>
                      <a:pt x="451" y="105"/>
                    </a:lnTo>
                    <a:lnTo>
                      <a:pt x="439" y="96"/>
                    </a:lnTo>
                    <a:lnTo>
                      <a:pt x="429" y="96"/>
                    </a:lnTo>
                    <a:lnTo>
                      <a:pt x="408" y="87"/>
                    </a:lnTo>
                    <a:lnTo>
                      <a:pt x="396" y="87"/>
                    </a:lnTo>
                    <a:lnTo>
                      <a:pt x="375" y="77"/>
                    </a:lnTo>
                    <a:lnTo>
                      <a:pt x="375" y="67"/>
                    </a:lnTo>
                    <a:lnTo>
                      <a:pt x="353" y="67"/>
                    </a:lnTo>
                    <a:lnTo>
                      <a:pt x="343" y="57"/>
                    </a:lnTo>
                    <a:lnTo>
                      <a:pt x="332" y="57"/>
                    </a:lnTo>
                    <a:lnTo>
                      <a:pt x="311" y="57"/>
                    </a:lnTo>
                    <a:lnTo>
                      <a:pt x="300" y="48"/>
                    </a:lnTo>
                    <a:lnTo>
                      <a:pt x="288" y="39"/>
                    </a:lnTo>
                    <a:lnTo>
                      <a:pt x="268" y="48"/>
                    </a:lnTo>
                    <a:lnTo>
                      <a:pt x="257" y="28"/>
                    </a:lnTo>
                    <a:lnTo>
                      <a:pt x="246" y="19"/>
                    </a:lnTo>
                    <a:lnTo>
                      <a:pt x="246" y="10"/>
                    </a:lnTo>
                    <a:lnTo>
                      <a:pt x="246" y="0"/>
                    </a:lnTo>
                    <a:lnTo>
                      <a:pt x="225" y="10"/>
                    </a:lnTo>
                    <a:lnTo>
                      <a:pt x="215" y="10"/>
                    </a:lnTo>
                    <a:lnTo>
                      <a:pt x="203" y="0"/>
                    </a:lnTo>
                    <a:lnTo>
                      <a:pt x="203" y="10"/>
                    </a:lnTo>
                    <a:lnTo>
                      <a:pt x="193" y="10"/>
                    </a:lnTo>
                    <a:lnTo>
                      <a:pt x="182" y="10"/>
                    </a:lnTo>
                    <a:lnTo>
                      <a:pt x="171" y="10"/>
                    </a:lnTo>
                    <a:lnTo>
                      <a:pt x="182" y="19"/>
                    </a:lnTo>
                    <a:lnTo>
                      <a:pt x="171" y="28"/>
                    </a:lnTo>
                    <a:lnTo>
                      <a:pt x="160" y="39"/>
                    </a:lnTo>
                    <a:lnTo>
                      <a:pt x="160" y="28"/>
                    </a:lnTo>
                    <a:lnTo>
                      <a:pt x="150" y="19"/>
                    </a:lnTo>
                    <a:lnTo>
                      <a:pt x="139" y="19"/>
                    </a:lnTo>
                    <a:lnTo>
                      <a:pt x="128" y="19"/>
                    </a:lnTo>
                    <a:lnTo>
                      <a:pt x="118" y="10"/>
                    </a:lnTo>
                    <a:lnTo>
                      <a:pt x="108" y="28"/>
                    </a:lnTo>
                    <a:lnTo>
                      <a:pt x="96" y="19"/>
                    </a:lnTo>
                    <a:lnTo>
                      <a:pt x="87" y="28"/>
                    </a:lnTo>
                    <a:lnTo>
                      <a:pt x="75" y="39"/>
                    </a:lnTo>
                    <a:lnTo>
                      <a:pt x="87" y="48"/>
                    </a:lnTo>
                    <a:lnTo>
                      <a:pt x="87" y="57"/>
                    </a:lnTo>
                    <a:lnTo>
                      <a:pt x="96" y="48"/>
                    </a:lnTo>
                    <a:lnTo>
                      <a:pt x="96" y="57"/>
                    </a:lnTo>
                    <a:lnTo>
                      <a:pt x="87" y="67"/>
                    </a:lnTo>
                    <a:lnTo>
                      <a:pt x="75" y="67"/>
                    </a:lnTo>
                    <a:lnTo>
                      <a:pt x="75" y="77"/>
                    </a:lnTo>
                    <a:lnTo>
                      <a:pt x="87" y="77"/>
                    </a:lnTo>
                    <a:lnTo>
                      <a:pt x="87" y="67"/>
                    </a:lnTo>
                    <a:lnTo>
                      <a:pt x="108" y="67"/>
                    </a:lnTo>
                    <a:lnTo>
                      <a:pt x="108" y="77"/>
                    </a:lnTo>
                    <a:lnTo>
                      <a:pt x="96" y="87"/>
                    </a:lnTo>
                    <a:lnTo>
                      <a:pt x="96" y="96"/>
                    </a:lnTo>
                    <a:lnTo>
                      <a:pt x="87" y="105"/>
                    </a:lnTo>
                    <a:lnTo>
                      <a:pt x="96" y="105"/>
                    </a:lnTo>
                    <a:lnTo>
                      <a:pt x="96" y="116"/>
                    </a:lnTo>
                    <a:lnTo>
                      <a:pt x="87" y="125"/>
                    </a:lnTo>
                    <a:lnTo>
                      <a:pt x="75" y="116"/>
                    </a:lnTo>
                    <a:lnTo>
                      <a:pt x="65" y="125"/>
                    </a:lnTo>
                    <a:lnTo>
                      <a:pt x="65" y="144"/>
                    </a:lnTo>
                    <a:lnTo>
                      <a:pt x="87" y="144"/>
                    </a:lnTo>
                    <a:lnTo>
                      <a:pt x="96" y="144"/>
                    </a:lnTo>
                    <a:lnTo>
                      <a:pt x="96" y="135"/>
                    </a:lnTo>
                    <a:lnTo>
                      <a:pt x="118" y="144"/>
                    </a:lnTo>
                    <a:lnTo>
                      <a:pt x="128" y="144"/>
                    </a:lnTo>
                    <a:lnTo>
                      <a:pt x="128" y="153"/>
                    </a:lnTo>
                    <a:lnTo>
                      <a:pt x="128" y="164"/>
                    </a:lnTo>
                    <a:lnTo>
                      <a:pt x="128" y="175"/>
                    </a:lnTo>
                    <a:lnTo>
                      <a:pt x="139" y="175"/>
                    </a:lnTo>
                    <a:lnTo>
                      <a:pt x="150" y="175"/>
                    </a:lnTo>
                    <a:lnTo>
                      <a:pt x="160" y="175"/>
                    </a:lnTo>
                    <a:lnTo>
                      <a:pt x="171" y="183"/>
                    </a:lnTo>
                    <a:lnTo>
                      <a:pt x="182" y="183"/>
                    </a:lnTo>
                    <a:lnTo>
                      <a:pt x="193" y="194"/>
                    </a:lnTo>
                    <a:lnTo>
                      <a:pt x="203" y="202"/>
                    </a:lnTo>
                    <a:lnTo>
                      <a:pt x="203" y="194"/>
                    </a:lnTo>
                    <a:lnTo>
                      <a:pt x="215" y="194"/>
                    </a:lnTo>
                    <a:lnTo>
                      <a:pt x="225" y="194"/>
                    </a:lnTo>
                    <a:lnTo>
                      <a:pt x="225" y="202"/>
                    </a:lnTo>
                    <a:lnTo>
                      <a:pt x="235" y="202"/>
                    </a:lnTo>
                    <a:lnTo>
                      <a:pt x="246" y="202"/>
                    </a:lnTo>
                    <a:lnTo>
                      <a:pt x="257" y="212"/>
                    </a:lnTo>
                    <a:lnTo>
                      <a:pt x="246" y="221"/>
                    </a:lnTo>
                    <a:lnTo>
                      <a:pt x="246" y="232"/>
                    </a:lnTo>
                    <a:lnTo>
                      <a:pt x="246" y="240"/>
                    </a:lnTo>
                    <a:lnTo>
                      <a:pt x="257" y="240"/>
                    </a:lnTo>
                    <a:lnTo>
                      <a:pt x="268" y="251"/>
                    </a:lnTo>
                    <a:lnTo>
                      <a:pt x="268" y="260"/>
                    </a:lnTo>
                    <a:lnTo>
                      <a:pt x="257" y="260"/>
                    </a:lnTo>
                    <a:lnTo>
                      <a:pt x="257" y="269"/>
                    </a:lnTo>
                    <a:lnTo>
                      <a:pt x="246" y="269"/>
                    </a:lnTo>
                    <a:lnTo>
                      <a:pt x="235" y="269"/>
                    </a:lnTo>
                    <a:lnTo>
                      <a:pt x="235" y="280"/>
                    </a:lnTo>
                    <a:lnTo>
                      <a:pt x="225" y="280"/>
                    </a:lnTo>
                    <a:lnTo>
                      <a:pt x="215" y="280"/>
                    </a:lnTo>
                    <a:lnTo>
                      <a:pt x="215" y="289"/>
                    </a:lnTo>
                    <a:lnTo>
                      <a:pt x="203" y="289"/>
                    </a:lnTo>
                    <a:lnTo>
                      <a:pt x="193" y="300"/>
                    </a:lnTo>
                    <a:lnTo>
                      <a:pt x="193" y="308"/>
                    </a:lnTo>
                    <a:lnTo>
                      <a:pt x="182" y="319"/>
                    </a:lnTo>
                    <a:lnTo>
                      <a:pt x="182" y="326"/>
                    </a:lnTo>
                    <a:lnTo>
                      <a:pt x="171" y="337"/>
                    </a:lnTo>
                    <a:lnTo>
                      <a:pt x="171" y="347"/>
                    </a:lnTo>
                    <a:lnTo>
                      <a:pt x="171" y="357"/>
                    </a:lnTo>
                    <a:lnTo>
                      <a:pt x="171" y="367"/>
                    </a:lnTo>
                    <a:lnTo>
                      <a:pt x="171" y="376"/>
                    </a:lnTo>
                    <a:lnTo>
                      <a:pt x="160" y="376"/>
                    </a:lnTo>
                    <a:lnTo>
                      <a:pt x="150" y="376"/>
                    </a:lnTo>
                    <a:lnTo>
                      <a:pt x="150" y="386"/>
                    </a:lnTo>
                    <a:lnTo>
                      <a:pt x="128" y="405"/>
                    </a:lnTo>
                    <a:lnTo>
                      <a:pt x="128" y="415"/>
                    </a:lnTo>
                    <a:lnTo>
                      <a:pt x="118" y="425"/>
                    </a:lnTo>
                    <a:lnTo>
                      <a:pt x="118" y="433"/>
                    </a:lnTo>
                    <a:lnTo>
                      <a:pt x="108" y="433"/>
                    </a:lnTo>
                    <a:lnTo>
                      <a:pt x="87" y="425"/>
                    </a:lnTo>
                    <a:lnTo>
                      <a:pt x="87" y="444"/>
                    </a:lnTo>
                    <a:lnTo>
                      <a:pt x="87" y="453"/>
                    </a:lnTo>
                    <a:lnTo>
                      <a:pt x="87" y="463"/>
                    </a:lnTo>
                    <a:lnTo>
                      <a:pt x="96" y="473"/>
                    </a:lnTo>
                    <a:lnTo>
                      <a:pt x="96" y="482"/>
                    </a:lnTo>
                    <a:lnTo>
                      <a:pt x="96" y="492"/>
                    </a:lnTo>
                    <a:lnTo>
                      <a:pt x="87" y="501"/>
                    </a:lnTo>
                    <a:lnTo>
                      <a:pt x="75" y="511"/>
                    </a:lnTo>
                    <a:lnTo>
                      <a:pt x="75" y="521"/>
                    </a:lnTo>
                    <a:lnTo>
                      <a:pt x="65" y="521"/>
                    </a:lnTo>
                    <a:lnTo>
                      <a:pt x="53" y="530"/>
                    </a:lnTo>
                    <a:lnTo>
                      <a:pt x="53" y="540"/>
                    </a:lnTo>
                    <a:lnTo>
                      <a:pt x="44" y="549"/>
                    </a:lnTo>
                    <a:lnTo>
                      <a:pt x="53" y="560"/>
                    </a:lnTo>
                    <a:lnTo>
                      <a:pt x="65" y="560"/>
                    </a:lnTo>
                    <a:lnTo>
                      <a:pt x="65" y="569"/>
                    </a:lnTo>
                    <a:lnTo>
                      <a:pt x="65" y="578"/>
                    </a:lnTo>
                    <a:lnTo>
                      <a:pt x="53" y="578"/>
                    </a:lnTo>
                    <a:lnTo>
                      <a:pt x="44" y="588"/>
                    </a:lnTo>
                    <a:lnTo>
                      <a:pt x="32" y="588"/>
                    </a:lnTo>
                    <a:lnTo>
                      <a:pt x="22" y="588"/>
                    </a:lnTo>
                    <a:lnTo>
                      <a:pt x="22" y="598"/>
                    </a:lnTo>
                    <a:lnTo>
                      <a:pt x="10" y="598"/>
                    </a:lnTo>
                    <a:lnTo>
                      <a:pt x="10" y="608"/>
                    </a:lnTo>
                    <a:lnTo>
                      <a:pt x="0" y="617"/>
                    </a:lnTo>
                    <a:lnTo>
                      <a:pt x="0" y="635"/>
                    </a:lnTo>
                    <a:lnTo>
                      <a:pt x="0" y="655"/>
                    </a:lnTo>
                    <a:lnTo>
                      <a:pt x="10" y="655"/>
                    </a:lnTo>
                    <a:lnTo>
                      <a:pt x="22" y="655"/>
                    </a:lnTo>
                    <a:lnTo>
                      <a:pt x="32" y="666"/>
                    </a:lnTo>
                    <a:lnTo>
                      <a:pt x="44" y="674"/>
                    </a:lnTo>
                    <a:lnTo>
                      <a:pt x="53" y="684"/>
                    </a:lnTo>
                    <a:lnTo>
                      <a:pt x="53" y="694"/>
                    </a:lnTo>
                    <a:lnTo>
                      <a:pt x="75" y="705"/>
                    </a:lnTo>
                    <a:lnTo>
                      <a:pt x="87" y="713"/>
                    </a:lnTo>
                    <a:lnTo>
                      <a:pt x="87" y="723"/>
                    </a:lnTo>
                    <a:lnTo>
                      <a:pt x="75" y="733"/>
                    </a:lnTo>
                    <a:lnTo>
                      <a:pt x="87" y="733"/>
                    </a:lnTo>
                    <a:lnTo>
                      <a:pt x="96" y="733"/>
                    </a:lnTo>
                    <a:lnTo>
                      <a:pt x="87" y="753"/>
                    </a:lnTo>
                    <a:lnTo>
                      <a:pt x="87" y="762"/>
                    </a:lnTo>
                    <a:lnTo>
                      <a:pt x="65" y="762"/>
                    </a:lnTo>
                    <a:lnTo>
                      <a:pt x="75" y="772"/>
                    </a:lnTo>
                    <a:lnTo>
                      <a:pt x="75" y="792"/>
                    </a:lnTo>
                    <a:lnTo>
                      <a:pt x="87" y="801"/>
                    </a:lnTo>
                    <a:lnTo>
                      <a:pt x="96" y="801"/>
                    </a:lnTo>
                    <a:lnTo>
                      <a:pt x="108" y="810"/>
                    </a:lnTo>
                    <a:lnTo>
                      <a:pt x="118" y="828"/>
                    </a:lnTo>
                    <a:lnTo>
                      <a:pt x="128" y="819"/>
                    </a:lnTo>
                    <a:lnTo>
                      <a:pt x="128" y="810"/>
                    </a:lnTo>
                    <a:lnTo>
                      <a:pt x="150" y="801"/>
                    </a:lnTo>
                    <a:lnTo>
                      <a:pt x="171" y="801"/>
                    </a:lnTo>
                    <a:lnTo>
                      <a:pt x="182" y="792"/>
                    </a:lnTo>
                    <a:lnTo>
                      <a:pt x="193" y="792"/>
                    </a:lnTo>
                    <a:lnTo>
                      <a:pt x="215" y="801"/>
                    </a:lnTo>
                    <a:lnTo>
                      <a:pt x="225" y="801"/>
                    </a:lnTo>
                    <a:lnTo>
                      <a:pt x="235" y="781"/>
                    </a:lnTo>
                    <a:lnTo>
                      <a:pt x="257" y="781"/>
                    </a:lnTo>
                    <a:lnTo>
                      <a:pt x="278" y="792"/>
                    </a:lnTo>
                    <a:lnTo>
                      <a:pt x="288" y="801"/>
                    </a:lnTo>
                    <a:lnTo>
                      <a:pt x="311" y="801"/>
                    </a:lnTo>
                    <a:lnTo>
                      <a:pt x="321" y="819"/>
                    </a:lnTo>
                    <a:lnTo>
                      <a:pt x="343" y="819"/>
                    </a:lnTo>
                    <a:lnTo>
                      <a:pt x="375" y="819"/>
                    </a:lnTo>
                    <a:lnTo>
                      <a:pt x="386" y="819"/>
                    </a:lnTo>
                    <a:lnTo>
                      <a:pt x="408" y="828"/>
                    </a:lnTo>
                    <a:lnTo>
                      <a:pt x="418" y="819"/>
                    </a:lnTo>
                    <a:lnTo>
                      <a:pt x="439" y="819"/>
                    </a:lnTo>
                    <a:lnTo>
                      <a:pt x="451" y="828"/>
                    </a:lnTo>
                    <a:lnTo>
                      <a:pt x="461" y="828"/>
                    </a:lnTo>
                    <a:lnTo>
                      <a:pt x="461" y="839"/>
                    </a:lnTo>
                    <a:lnTo>
                      <a:pt x="471" y="839"/>
                    </a:lnTo>
                    <a:lnTo>
                      <a:pt x="482" y="828"/>
                    </a:lnTo>
                    <a:lnTo>
                      <a:pt x="482" y="819"/>
                    </a:lnTo>
                    <a:lnTo>
                      <a:pt x="482" y="810"/>
                    </a:lnTo>
                    <a:lnTo>
                      <a:pt x="503" y="801"/>
                    </a:lnTo>
                    <a:lnTo>
                      <a:pt x="503" y="792"/>
                    </a:lnTo>
                    <a:lnTo>
                      <a:pt x="526" y="792"/>
                    </a:lnTo>
                    <a:lnTo>
                      <a:pt x="536" y="781"/>
                    </a:lnTo>
                    <a:lnTo>
                      <a:pt x="557" y="781"/>
                    </a:lnTo>
                    <a:lnTo>
                      <a:pt x="568" y="781"/>
                    </a:lnTo>
                    <a:lnTo>
                      <a:pt x="589" y="792"/>
                    </a:lnTo>
                    <a:lnTo>
                      <a:pt x="600" y="781"/>
                    </a:lnTo>
                    <a:lnTo>
                      <a:pt x="621" y="772"/>
                    </a:lnTo>
                    <a:lnTo>
                      <a:pt x="621" y="753"/>
                    </a:lnTo>
                    <a:lnTo>
                      <a:pt x="632" y="744"/>
                    </a:lnTo>
                    <a:lnTo>
                      <a:pt x="642" y="744"/>
                    </a:lnTo>
                    <a:lnTo>
                      <a:pt x="654" y="733"/>
                    </a:lnTo>
                    <a:lnTo>
                      <a:pt x="654" y="723"/>
                    </a:lnTo>
                    <a:lnTo>
                      <a:pt x="675" y="713"/>
                    </a:lnTo>
                    <a:lnTo>
                      <a:pt x="684" y="713"/>
                    </a:lnTo>
                    <a:lnTo>
                      <a:pt x="707" y="713"/>
                    </a:lnTo>
                    <a:lnTo>
                      <a:pt x="727" y="694"/>
                    </a:lnTo>
                    <a:lnTo>
                      <a:pt x="717" y="684"/>
                    </a:lnTo>
                    <a:lnTo>
                      <a:pt x="717" y="674"/>
                    </a:lnTo>
                    <a:lnTo>
                      <a:pt x="707" y="666"/>
                    </a:lnTo>
                    <a:lnTo>
                      <a:pt x="707" y="655"/>
                    </a:lnTo>
                    <a:lnTo>
                      <a:pt x="707" y="646"/>
                    </a:lnTo>
                    <a:lnTo>
                      <a:pt x="707" y="627"/>
                    </a:lnTo>
                    <a:lnTo>
                      <a:pt x="707" y="608"/>
                    </a:lnTo>
                    <a:lnTo>
                      <a:pt x="717" y="598"/>
                    </a:lnTo>
                    <a:lnTo>
                      <a:pt x="727" y="588"/>
                    </a:lnTo>
                    <a:lnTo>
                      <a:pt x="749" y="578"/>
                    </a:lnTo>
                    <a:lnTo>
                      <a:pt x="770" y="560"/>
                    </a:lnTo>
                    <a:lnTo>
                      <a:pt x="782" y="560"/>
                    </a:lnTo>
                    <a:lnTo>
                      <a:pt x="793" y="549"/>
                    </a:lnTo>
                    <a:lnTo>
                      <a:pt x="815" y="530"/>
                    </a:lnTo>
                    <a:lnTo>
                      <a:pt x="824" y="521"/>
                    </a:lnTo>
                    <a:lnTo>
                      <a:pt x="847" y="511"/>
                    </a:lnTo>
                    <a:lnTo>
                      <a:pt x="857" y="511"/>
                    </a:lnTo>
                    <a:lnTo>
                      <a:pt x="847" y="511"/>
                    </a:lnTo>
                    <a:lnTo>
                      <a:pt x="847" y="501"/>
                    </a:lnTo>
                    <a:lnTo>
                      <a:pt x="857" y="501"/>
                    </a:lnTo>
                    <a:lnTo>
                      <a:pt x="857" y="492"/>
                    </a:lnTo>
                    <a:lnTo>
                      <a:pt x="868" y="482"/>
                    </a:lnTo>
                    <a:lnTo>
                      <a:pt x="878" y="482"/>
                    </a:lnTo>
                    <a:lnTo>
                      <a:pt x="899" y="482"/>
                    </a:lnTo>
                    <a:lnTo>
                      <a:pt x="920" y="482"/>
                    </a:lnTo>
                    <a:lnTo>
                      <a:pt x="942" y="482"/>
                    </a:lnTo>
                    <a:lnTo>
                      <a:pt x="953" y="482"/>
                    </a:lnTo>
                    <a:lnTo>
                      <a:pt x="963" y="482"/>
                    </a:lnTo>
                    <a:lnTo>
                      <a:pt x="975" y="482"/>
                    </a:lnTo>
                    <a:lnTo>
                      <a:pt x="995" y="473"/>
                    </a:lnTo>
                    <a:lnTo>
                      <a:pt x="1007" y="473"/>
                    </a:lnTo>
                    <a:lnTo>
                      <a:pt x="1017" y="463"/>
                    </a:lnTo>
                    <a:lnTo>
                      <a:pt x="1038" y="463"/>
                    </a:lnTo>
                    <a:lnTo>
                      <a:pt x="1050" y="463"/>
                    </a:lnTo>
                    <a:lnTo>
                      <a:pt x="1060" y="453"/>
                    </a:lnTo>
                    <a:lnTo>
                      <a:pt x="1071" y="453"/>
                    </a:lnTo>
                    <a:lnTo>
                      <a:pt x="1081" y="444"/>
                    </a:lnTo>
                    <a:lnTo>
                      <a:pt x="1093" y="433"/>
                    </a:lnTo>
                    <a:lnTo>
                      <a:pt x="1093" y="425"/>
                    </a:lnTo>
                    <a:lnTo>
                      <a:pt x="1103" y="415"/>
                    </a:lnTo>
                    <a:lnTo>
                      <a:pt x="1103" y="405"/>
                    </a:lnTo>
                    <a:lnTo>
                      <a:pt x="1103" y="386"/>
                    </a:lnTo>
                    <a:lnTo>
                      <a:pt x="1097" y="379"/>
                    </a:lnTo>
                    <a:lnTo>
                      <a:pt x="1093" y="386"/>
                    </a:lnTo>
                    <a:lnTo>
                      <a:pt x="1081" y="386"/>
                    </a:lnTo>
                    <a:lnTo>
                      <a:pt x="1071" y="376"/>
                    </a:lnTo>
                    <a:lnTo>
                      <a:pt x="1060" y="386"/>
                    </a:lnTo>
                    <a:lnTo>
                      <a:pt x="1050" y="376"/>
                    </a:lnTo>
                    <a:lnTo>
                      <a:pt x="1028" y="376"/>
                    </a:lnTo>
                    <a:lnTo>
                      <a:pt x="1017" y="376"/>
                    </a:lnTo>
                    <a:lnTo>
                      <a:pt x="1006" y="378"/>
                    </a:lnTo>
                    <a:lnTo>
                      <a:pt x="988" y="378"/>
                    </a:lnTo>
                    <a:lnTo>
                      <a:pt x="975" y="375"/>
                    </a:lnTo>
                    <a:lnTo>
                      <a:pt x="970" y="363"/>
                    </a:lnTo>
                    <a:lnTo>
                      <a:pt x="972" y="357"/>
                    </a:lnTo>
                    <a:lnTo>
                      <a:pt x="953" y="347"/>
                    </a:lnTo>
                    <a:lnTo>
                      <a:pt x="956" y="335"/>
                    </a:lnTo>
                    <a:lnTo>
                      <a:pt x="948" y="326"/>
                    </a:lnTo>
                    <a:lnTo>
                      <a:pt x="939" y="318"/>
                    </a:lnTo>
                    <a:lnTo>
                      <a:pt x="923" y="308"/>
                    </a:lnTo>
                    <a:lnTo>
                      <a:pt x="910" y="319"/>
                    </a:lnTo>
                    <a:lnTo>
                      <a:pt x="888" y="319"/>
                    </a:lnTo>
                    <a:lnTo>
                      <a:pt x="888" y="308"/>
                    </a:lnTo>
                    <a:lnTo>
                      <a:pt x="878" y="308"/>
                    </a:lnTo>
                    <a:lnTo>
                      <a:pt x="857" y="300"/>
                    </a:lnTo>
                    <a:lnTo>
                      <a:pt x="847" y="300"/>
                    </a:lnTo>
                    <a:lnTo>
                      <a:pt x="824" y="289"/>
                    </a:lnTo>
                    <a:lnTo>
                      <a:pt x="824" y="280"/>
                    </a:lnTo>
                    <a:lnTo>
                      <a:pt x="804" y="269"/>
                    </a:lnTo>
                    <a:lnTo>
                      <a:pt x="793" y="269"/>
                    </a:lnTo>
                    <a:lnTo>
                      <a:pt x="770" y="251"/>
                    </a:lnTo>
                    <a:lnTo>
                      <a:pt x="760" y="251"/>
                    </a:lnTo>
                    <a:lnTo>
                      <a:pt x="749" y="240"/>
                    </a:lnTo>
                    <a:lnTo>
                      <a:pt x="739" y="232"/>
                    </a:lnTo>
                    <a:lnTo>
                      <a:pt x="727" y="232"/>
                    </a:lnTo>
                    <a:lnTo>
                      <a:pt x="727" y="221"/>
                    </a:lnTo>
                    <a:lnTo>
                      <a:pt x="727" y="212"/>
                    </a:lnTo>
                    <a:lnTo>
                      <a:pt x="717" y="202"/>
                    </a:lnTo>
                    <a:lnTo>
                      <a:pt x="707" y="194"/>
                    </a:lnTo>
                    <a:lnTo>
                      <a:pt x="707" y="194"/>
                    </a:lnTo>
                    <a:lnTo>
                      <a:pt x="706" y="193"/>
                    </a:lnTo>
                    <a:close/>
                  </a:path>
                </a:pathLst>
              </a:custGeom>
              <a:solidFill>
                <a:schemeClr val="accent2"/>
              </a:solidFill>
              <a:ln w="3175" cmpd="sng">
                <a:solidFill>
                  <a:schemeClr val="bg1"/>
                </a:solidFill>
                <a:round/>
                <a:headEnd/>
                <a:tailEnd/>
              </a:ln>
            </p:spPr>
            <p:txBody>
              <a:bodyPr/>
              <a:lstStyle/>
              <a:p>
                <a:endParaRPr lang="es-ES" sz="900" dirty="0"/>
              </a:p>
            </p:txBody>
          </p:sp>
          <p:sp>
            <p:nvSpPr>
              <p:cNvPr id="34" name="Freeform 21"/>
              <p:cNvSpPr>
                <a:spLocks/>
              </p:cNvSpPr>
              <p:nvPr>
                <p:custDataLst>
                  <p:tags r:id="rId162"/>
                </p:custDataLst>
              </p:nvPr>
            </p:nvSpPr>
            <p:spPr bwMode="auto">
              <a:xfrm>
                <a:off x="1358" y="2968"/>
                <a:ext cx="439" cy="517"/>
              </a:xfrm>
              <a:custGeom>
                <a:avLst/>
                <a:gdLst>
                  <a:gd name="T0" fmla="*/ 159 w 562"/>
                  <a:gd name="T1" fmla="*/ 790 h 790"/>
                  <a:gd name="T2" fmla="*/ 130 w 562"/>
                  <a:gd name="T3" fmla="*/ 774 h 790"/>
                  <a:gd name="T4" fmla="*/ 73 w 562"/>
                  <a:gd name="T5" fmla="*/ 747 h 790"/>
                  <a:gd name="T6" fmla="*/ 42 w 562"/>
                  <a:gd name="T7" fmla="*/ 718 h 790"/>
                  <a:gd name="T8" fmla="*/ 0 w 562"/>
                  <a:gd name="T9" fmla="*/ 731 h 790"/>
                  <a:gd name="T10" fmla="*/ 29 w 562"/>
                  <a:gd name="T11" fmla="*/ 675 h 790"/>
                  <a:gd name="T12" fmla="*/ 58 w 562"/>
                  <a:gd name="T13" fmla="*/ 646 h 790"/>
                  <a:gd name="T14" fmla="*/ 58 w 562"/>
                  <a:gd name="T15" fmla="*/ 588 h 790"/>
                  <a:gd name="T16" fmla="*/ 87 w 562"/>
                  <a:gd name="T17" fmla="*/ 545 h 790"/>
                  <a:gd name="T18" fmla="*/ 101 w 562"/>
                  <a:gd name="T19" fmla="*/ 487 h 790"/>
                  <a:gd name="T20" fmla="*/ 42 w 562"/>
                  <a:gd name="T21" fmla="*/ 474 h 790"/>
                  <a:gd name="T22" fmla="*/ 58 w 562"/>
                  <a:gd name="T23" fmla="*/ 431 h 790"/>
                  <a:gd name="T24" fmla="*/ 73 w 562"/>
                  <a:gd name="T25" fmla="*/ 388 h 790"/>
                  <a:gd name="T26" fmla="*/ 114 w 562"/>
                  <a:gd name="T27" fmla="*/ 359 h 790"/>
                  <a:gd name="T28" fmla="*/ 159 w 562"/>
                  <a:gd name="T29" fmla="*/ 316 h 790"/>
                  <a:gd name="T30" fmla="*/ 188 w 562"/>
                  <a:gd name="T31" fmla="*/ 272 h 790"/>
                  <a:gd name="T32" fmla="*/ 217 w 562"/>
                  <a:gd name="T33" fmla="*/ 200 h 790"/>
                  <a:gd name="T34" fmla="*/ 246 w 562"/>
                  <a:gd name="T35" fmla="*/ 144 h 790"/>
                  <a:gd name="T36" fmla="*/ 273 w 562"/>
                  <a:gd name="T37" fmla="*/ 86 h 790"/>
                  <a:gd name="T38" fmla="*/ 289 w 562"/>
                  <a:gd name="T39" fmla="*/ 43 h 790"/>
                  <a:gd name="T40" fmla="*/ 318 w 562"/>
                  <a:gd name="T41" fmla="*/ 14 h 790"/>
                  <a:gd name="T42" fmla="*/ 360 w 562"/>
                  <a:gd name="T43" fmla="*/ 14 h 790"/>
                  <a:gd name="T44" fmla="*/ 374 w 562"/>
                  <a:gd name="T45" fmla="*/ 43 h 790"/>
                  <a:gd name="T46" fmla="*/ 403 w 562"/>
                  <a:gd name="T47" fmla="*/ 57 h 790"/>
                  <a:gd name="T48" fmla="*/ 448 w 562"/>
                  <a:gd name="T49" fmla="*/ 72 h 790"/>
                  <a:gd name="T50" fmla="*/ 475 w 562"/>
                  <a:gd name="T51" fmla="*/ 86 h 790"/>
                  <a:gd name="T52" fmla="*/ 506 w 562"/>
                  <a:gd name="T53" fmla="*/ 99 h 790"/>
                  <a:gd name="T54" fmla="*/ 547 w 562"/>
                  <a:gd name="T55" fmla="*/ 115 h 790"/>
                  <a:gd name="T56" fmla="*/ 535 w 562"/>
                  <a:gd name="T57" fmla="*/ 157 h 790"/>
                  <a:gd name="T58" fmla="*/ 562 w 562"/>
                  <a:gd name="T59" fmla="*/ 187 h 790"/>
                  <a:gd name="T60" fmla="*/ 535 w 562"/>
                  <a:gd name="T61" fmla="*/ 200 h 790"/>
                  <a:gd name="T62" fmla="*/ 506 w 562"/>
                  <a:gd name="T63" fmla="*/ 216 h 790"/>
                  <a:gd name="T64" fmla="*/ 475 w 562"/>
                  <a:gd name="T65" fmla="*/ 231 h 790"/>
                  <a:gd name="T66" fmla="*/ 448 w 562"/>
                  <a:gd name="T67" fmla="*/ 272 h 790"/>
                  <a:gd name="T68" fmla="*/ 432 w 562"/>
                  <a:gd name="T69" fmla="*/ 316 h 790"/>
                  <a:gd name="T70" fmla="*/ 432 w 562"/>
                  <a:gd name="T71" fmla="*/ 359 h 790"/>
                  <a:gd name="T72" fmla="*/ 403 w 562"/>
                  <a:gd name="T73" fmla="*/ 373 h 790"/>
                  <a:gd name="T74" fmla="*/ 360 w 562"/>
                  <a:gd name="T75" fmla="*/ 431 h 790"/>
                  <a:gd name="T76" fmla="*/ 318 w 562"/>
                  <a:gd name="T77" fmla="*/ 431 h 790"/>
                  <a:gd name="T78" fmla="*/ 318 w 562"/>
                  <a:gd name="T79" fmla="*/ 487 h 790"/>
                  <a:gd name="T80" fmla="*/ 331 w 562"/>
                  <a:gd name="T81" fmla="*/ 532 h 790"/>
                  <a:gd name="T82" fmla="*/ 302 w 562"/>
                  <a:gd name="T83" fmla="*/ 574 h 790"/>
                  <a:gd name="T84" fmla="*/ 273 w 562"/>
                  <a:gd name="T85" fmla="*/ 604 h 790"/>
                  <a:gd name="T86" fmla="*/ 289 w 562"/>
                  <a:gd name="T87" fmla="*/ 633 h 790"/>
                  <a:gd name="T88" fmla="*/ 273 w 562"/>
                  <a:gd name="T89" fmla="*/ 660 h 790"/>
                  <a:gd name="T90" fmla="*/ 230 w 562"/>
                  <a:gd name="T91" fmla="*/ 675 h 790"/>
                  <a:gd name="T92" fmla="*/ 217 w 562"/>
                  <a:gd name="T93" fmla="*/ 702 h 790"/>
                  <a:gd name="T94" fmla="*/ 203 w 562"/>
                  <a:gd name="T95" fmla="*/ 774 h 790"/>
                  <a:gd name="T96" fmla="*/ 217 w 562"/>
                  <a:gd name="T97" fmla="*/ 77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lnTo>
                      <a:pt x="217" y="774"/>
                    </a:lnTo>
                    <a:lnTo>
                      <a:pt x="217" y="774"/>
                    </a:lnTo>
                    <a:close/>
                  </a:path>
                </a:pathLst>
              </a:custGeom>
              <a:solidFill>
                <a:schemeClr val="accent2"/>
              </a:solidFill>
              <a:ln w="3175" cmpd="sng">
                <a:solidFill>
                  <a:schemeClr val="bg1"/>
                </a:solidFill>
                <a:round/>
                <a:headEnd/>
                <a:tailEnd/>
              </a:ln>
            </p:spPr>
            <p:txBody>
              <a:bodyPr/>
              <a:lstStyle/>
              <a:p>
                <a:endParaRPr lang="es-ES" sz="900" dirty="0"/>
              </a:p>
            </p:txBody>
          </p:sp>
          <p:sp>
            <p:nvSpPr>
              <p:cNvPr id="35" name="Freeform 22"/>
              <p:cNvSpPr>
                <a:spLocks/>
              </p:cNvSpPr>
              <p:nvPr>
                <p:custDataLst>
                  <p:tags r:id="rId163"/>
                </p:custDataLst>
              </p:nvPr>
            </p:nvSpPr>
            <p:spPr bwMode="auto">
              <a:xfrm>
                <a:off x="2533" y="3458"/>
                <a:ext cx="102" cy="56"/>
              </a:xfrm>
              <a:custGeom>
                <a:avLst/>
                <a:gdLst>
                  <a:gd name="T0" fmla="*/ 72 w 130"/>
                  <a:gd name="T1" fmla="*/ 87 h 87"/>
                  <a:gd name="T2" fmla="*/ 72 w 130"/>
                  <a:gd name="T3" fmla="*/ 74 h 87"/>
                  <a:gd name="T4" fmla="*/ 58 w 130"/>
                  <a:gd name="T5" fmla="*/ 74 h 87"/>
                  <a:gd name="T6" fmla="*/ 42 w 130"/>
                  <a:gd name="T7" fmla="*/ 44 h 87"/>
                  <a:gd name="T8" fmla="*/ 29 w 130"/>
                  <a:gd name="T9" fmla="*/ 44 h 87"/>
                  <a:gd name="T10" fmla="*/ 0 w 130"/>
                  <a:gd name="T11" fmla="*/ 44 h 87"/>
                  <a:gd name="T12" fmla="*/ 0 w 130"/>
                  <a:gd name="T13" fmla="*/ 29 h 87"/>
                  <a:gd name="T14" fmla="*/ 13 w 130"/>
                  <a:gd name="T15" fmla="*/ 29 h 87"/>
                  <a:gd name="T16" fmla="*/ 29 w 130"/>
                  <a:gd name="T17" fmla="*/ 29 h 87"/>
                  <a:gd name="T18" fmla="*/ 58 w 130"/>
                  <a:gd name="T19" fmla="*/ 29 h 87"/>
                  <a:gd name="T20" fmla="*/ 58 w 130"/>
                  <a:gd name="T21" fmla="*/ 15 h 87"/>
                  <a:gd name="T22" fmla="*/ 72 w 130"/>
                  <a:gd name="T23" fmla="*/ 0 h 87"/>
                  <a:gd name="T24" fmla="*/ 85 w 130"/>
                  <a:gd name="T25" fmla="*/ 15 h 87"/>
                  <a:gd name="T26" fmla="*/ 85 w 130"/>
                  <a:gd name="T27" fmla="*/ 29 h 87"/>
                  <a:gd name="T28" fmla="*/ 101 w 130"/>
                  <a:gd name="T29" fmla="*/ 44 h 87"/>
                  <a:gd name="T30" fmla="*/ 114 w 130"/>
                  <a:gd name="T31" fmla="*/ 44 h 87"/>
                  <a:gd name="T32" fmla="*/ 130 w 130"/>
                  <a:gd name="T33" fmla="*/ 44 h 87"/>
                  <a:gd name="T34" fmla="*/ 114 w 130"/>
                  <a:gd name="T35" fmla="*/ 58 h 87"/>
                  <a:gd name="T36" fmla="*/ 101 w 130"/>
                  <a:gd name="T37" fmla="*/ 58 h 87"/>
                  <a:gd name="T38" fmla="*/ 101 w 130"/>
                  <a:gd name="T39" fmla="*/ 74 h 87"/>
                  <a:gd name="T40" fmla="*/ 85 w 130"/>
                  <a:gd name="T41" fmla="*/ 87 h 87"/>
                  <a:gd name="T42" fmla="*/ 72 w 130"/>
                  <a:gd name="T43" fmla="*/ 87 h 87"/>
                  <a:gd name="T44" fmla="*/ 72 w 130"/>
                  <a:gd name="T45" fmla="*/ 87 h 87"/>
                  <a:gd name="T46" fmla="*/ 72 w 130"/>
                  <a:gd name="T4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lnTo>
                      <a:pt x="72" y="87"/>
                    </a:lnTo>
                    <a:lnTo>
                      <a:pt x="72" y="87"/>
                    </a:lnTo>
                    <a:close/>
                  </a:path>
                </a:pathLst>
              </a:custGeom>
              <a:solidFill>
                <a:schemeClr val="accent2"/>
              </a:solidFill>
              <a:ln w="3175" cmpd="sng">
                <a:solidFill>
                  <a:schemeClr val="bg1"/>
                </a:solidFill>
                <a:round/>
                <a:headEnd/>
                <a:tailEnd/>
              </a:ln>
            </p:spPr>
            <p:txBody>
              <a:bodyPr/>
              <a:lstStyle/>
              <a:p>
                <a:endParaRPr lang="es-ES" sz="900" dirty="0"/>
              </a:p>
            </p:txBody>
          </p:sp>
          <p:sp>
            <p:nvSpPr>
              <p:cNvPr id="36" name="Freeform 23"/>
              <p:cNvSpPr>
                <a:spLocks/>
              </p:cNvSpPr>
              <p:nvPr>
                <p:custDataLst>
                  <p:tags r:id="rId164"/>
                </p:custDataLst>
              </p:nvPr>
            </p:nvSpPr>
            <p:spPr bwMode="auto">
              <a:xfrm>
                <a:off x="2680" y="3458"/>
                <a:ext cx="48" cy="31"/>
              </a:xfrm>
              <a:custGeom>
                <a:avLst/>
                <a:gdLst>
                  <a:gd name="T0" fmla="*/ 45 w 58"/>
                  <a:gd name="T1" fmla="*/ 44 h 44"/>
                  <a:gd name="T2" fmla="*/ 29 w 58"/>
                  <a:gd name="T3" fmla="*/ 29 h 44"/>
                  <a:gd name="T4" fmla="*/ 15 w 58"/>
                  <a:gd name="T5" fmla="*/ 29 h 44"/>
                  <a:gd name="T6" fmla="*/ 0 w 58"/>
                  <a:gd name="T7" fmla="*/ 15 h 44"/>
                  <a:gd name="T8" fmla="*/ 0 w 58"/>
                  <a:gd name="T9" fmla="*/ 0 h 44"/>
                  <a:gd name="T10" fmla="*/ 15 w 58"/>
                  <a:gd name="T11" fmla="*/ 0 h 44"/>
                  <a:gd name="T12" fmla="*/ 29 w 58"/>
                  <a:gd name="T13" fmla="*/ 15 h 44"/>
                  <a:gd name="T14" fmla="*/ 45 w 58"/>
                  <a:gd name="T15" fmla="*/ 15 h 44"/>
                  <a:gd name="T16" fmla="*/ 58 w 58"/>
                  <a:gd name="T17" fmla="*/ 15 h 44"/>
                  <a:gd name="T18" fmla="*/ 58 w 58"/>
                  <a:gd name="T19" fmla="*/ 29 h 44"/>
                  <a:gd name="T20" fmla="*/ 58 w 58"/>
                  <a:gd name="T21" fmla="*/ 44 h 44"/>
                  <a:gd name="T22" fmla="*/ 45 w 58"/>
                  <a:gd name="T23" fmla="*/ 44 h 44"/>
                  <a:gd name="T24" fmla="*/ 45 w 58"/>
                  <a:gd name="T25" fmla="*/ 44 h 44"/>
                  <a:gd name="T26" fmla="*/ 45 w 58"/>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37" name="Freeform 24"/>
              <p:cNvSpPr>
                <a:spLocks/>
              </p:cNvSpPr>
              <p:nvPr>
                <p:custDataLst>
                  <p:tags r:id="rId165"/>
                </p:custDataLst>
              </p:nvPr>
            </p:nvSpPr>
            <p:spPr bwMode="auto">
              <a:xfrm>
                <a:off x="2385" y="3514"/>
                <a:ext cx="47" cy="29"/>
              </a:xfrm>
              <a:custGeom>
                <a:avLst/>
                <a:gdLst>
                  <a:gd name="T0" fmla="*/ 29 w 58"/>
                  <a:gd name="T1" fmla="*/ 29 h 43"/>
                  <a:gd name="T2" fmla="*/ 42 w 58"/>
                  <a:gd name="T3" fmla="*/ 29 h 43"/>
                  <a:gd name="T4" fmla="*/ 42 w 58"/>
                  <a:gd name="T5" fmla="*/ 14 h 43"/>
                  <a:gd name="T6" fmla="*/ 58 w 58"/>
                  <a:gd name="T7" fmla="*/ 0 h 43"/>
                  <a:gd name="T8" fmla="*/ 42 w 58"/>
                  <a:gd name="T9" fmla="*/ 0 h 43"/>
                  <a:gd name="T10" fmla="*/ 29 w 58"/>
                  <a:gd name="T11" fmla="*/ 0 h 43"/>
                  <a:gd name="T12" fmla="*/ 29 w 58"/>
                  <a:gd name="T13" fmla="*/ 14 h 43"/>
                  <a:gd name="T14" fmla="*/ 0 w 58"/>
                  <a:gd name="T15" fmla="*/ 14 h 43"/>
                  <a:gd name="T16" fmla="*/ 0 w 58"/>
                  <a:gd name="T17" fmla="*/ 29 h 43"/>
                  <a:gd name="T18" fmla="*/ 0 w 58"/>
                  <a:gd name="T19" fmla="*/ 43 h 43"/>
                  <a:gd name="T20" fmla="*/ 29 w 58"/>
                  <a:gd name="T21" fmla="*/ 29 h 43"/>
                  <a:gd name="T22" fmla="*/ 29 w 58"/>
                  <a:gd name="T23" fmla="*/ 29 h 43"/>
                  <a:gd name="T24" fmla="*/ 29 w 58"/>
                  <a:gd name="T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38" name="Freeform 25"/>
              <p:cNvSpPr>
                <a:spLocks/>
              </p:cNvSpPr>
              <p:nvPr>
                <p:custDataLst>
                  <p:tags r:id="rId166"/>
                </p:custDataLst>
              </p:nvPr>
            </p:nvSpPr>
            <p:spPr bwMode="auto">
              <a:xfrm>
                <a:off x="1933" y="1751"/>
                <a:ext cx="417" cy="330"/>
              </a:xfrm>
              <a:custGeom>
                <a:avLst/>
                <a:gdLst>
                  <a:gd name="T0" fmla="*/ 519 w 533"/>
                  <a:gd name="T1" fmla="*/ 244 h 504"/>
                  <a:gd name="T2" fmla="*/ 504 w 533"/>
                  <a:gd name="T3" fmla="*/ 273 h 504"/>
                  <a:gd name="T4" fmla="*/ 490 w 533"/>
                  <a:gd name="T5" fmla="*/ 331 h 504"/>
                  <a:gd name="T6" fmla="*/ 477 w 533"/>
                  <a:gd name="T7" fmla="*/ 374 h 504"/>
                  <a:gd name="T8" fmla="*/ 477 w 533"/>
                  <a:gd name="T9" fmla="*/ 417 h 504"/>
                  <a:gd name="T10" fmla="*/ 448 w 533"/>
                  <a:gd name="T11" fmla="*/ 446 h 504"/>
                  <a:gd name="T12" fmla="*/ 419 w 533"/>
                  <a:gd name="T13" fmla="*/ 475 h 504"/>
                  <a:gd name="T14" fmla="*/ 347 w 533"/>
                  <a:gd name="T15" fmla="*/ 475 h 504"/>
                  <a:gd name="T16" fmla="*/ 273 w 533"/>
                  <a:gd name="T17" fmla="*/ 475 h 504"/>
                  <a:gd name="T18" fmla="*/ 244 w 533"/>
                  <a:gd name="T19" fmla="*/ 475 h 504"/>
                  <a:gd name="T20" fmla="*/ 215 w 533"/>
                  <a:gd name="T21" fmla="*/ 504 h 504"/>
                  <a:gd name="T22" fmla="*/ 159 w 533"/>
                  <a:gd name="T23" fmla="*/ 504 h 504"/>
                  <a:gd name="T24" fmla="*/ 101 w 533"/>
                  <a:gd name="T25" fmla="*/ 488 h 504"/>
                  <a:gd name="T26" fmla="*/ 71 w 533"/>
                  <a:gd name="T27" fmla="*/ 475 h 504"/>
                  <a:gd name="T28" fmla="*/ 71 w 533"/>
                  <a:gd name="T29" fmla="*/ 475 h 504"/>
                  <a:gd name="T30" fmla="*/ 44 w 533"/>
                  <a:gd name="T31" fmla="*/ 461 h 504"/>
                  <a:gd name="T32" fmla="*/ 44 w 533"/>
                  <a:gd name="T33" fmla="*/ 432 h 504"/>
                  <a:gd name="T34" fmla="*/ 58 w 533"/>
                  <a:gd name="T35" fmla="*/ 432 h 504"/>
                  <a:gd name="T36" fmla="*/ 13 w 533"/>
                  <a:gd name="T37" fmla="*/ 432 h 504"/>
                  <a:gd name="T38" fmla="*/ 29 w 533"/>
                  <a:gd name="T39" fmla="*/ 387 h 504"/>
                  <a:gd name="T40" fmla="*/ 71 w 533"/>
                  <a:gd name="T41" fmla="*/ 387 h 504"/>
                  <a:gd name="T42" fmla="*/ 13 w 533"/>
                  <a:gd name="T43" fmla="*/ 374 h 504"/>
                  <a:gd name="T44" fmla="*/ 44 w 533"/>
                  <a:gd name="T45" fmla="*/ 345 h 504"/>
                  <a:gd name="T46" fmla="*/ 114 w 533"/>
                  <a:gd name="T47" fmla="*/ 331 h 504"/>
                  <a:gd name="T48" fmla="*/ 174 w 533"/>
                  <a:gd name="T49" fmla="*/ 345 h 504"/>
                  <a:gd name="T50" fmla="*/ 159 w 533"/>
                  <a:gd name="T51" fmla="*/ 331 h 504"/>
                  <a:gd name="T52" fmla="*/ 101 w 533"/>
                  <a:gd name="T53" fmla="*/ 331 h 504"/>
                  <a:gd name="T54" fmla="*/ 143 w 533"/>
                  <a:gd name="T55" fmla="*/ 289 h 504"/>
                  <a:gd name="T56" fmla="*/ 215 w 533"/>
                  <a:gd name="T57" fmla="*/ 259 h 504"/>
                  <a:gd name="T58" fmla="*/ 174 w 533"/>
                  <a:gd name="T59" fmla="*/ 244 h 504"/>
                  <a:gd name="T60" fmla="*/ 143 w 533"/>
                  <a:gd name="T61" fmla="*/ 230 h 504"/>
                  <a:gd name="T62" fmla="*/ 143 w 533"/>
                  <a:gd name="T63" fmla="*/ 174 h 504"/>
                  <a:gd name="T64" fmla="*/ 188 w 533"/>
                  <a:gd name="T65" fmla="*/ 143 h 504"/>
                  <a:gd name="T66" fmla="*/ 188 w 533"/>
                  <a:gd name="T67" fmla="*/ 130 h 504"/>
                  <a:gd name="T68" fmla="*/ 188 w 533"/>
                  <a:gd name="T69" fmla="*/ 102 h 504"/>
                  <a:gd name="T70" fmla="*/ 244 w 533"/>
                  <a:gd name="T71" fmla="*/ 87 h 504"/>
                  <a:gd name="T72" fmla="*/ 289 w 533"/>
                  <a:gd name="T73" fmla="*/ 130 h 504"/>
                  <a:gd name="T74" fmla="*/ 331 w 533"/>
                  <a:gd name="T75" fmla="*/ 116 h 504"/>
                  <a:gd name="T76" fmla="*/ 374 w 533"/>
                  <a:gd name="T77" fmla="*/ 87 h 504"/>
                  <a:gd name="T78" fmla="*/ 318 w 533"/>
                  <a:gd name="T79" fmla="*/ 58 h 504"/>
                  <a:gd name="T80" fmla="*/ 390 w 533"/>
                  <a:gd name="T81" fmla="*/ 29 h 504"/>
                  <a:gd name="T82" fmla="*/ 419 w 533"/>
                  <a:gd name="T83" fmla="*/ 15 h 504"/>
                  <a:gd name="T84" fmla="*/ 477 w 533"/>
                  <a:gd name="T85" fmla="*/ 15 h 504"/>
                  <a:gd name="T86" fmla="*/ 504 w 533"/>
                  <a:gd name="T87" fmla="*/ 0 h 504"/>
                  <a:gd name="T88" fmla="*/ 519 w 533"/>
                  <a:gd name="T89" fmla="*/ 44 h 504"/>
                  <a:gd name="T90" fmla="*/ 504 w 533"/>
                  <a:gd name="T91" fmla="*/ 58 h 504"/>
                  <a:gd name="T92" fmla="*/ 448 w 533"/>
                  <a:gd name="T93" fmla="*/ 71 h 504"/>
                  <a:gd name="T94" fmla="*/ 419 w 533"/>
                  <a:gd name="T95" fmla="*/ 116 h 504"/>
                  <a:gd name="T96" fmla="*/ 390 w 533"/>
                  <a:gd name="T97" fmla="*/ 116 h 504"/>
                  <a:gd name="T98" fmla="*/ 403 w 533"/>
                  <a:gd name="T99" fmla="*/ 159 h 504"/>
                  <a:gd name="T100" fmla="*/ 448 w 533"/>
                  <a:gd name="T101" fmla="*/ 174 h 504"/>
                  <a:gd name="T102" fmla="*/ 504 w 533"/>
                  <a:gd name="T103" fmla="*/ 188 h 504"/>
                  <a:gd name="T104" fmla="*/ 533 w 533"/>
                  <a:gd name="T105" fmla="*/ 24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lnTo>
                      <a:pt x="533" y="244"/>
                    </a:lnTo>
                    <a:close/>
                  </a:path>
                </a:pathLst>
              </a:custGeom>
              <a:solidFill>
                <a:schemeClr val="accent2"/>
              </a:solidFill>
              <a:ln w="3175" cmpd="sng">
                <a:solidFill>
                  <a:schemeClr val="bg1"/>
                </a:solidFill>
                <a:round/>
                <a:headEnd/>
                <a:tailEnd/>
              </a:ln>
            </p:spPr>
            <p:txBody>
              <a:bodyPr/>
              <a:lstStyle/>
              <a:p>
                <a:endParaRPr lang="es-ES" sz="900" dirty="0"/>
              </a:p>
            </p:txBody>
          </p:sp>
          <p:sp>
            <p:nvSpPr>
              <p:cNvPr id="39" name="Freeform 26"/>
              <p:cNvSpPr>
                <a:spLocks/>
              </p:cNvSpPr>
              <p:nvPr>
                <p:custDataLst>
                  <p:tags r:id="rId167"/>
                </p:custDataLst>
              </p:nvPr>
            </p:nvSpPr>
            <p:spPr bwMode="auto">
              <a:xfrm>
                <a:off x="2225" y="1777"/>
                <a:ext cx="191" cy="139"/>
              </a:xfrm>
              <a:custGeom>
                <a:avLst/>
                <a:gdLst>
                  <a:gd name="T0" fmla="*/ 130 w 244"/>
                  <a:gd name="T1" fmla="*/ 14 h 202"/>
                  <a:gd name="T2" fmla="*/ 115 w 244"/>
                  <a:gd name="T3" fmla="*/ 14 h 202"/>
                  <a:gd name="T4" fmla="*/ 85 w 244"/>
                  <a:gd name="T5" fmla="*/ 14 h 202"/>
                  <a:gd name="T6" fmla="*/ 72 w 244"/>
                  <a:gd name="T7" fmla="*/ 29 h 202"/>
                  <a:gd name="T8" fmla="*/ 58 w 244"/>
                  <a:gd name="T9" fmla="*/ 43 h 202"/>
                  <a:gd name="T10" fmla="*/ 58 w 244"/>
                  <a:gd name="T11" fmla="*/ 58 h 202"/>
                  <a:gd name="T12" fmla="*/ 43 w 244"/>
                  <a:gd name="T13" fmla="*/ 72 h 202"/>
                  <a:gd name="T14" fmla="*/ 27 w 244"/>
                  <a:gd name="T15" fmla="*/ 58 h 202"/>
                  <a:gd name="T16" fmla="*/ 14 w 244"/>
                  <a:gd name="T17" fmla="*/ 58 h 202"/>
                  <a:gd name="T18" fmla="*/ 14 w 244"/>
                  <a:gd name="T19" fmla="*/ 72 h 202"/>
                  <a:gd name="T20" fmla="*/ 0 w 244"/>
                  <a:gd name="T21" fmla="*/ 87 h 202"/>
                  <a:gd name="T22" fmla="*/ 14 w 244"/>
                  <a:gd name="T23" fmla="*/ 101 h 202"/>
                  <a:gd name="T24" fmla="*/ 27 w 244"/>
                  <a:gd name="T25" fmla="*/ 115 h 202"/>
                  <a:gd name="T26" fmla="*/ 43 w 244"/>
                  <a:gd name="T27" fmla="*/ 130 h 202"/>
                  <a:gd name="T28" fmla="*/ 58 w 244"/>
                  <a:gd name="T29" fmla="*/ 144 h 202"/>
                  <a:gd name="T30" fmla="*/ 72 w 244"/>
                  <a:gd name="T31" fmla="*/ 130 h 202"/>
                  <a:gd name="T32" fmla="*/ 85 w 244"/>
                  <a:gd name="T33" fmla="*/ 130 h 202"/>
                  <a:gd name="T34" fmla="*/ 101 w 244"/>
                  <a:gd name="T35" fmla="*/ 130 h 202"/>
                  <a:gd name="T36" fmla="*/ 130 w 244"/>
                  <a:gd name="T37" fmla="*/ 144 h 202"/>
                  <a:gd name="T38" fmla="*/ 130 w 244"/>
                  <a:gd name="T39" fmla="*/ 159 h 202"/>
                  <a:gd name="T40" fmla="*/ 144 w 244"/>
                  <a:gd name="T41" fmla="*/ 173 h 202"/>
                  <a:gd name="T42" fmla="*/ 159 w 244"/>
                  <a:gd name="T43" fmla="*/ 202 h 202"/>
                  <a:gd name="T44" fmla="*/ 173 w 244"/>
                  <a:gd name="T45" fmla="*/ 188 h 202"/>
                  <a:gd name="T46" fmla="*/ 186 w 244"/>
                  <a:gd name="T47" fmla="*/ 173 h 202"/>
                  <a:gd name="T48" fmla="*/ 202 w 244"/>
                  <a:gd name="T49" fmla="*/ 173 h 202"/>
                  <a:gd name="T50" fmla="*/ 215 w 244"/>
                  <a:gd name="T51" fmla="*/ 173 h 202"/>
                  <a:gd name="T52" fmla="*/ 215 w 244"/>
                  <a:gd name="T53" fmla="*/ 144 h 202"/>
                  <a:gd name="T54" fmla="*/ 231 w 244"/>
                  <a:gd name="T55" fmla="*/ 130 h 202"/>
                  <a:gd name="T56" fmla="*/ 231 w 244"/>
                  <a:gd name="T57" fmla="*/ 144 h 202"/>
                  <a:gd name="T58" fmla="*/ 231 w 244"/>
                  <a:gd name="T59" fmla="*/ 159 h 202"/>
                  <a:gd name="T60" fmla="*/ 244 w 244"/>
                  <a:gd name="T61" fmla="*/ 159 h 202"/>
                  <a:gd name="T62" fmla="*/ 244 w 244"/>
                  <a:gd name="T63" fmla="*/ 144 h 202"/>
                  <a:gd name="T64" fmla="*/ 244 w 244"/>
                  <a:gd name="T65" fmla="*/ 130 h 202"/>
                  <a:gd name="T66" fmla="*/ 231 w 244"/>
                  <a:gd name="T67" fmla="*/ 115 h 202"/>
                  <a:gd name="T68" fmla="*/ 215 w 244"/>
                  <a:gd name="T69" fmla="*/ 130 h 202"/>
                  <a:gd name="T70" fmla="*/ 202 w 244"/>
                  <a:gd name="T71" fmla="*/ 115 h 202"/>
                  <a:gd name="T72" fmla="*/ 215 w 244"/>
                  <a:gd name="T73" fmla="*/ 101 h 202"/>
                  <a:gd name="T74" fmla="*/ 231 w 244"/>
                  <a:gd name="T75" fmla="*/ 101 h 202"/>
                  <a:gd name="T76" fmla="*/ 231 w 244"/>
                  <a:gd name="T77" fmla="*/ 87 h 202"/>
                  <a:gd name="T78" fmla="*/ 231 w 244"/>
                  <a:gd name="T79" fmla="*/ 72 h 202"/>
                  <a:gd name="T80" fmla="*/ 215 w 244"/>
                  <a:gd name="T81" fmla="*/ 43 h 202"/>
                  <a:gd name="T82" fmla="*/ 215 w 244"/>
                  <a:gd name="T83" fmla="*/ 29 h 202"/>
                  <a:gd name="T84" fmla="*/ 215 w 244"/>
                  <a:gd name="T85" fmla="*/ 14 h 202"/>
                  <a:gd name="T86" fmla="*/ 202 w 244"/>
                  <a:gd name="T87" fmla="*/ 14 h 202"/>
                  <a:gd name="T88" fmla="*/ 186 w 244"/>
                  <a:gd name="T89" fmla="*/ 14 h 202"/>
                  <a:gd name="T90" fmla="*/ 173 w 244"/>
                  <a:gd name="T91" fmla="*/ 14 h 202"/>
                  <a:gd name="T92" fmla="*/ 173 w 244"/>
                  <a:gd name="T93" fmla="*/ 0 h 202"/>
                  <a:gd name="T94" fmla="*/ 159 w 244"/>
                  <a:gd name="T95" fmla="*/ 0 h 202"/>
                  <a:gd name="T96" fmla="*/ 144 w 244"/>
                  <a:gd name="T97" fmla="*/ 14 h 202"/>
                  <a:gd name="T98" fmla="*/ 130 w 244"/>
                  <a:gd name="T99" fmla="*/ 14 h 202"/>
                  <a:gd name="T100" fmla="*/ 130 w 244"/>
                  <a:gd name="T101"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lnTo>
                      <a:pt x="130" y="14"/>
                    </a:lnTo>
                    <a:close/>
                  </a:path>
                </a:pathLst>
              </a:custGeom>
              <a:solidFill>
                <a:schemeClr val="accent2"/>
              </a:solidFill>
              <a:ln w="3175" cmpd="sng">
                <a:solidFill>
                  <a:schemeClr val="bg1"/>
                </a:solidFill>
                <a:round/>
                <a:headEnd/>
                <a:tailEnd/>
              </a:ln>
            </p:spPr>
            <p:txBody>
              <a:bodyPr/>
              <a:lstStyle/>
              <a:p>
                <a:endParaRPr lang="es-ES" sz="900" dirty="0"/>
              </a:p>
            </p:txBody>
          </p:sp>
          <p:sp>
            <p:nvSpPr>
              <p:cNvPr id="40" name="Freeform 27"/>
              <p:cNvSpPr>
                <a:spLocks/>
              </p:cNvSpPr>
              <p:nvPr>
                <p:custDataLst>
                  <p:tags r:id="rId168"/>
                </p:custDataLst>
              </p:nvPr>
            </p:nvSpPr>
            <p:spPr bwMode="auto">
              <a:xfrm>
                <a:off x="3182" y="3261"/>
                <a:ext cx="87" cy="136"/>
              </a:xfrm>
              <a:custGeom>
                <a:avLst/>
                <a:gdLst>
                  <a:gd name="T0" fmla="*/ 37 w 110"/>
                  <a:gd name="T1" fmla="*/ 194 h 208"/>
                  <a:gd name="T2" fmla="*/ 29 w 110"/>
                  <a:gd name="T3" fmla="*/ 190 h 208"/>
                  <a:gd name="T4" fmla="*/ 19 w 110"/>
                  <a:gd name="T5" fmla="*/ 179 h 208"/>
                  <a:gd name="T6" fmla="*/ 19 w 110"/>
                  <a:gd name="T7" fmla="*/ 163 h 208"/>
                  <a:gd name="T8" fmla="*/ 10 w 110"/>
                  <a:gd name="T9" fmla="*/ 150 h 208"/>
                  <a:gd name="T10" fmla="*/ 0 w 110"/>
                  <a:gd name="T11" fmla="*/ 136 h 208"/>
                  <a:gd name="T12" fmla="*/ 10 w 110"/>
                  <a:gd name="T13" fmla="*/ 126 h 208"/>
                  <a:gd name="T14" fmla="*/ 10 w 110"/>
                  <a:gd name="T15" fmla="*/ 121 h 208"/>
                  <a:gd name="T16" fmla="*/ 10 w 110"/>
                  <a:gd name="T17" fmla="*/ 107 h 208"/>
                  <a:gd name="T18" fmla="*/ 4 w 110"/>
                  <a:gd name="T19" fmla="*/ 95 h 208"/>
                  <a:gd name="T20" fmla="*/ 0 w 110"/>
                  <a:gd name="T21" fmla="*/ 78 h 208"/>
                  <a:gd name="T22" fmla="*/ 4 w 110"/>
                  <a:gd name="T23" fmla="*/ 62 h 208"/>
                  <a:gd name="T24" fmla="*/ 0 w 110"/>
                  <a:gd name="T25" fmla="*/ 51 h 208"/>
                  <a:gd name="T26" fmla="*/ 10 w 110"/>
                  <a:gd name="T27" fmla="*/ 41 h 208"/>
                  <a:gd name="T28" fmla="*/ 23 w 110"/>
                  <a:gd name="T29" fmla="*/ 26 h 208"/>
                  <a:gd name="T30" fmla="*/ 39 w 110"/>
                  <a:gd name="T31" fmla="*/ 18 h 208"/>
                  <a:gd name="T32" fmla="*/ 45 w 110"/>
                  <a:gd name="T33" fmla="*/ 10 h 208"/>
                  <a:gd name="T34" fmla="*/ 52 w 110"/>
                  <a:gd name="T35" fmla="*/ 6 h 208"/>
                  <a:gd name="T36" fmla="*/ 68 w 110"/>
                  <a:gd name="T37" fmla="*/ 6 h 208"/>
                  <a:gd name="T38" fmla="*/ 81 w 110"/>
                  <a:gd name="T39" fmla="*/ 0 h 208"/>
                  <a:gd name="T40" fmla="*/ 95 w 110"/>
                  <a:gd name="T41" fmla="*/ 4 h 208"/>
                  <a:gd name="T42" fmla="*/ 99 w 110"/>
                  <a:gd name="T43" fmla="*/ 0 h 208"/>
                  <a:gd name="T44" fmla="*/ 105 w 110"/>
                  <a:gd name="T45" fmla="*/ 6 h 208"/>
                  <a:gd name="T46" fmla="*/ 110 w 110"/>
                  <a:gd name="T47" fmla="*/ 22 h 208"/>
                  <a:gd name="T48" fmla="*/ 110 w 110"/>
                  <a:gd name="T49" fmla="*/ 35 h 208"/>
                  <a:gd name="T50" fmla="*/ 110 w 110"/>
                  <a:gd name="T51" fmla="*/ 51 h 208"/>
                  <a:gd name="T52" fmla="*/ 110 w 110"/>
                  <a:gd name="T53" fmla="*/ 80 h 208"/>
                  <a:gd name="T54" fmla="*/ 97 w 110"/>
                  <a:gd name="T55" fmla="*/ 93 h 208"/>
                  <a:gd name="T56" fmla="*/ 81 w 110"/>
                  <a:gd name="T57" fmla="*/ 107 h 208"/>
                  <a:gd name="T58" fmla="*/ 81 w 110"/>
                  <a:gd name="T59" fmla="*/ 121 h 208"/>
                  <a:gd name="T60" fmla="*/ 81 w 110"/>
                  <a:gd name="T61" fmla="*/ 136 h 208"/>
                  <a:gd name="T62" fmla="*/ 68 w 110"/>
                  <a:gd name="T63" fmla="*/ 165 h 208"/>
                  <a:gd name="T64" fmla="*/ 68 w 110"/>
                  <a:gd name="T65" fmla="*/ 179 h 208"/>
                  <a:gd name="T66" fmla="*/ 52 w 110"/>
                  <a:gd name="T67" fmla="*/ 194 h 208"/>
                  <a:gd name="T68" fmla="*/ 52 w 110"/>
                  <a:gd name="T69" fmla="*/ 208 h 208"/>
                  <a:gd name="T70" fmla="*/ 39 w 110"/>
                  <a:gd name="T71" fmla="*/ 194 h 208"/>
                  <a:gd name="T72" fmla="*/ 39 w 110"/>
                  <a:gd name="T73" fmla="*/ 194 h 208"/>
                  <a:gd name="T74" fmla="*/ 37 w 110"/>
                  <a:gd name="T75"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9" y="194"/>
                    </a:lnTo>
                    <a:lnTo>
                      <a:pt x="37" y="194"/>
                    </a:lnTo>
                    <a:close/>
                  </a:path>
                </a:pathLst>
              </a:custGeom>
              <a:solidFill>
                <a:schemeClr val="accent2"/>
              </a:solidFill>
              <a:ln w="3175" cmpd="sng">
                <a:solidFill>
                  <a:schemeClr val="bg1"/>
                </a:solidFill>
                <a:round/>
                <a:headEnd/>
                <a:tailEnd/>
              </a:ln>
            </p:spPr>
            <p:txBody>
              <a:bodyPr/>
              <a:lstStyle/>
              <a:p>
                <a:endParaRPr lang="es-ES" sz="900" dirty="0"/>
              </a:p>
            </p:txBody>
          </p:sp>
          <p:sp>
            <p:nvSpPr>
              <p:cNvPr id="41" name="Freeform 28"/>
              <p:cNvSpPr>
                <a:spLocks/>
              </p:cNvSpPr>
              <p:nvPr>
                <p:custDataLst>
                  <p:tags r:id="rId169"/>
                </p:custDataLst>
              </p:nvPr>
            </p:nvSpPr>
            <p:spPr bwMode="auto">
              <a:xfrm>
                <a:off x="3098" y="3407"/>
                <a:ext cx="160" cy="224"/>
              </a:xfrm>
              <a:custGeom>
                <a:avLst/>
                <a:gdLst>
                  <a:gd name="T0" fmla="*/ 29 w 204"/>
                  <a:gd name="T1" fmla="*/ 57 h 344"/>
                  <a:gd name="T2" fmla="*/ 72 w 204"/>
                  <a:gd name="T3" fmla="*/ 43 h 344"/>
                  <a:gd name="T4" fmla="*/ 101 w 204"/>
                  <a:gd name="T5" fmla="*/ 27 h 344"/>
                  <a:gd name="T6" fmla="*/ 130 w 204"/>
                  <a:gd name="T7" fmla="*/ 27 h 344"/>
                  <a:gd name="T8" fmla="*/ 146 w 204"/>
                  <a:gd name="T9" fmla="*/ 14 h 344"/>
                  <a:gd name="T10" fmla="*/ 159 w 204"/>
                  <a:gd name="T11" fmla="*/ 14 h 344"/>
                  <a:gd name="T12" fmla="*/ 188 w 204"/>
                  <a:gd name="T13" fmla="*/ 43 h 344"/>
                  <a:gd name="T14" fmla="*/ 188 w 204"/>
                  <a:gd name="T15" fmla="*/ 57 h 344"/>
                  <a:gd name="T16" fmla="*/ 204 w 204"/>
                  <a:gd name="T17" fmla="*/ 70 h 344"/>
                  <a:gd name="T18" fmla="*/ 188 w 204"/>
                  <a:gd name="T19" fmla="*/ 115 h 344"/>
                  <a:gd name="T20" fmla="*/ 204 w 204"/>
                  <a:gd name="T21" fmla="*/ 128 h 344"/>
                  <a:gd name="T22" fmla="*/ 175 w 204"/>
                  <a:gd name="T23" fmla="*/ 142 h 344"/>
                  <a:gd name="T24" fmla="*/ 175 w 204"/>
                  <a:gd name="T25" fmla="*/ 171 h 344"/>
                  <a:gd name="T26" fmla="*/ 175 w 204"/>
                  <a:gd name="T27" fmla="*/ 200 h 344"/>
                  <a:gd name="T28" fmla="*/ 159 w 204"/>
                  <a:gd name="T29" fmla="*/ 243 h 344"/>
                  <a:gd name="T30" fmla="*/ 159 w 204"/>
                  <a:gd name="T31" fmla="*/ 301 h 344"/>
                  <a:gd name="T32" fmla="*/ 146 w 204"/>
                  <a:gd name="T33" fmla="*/ 330 h 344"/>
                  <a:gd name="T34" fmla="*/ 117 w 204"/>
                  <a:gd name="T35" fmla="*/ 316 h 344"/>
                  <a:gd name="T36" fmla="*/ 72 w 204"/>
                  <a:gd name="T37" fmla="*/ 316 h 344"/>
                  <a:gd name="T38" fmla="*/ 72 w 204"/>
                  <a:gd name="T39" fmla="*/ 344 h 344"/>
                  <a:gd name="T40" fmla="*/ 43 w 204"/>
                  <a:gd name="T41" fmla="*/ 344 h 344"/>
                  <a:gd name="T42" fmla="*/ 16 w 204"/>
                  <a:gd name="T43" fmla="*/ 316 h 344"/>
                  <a:gd name="T44" fmla="*/ 0 w 204"/>
                  <a:gd name="T45" fmla="*/ 287 h 344"/>
                  <a:gd name="T46" fmla="*/ 0 w 204"/>
                  <a:gd name="T47" fmla="*/ 243 h 344"/>
                  <a:gd name="T48" fmla="*/ 29 w 204"/>
                  <a:gd name="T49" fmla="*/ 229 h 344"/>
                  <a:gd name="T50" fmla="*/ 29 w 204"/>
                  <a:gd name="T51" fmla="*/ 200 h 344"/>
                  <a:gd name="T52" fmla="*/ 58 w 204"/>
                  <a:gd name="T53" fmla="*/ 171 h 344"/>
                  <a:gd name="T54" fmla="*/ 16 w 204"/>
                  <a:gd name="T55" fmla="*/ 171 h 344"/>
                  <a:gd name="T56" fmla="*/ 16 w 204"/>
                  <a:gd name="T57" fmla="*/ 128 h 344"/>
                  <a:gd name="T58" fmla="*/ 0 w 204"/>
                  <a:gd name="T59" fmla="*/ 86 h 344"/>
                  <a:gd name="T60" fmla="*/ 16 w 204"/>
                  <a:gd name="T61" fmla="*/ 57 h 344"/>
                  <a:gd name="T62" fmla="*/ 16 w 204"/>
                  <a:gd name="T63" fmla="*/ 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lnTo>
                      <a:pt x="16" y="43"/>
                    </a:lnTo>
                    <a:lnTo>
                      <a:pt x="16" y="43"/>
                    </a:lnTo>
                    <a:close/>
                  </a:path>
                </a:pathLst>
              </a:custGeom>
              <a:solidFill>
                <a:schemeClr val="accent2"/>
              </a:solidFill>
              <a:ln w="3175" cmpd="sng">
                <a:solidFill>
                  <a:schemeClr val="bg1"/>
                </a:solidFill>
                <a:round/>
                <a:headEnd/>
                <a:tailEnd/>
              </a:ln>
            </p:spPr>
            <p:txBody>
              <a:bodyPr/>
              <a:lstStyle/>
              <a:p>
                <a:endParaRPr lang="es-ES" sz="900" dirty="0"/>
              </a:p>
            </p:txBody>
          </p:sp>
          <p:sp>
            <p:nvSpPr>
              <p:cNvPr id="42" name="Freeform 29"/>
              <p:cNvSpPr>
                <a:spLocks/>
              </p:cNvSpPr>
              <p:nvPr>
                <p:custDataLst>
                  <p:tags r:id="rId170"/>
                </p:custDataLst>
              </p:nvPr>
            </p:nvSpPr>
            <p:spPr bwMode="auto">
              <a:xfrm>
                <a:off x="3482" y="3737"/>
                <a:ext cx="316" cy="168"/>
              </a:xfrm>
              <a:custGeom>
                <a:avLst/>
                <a:gdLst>
                  <a:gd name="T0" fmla="*/ 403 w 403"/>
                  <a:gd name="T1" fmla="*/ 13 h 258"/>
                  <a:gd name="T2" fmla="*/ 403 w 403"/>
                  <a:gd name="T3" fmla="*/ 29 h 258"/>
                  <a:gd name="T4" fmla="*/ 403 w 403"/>
                  <a:gd name="T5" fmla="*/ 42 h 258"/>
                  <a:gd name="T6" fmla="*/ 390 w 403"/>
                  <a:gd name="T7" fmla="*/ 71 h 258"/>
                  <a:gd name="T8" fmla="*/ 376 w 403"/>
                  <a:gd name="T9" fmla="*/ 71 h 258"/>
                  <a:gd name="T10" fmla="*/ 361 w 403"/>
                  <a:gd name="T11" fmla="*/ 85 h 258"/>
                  <a:gd name="T12" fmla="*/ 361 w 403"/>
                  <a:gd name="T13" fmla="*/ 100 h 258"/>
                  <a:gd name="T14" fmla="*/ 361 w 403"/>
                  <a:gd name="T15" fmla="*/ 114 h 258"/>
                  <a:gd name="T16" fmla="*/ 361 w 403"/>
                  <a:gd name="T17" fmla="*/ 128 h 258"/>
                  <a:gd name="T18" fmla="*/ 347 w 403"/>
                  <a:gd name="T19" fmla="*/ 143 h 258"/>
                  <a:gd name="T20" fmla="*/ 347 w 403"/>
                  <a:gd name="T21" fmla="*/ 157 h 258"/>
                  <a:gd name="T22" fmla="*/ 347 w 403"/>
                  <a:gd name="T23" fmla="*/ 172 h 258"/>
                  <a:gd name="T24" fmla="*/ 361 w 403"/>
                  <a:gd name="T25" fmla="*/ 172 h 258"/>
                  <a:gd name="T26" fmla="*/ 347 w 403"/>
                  <a:gd name="T27" fmla="*/ 186 h 258"/>
                  <a:gd name="T28" fmla="*/ 361 w 403"/>
                  <a:gd name="T29" fmla="*/ 186 h 258"/>
                  <a:gd name="T30" fmla="*/ 361 w 403"/>
                  <a:gd name="T31" fmla="*/ 215 h 258"/>
                  <a:gd name="T32" fmla="*/ 332 w 403"/>
                  <a:gd name="T33" fmla="*/ 228 h 258"/>
                  <a:gd name="T34" fmla="*/ 332 w 403"/>
                  <a:gd name="T35" fmla="*/ 258 h 258"/>
                  <a:gd name="T36" fmla="*/ 302 w 403"/>
                  <a:gd name="T37" fmla="*/ 244 h 258"/>
                  <a:gd name="T38" fmla="*/ 289 w 403"/>
                  <a:gd name="T39" fmla="*/ 258 h 258"/>
                  <a:gd name="T40" fmla="*/ 260 w 403"/>
                  <a:gd name="T41" fmla="*/ 244 h 258"/>
                  <a:gd name="T42" fmla="*/ 244 w 403"/>
                  <a:gd name="T43" fmla="*/ 215 h 258"/>
                  <a:gd name="T44" fmla="*/ 244 w 403"/>
                  <a:gd name="T45" fmla="*/ 199 h 258"/>
                  <a:gd name="T46" fmla="*/ 215 w 403"/>
                  <a:gd name="T47" fmla="*/ 186 h 258"/>
                  <a:gd name="T48" fmla="*/ 188 w 403"/>
                  <a:gd name="T49" fmla="*/ 186 h 258"/>
                  <a:gd name="T50" fmla="*/ 174 w 403"/>
                  <a:gd name="T51" fmla="*/ 172 h 258"/>
                  <a:gd name="T52" fmla="*/ 145 w 403"/>
                  <a:gd name="T53" fmla="*/ 172 h 258"/>
                  <a:gd name="T54" fmla="*/ 130 w 403"/>
                  <a:gd name="T55" fmla="*/ 143 h 258"/>
                  <a:gd name="T56" fmla="*/ 116 w 403"/>
                  <a:gd name="T57" fmla="*/ 128 h 258"/>
                  <a:gd name="T58" fmla="*/ 74 w 403"/>
                  <a:gd name="T59" fmla="*/ 114 h 258"/>
                  <a:gd name="T60" fmla="*/ 58 w 403"/>
                  <a:gd name="T61" fmla="*/ 100 h 258"/>
                  <a:gd name="T62" fmla="*/ 45 w 403"/>
                  <a:gd name="T63" fmla="*/ 100 h 258"/>
                  <a:gd name="T64" fmla="*/ 14 w 403"/>
                  <a:gd name="T65" fmla="*/ 85 h 258"/>
                  <a:gd name="T66" fmla="*/ 0 w 403"/>
                  <a:gd name="T67" fmla="*/ 71 h 258"/>
                  <a:gd name="T68" fmla="*/ 0 w 403"/>
                  <a:gd name="T69" fmla="*/ 58 h 258"/>
                  <a:gd name="T70" fmla="*/ 14 w 403"/>
                  <a:gd name="T71" fmla="*/ 42 h 258"/>
                  <a:gd name="T72" fmla="*/ 14 w 403"/>
                  <a:gd name="T73" fmla="*/ 13 h 258"/>
                  <a:gd name="T74" fmla="*/ 29 w 403"/>
                  <a:gd name="T75" fmla="*/ 13 h 258"/>
                  <a:gd name="T76" fmla="*/ 45 w 403"/>
                  <a:gd name="T77" fmla="*/ 0 h 258"/>
                  <a:gd name="T78" fmla="*/ 58 w 403"/>
                  <a:gd name="T79" fmla="*/ 13 h 258"/>
                  <a:gd name="T80" fmla="*/ 58 w 403"/>
                  <a:gd name="T81" fmla="*/ 29 h 258"/>
                  <a:gd name="T82" fmla="*/ 87 w 403"/>
                  <a:gd name="T83" fmla="*/ 13 h 258"/>
                  <a:gd name="T84" fmla="*/ 116 w 403"/>
                  <a:gd name="T85" fmla="*/ 13 h 258"/>
                  <a:gd name="T86" fmla="*/ 130 w 403"/>
                  <a:gd name="T87" fmla="*/ 29 h 258"/>
                  <a:gd name="T88" fmla="*/ 159 w 403"/>
                  <a:gd name="T89" fmla="*/ 42 h 258"/>
                  <a:gd name="T90" fmla="*/ 188 w 403"/>
                  <a:gd name="T91" fmla="*/ 58 h 258"/>
                  <a:gd name="T92" fmla="*/ 215 w 403"/>
                  <a:gd name="T93" fmla="*/ 58 h 258"/>
                  <a:gd name="T94" fmla="*/ 244 w 403"/>
                  <a:gd name="T95" fmla="*/ 42 h 258"/>
                  <a:gd name="T96" fmla="*/ 260 w 403"/>
                  <a:gd name="T97" fmla="*/ 42 h 258"/>
                  <a:gd name="T98" fmla="*/ 273 w 403"/>
                  <a:gd name="T99" fmla="*/ 42 h 258"/>
                  <a:gd name="T100" fmla="*/ 289 w 403"/>
                  <a:gd name="T101" fmla="*/ 42 h 258"/>
                  <a:gd name="T102" fmla="*/ 302 w 403"/>
                  <a:gd name="T103" fmla="*/ 29 h 258"/>
                  <a:gd name="T104" fmla="*/ 318 w 403"/>
                  <a:gd name="T105" fmla="*/ 29 h 258"/>
                  <a:gd name="T106" fmla="*/ 332 w 403"/>
                  <a:gd name="T107" fmla="*/ 42 h 258"/>
                  <a:gd name="T108" fmla="*/ 347 w 403"/>
                  <a:gd name="T109" fmla="*/ 29 h 258"/>
                  <a:gd name="T110" fmla="*/ 376 w 403"/>
                  <a:gd name="T111" fmla="*/ 29 h 258"/>
                  <a:gd name="T112" fmla="*/ 403 w 403"/>
                  <a:gd name="T113" fmla="*/ 13 h 258"/>
                  <a:gd name="T114" fmla="*/ 403 w 403"/>
                  <a:gd name="T115" fmla="*/ 13 h 258"/>
                  <a:gd name="T116" fmla="*/ 403 w 403"/>
                  <a:gd name="T117" fmla="*/ 1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lnTo>
                      <a:pt x="403" y="13"/>
                    </a:lnTo>
                    <a:lnTo>
                      <a:pt x="403" y="13"/>
                    </a:lnTo>
                    <a:close/>
                  </a:path>
                </a:pathLst>
              </a:custGeom>
              <a:solidFill>
                <a:schemeClr val="accent2"/>
              </a:solidFill>
              <a:ln w="3175" cmpd="sng">
                <a:solidFill>
                  <a:schemeClr val="bg1"/>
                </a:solidFill>
                <a:round/>
                <a:headEnd/>
                <a:tailEnd/>
              </a:ln>
            </p:spPr>
            <p:txBody>
              <a:bodyPr/>
              <a:lstStyle/>
              <a:p>
                <a:endParaRPr lang="es-ES" sz="900" dirty="0"/>
              </a:p>
            </p:txBody>
          </p:sp>
          <p:sp>
            <p:nvSpPr>
              <p:cNvPr id="43" name="Freeform 30"/>
              <p:cNvSpPr>
                <a:spLocks/>
              </p:cNvSpPr>
              <p:nvPr>
                <p:custDataLst>
                  <p:tags r:id="rId171"/>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44" name="Freeform 31"/>
              <p:cNvSpPr>
                <a:spLocks/>
              </p:cNvSpPr>
              <p:nvPr>
                <p:custDataLst>
                  <p:tags r:id="rId172"/>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45" name="Freeform 32"/>
              <p:cNvSpPr>
                <a:spLocks/>
              </p:cNvSpPr>
              <p:nvPr>
                <p:custDataLst>
                  <p:tags r:id="rId173"/>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 name="T16" fmla="*/ 0 w 4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
                    <a:moveTo>
                      <a:pt x="0" y="0"/>
                    </a:moveTo>
                    <a:lnTo>
                      <a:pt x="29" y="0"/>
                    </a:lnTo>
                    <a:lnTo>
                      <a:pt x="43" y="0"/>
                    </a:lnTo>
                    <a:lnTo>
                      <a:pt x="43" y="14"/>
                    </a:lnTo>
                    <a:lnTo>
                      <a:pt x="29" y="14"/>
                    </a:lnTo>
                    <a:lnTo>
                      <a:pt x="14" y="14"/>
                    </a:lnTo>
                    <a:lnTo>
                      <a:pt x="0" y="0"/>
                    </a:lnTo>
                    <a:lnTo>
                      <a:pt x="0" y="0"/>
                    </a:lnTo>
                    <a:lnTo>
                      <a:pt x="0" y="0"/>
                    </a:lnTo>
                    <a:close/>
                  </a:path>
                </a:pathLst>
              </a:custGeom>
              <a:solidFill>
                <a:schemeClr val="accent2"/>
              </a:solidFill>
              <a:ln w="3175" cmpd="sng">
                <a:solidFill>
                  <a:schemeClr val="bg1"/>
                </a:solidFill>
                <a:round/>
                <a:headEnd/>
                <a:tailEnd/>
              </a:ln>
            </p:spPr>
            <p:txBody>
              <a:bodyPr/>
              <a:lstStyle/>
              <a:p>
                <a:endParaRPr lang="es-ES" sz="900" dirty="0"/>
              </a:p>
            </p:txBody>
          </p:sp>
          <p:sp>
            <p:nvSpPr>
              <p:cNvPr id="46" name="Freeform 33"/>
              <p:cNvSpPr>
                <a:spLocks/>
              </p:cNvSpPr>
              <p:nvPr>
                <p:custDataLst>
                  <p:tags r:id="rId174"/>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
                    <a:moveTo>
                      <a:pt x="0" y="0"/>
                    </a:moveTo>
                    <a:lnTo>
                      <a:pt x="29" y="0"/>
                    </a:lnTo>
                    <a:lnTo>
                      <a:pt x="43" y="0"/>
                    </a:lnTo>
                    <a:lnTo>
                      <a:pt x="43" y="14"/>
                    </a:lnTo>
                    <a:lnTo>
                      <a:pt x="29" y="14"/>
                    </a:lnTo>
                    <a:lnTo>
                      <a:pt x="14" y="14"/>
                    </a:lnTo>
                    <a:lnTo>
                      <a:pt x="0" y="0"/>
                    </a:lnTo>
                    <a:lnTo>
                      <a:pt x="0"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47" name="Freeform 34"/>
              <p:cNvSpPr>
                <a:spLocks/>
              </p:cNvSpPr>
              <p:nvPr>
                <p:custDataLst>
                  <p:tags r:id="rId175"/>
                </p:custDataLst>
              </p:nvPr>
            </p:nvSpPr>
            <p:spPr bwMode="auto">
              <a:xfrm>
                <a:off x="2467" y="1906"/>
                <a:ext cx="32" cy="26"/>
              </a:xfrm>
              <a:custGeom>
                <a:avLst/>
                <a:gdLst>
                  <a:gd name="T0" fmla="*/ 0 w 42"/>
                  <a:gd name="T1" fmla="*/ 29 h 43"/>
                  <a:gd name="T2" fmla="*/ 13 w 42"/>
                  <a:gd name="T3" fmla="*/ 14 h 43"/>
                  <a:gd name="T4" fmla="*/ 29 w 42"/>
                  <a:gd name="T5" fmla="*/ 0 h 43"/>
                  <a:gd name="T6" fmla="*/ 42 w 42"/>
                  <a:gd name="T7" fmla="*/ 14 h 43"/>
                  <a:gd name="T8" fmla="*/ 42 w 42"/>
                  <a:gd name="T9" fmla="*/ 29 h 43"/>
                  <a:gd name="T10" fmla="*/ 13 w 42"/>
                  <a:gd name="T11" fmla="*/ 43 h 43"/>
                  <a:gd name="T12" fmla="*/ 0 w 42"/>
                  <a:gd name="T13" fmla="*/ 29 h 43"/>
                  <a:gd name="T14" fmla="*/ 0 w 42"/>
                  <a:gd name="T15" fmla="*/ 2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29"/>
                    </a:moveTo>
                    <a:lnTo>
                      <a:pt x="13" y="14"/>
                    </a:lnTo>
                    <a:lnTo>
                      <a:pt x="29" y="0"/>
                    </a:lnTo>
                    <a:lnTo>
                      <a:pt x="42" y="14"/>
                    </a:lnTo>
                    <a:lnTo>
                      <a:pt x="42" y="29"/>
                    </a:lnTo>
                    <a:lnTo>
                      <a:pt x="13" y="43"/>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48" name="Freeform 35"/>
              <p:cNvSpPr>
                <a:spLocks/>
              </p:cNvSpPr>
              <p:nvPr>
                <p:custDataLst>
                  <p:tags r:id="rId176"/>
                </p:custDataLst>
              </p:nvPr>
            </p:nvSpPr>
            <p:spPr bwMode="auto">
              <a:xfrm>
                <a:off x="2215" y="1814"/>
                <a:ext cx="656" cy="527"/>
              </a:xfrm>
              <a:custGeom>
                <a:avLst/>
                <a:gdLst>
                  <a:gd name="T0" fmla="*/ 71 w 835"/>
                  <a:gd name="T1" fmla="*/ 690 h 804"/>
                  <a:gd name="T2" fmla="*/ 157 w 835"/>
                  <a:gd name="T3" fmla="*/ 632 h 804"/>
                  <a:gd name="T4" fmla="*/ 186 w 835"/>
                  <a:gd name="T5" fmla="*/ 618 h 804"/>
                  <a:gd name="T6" fmla="*/ 228 w 835"/>
                  <a:gd name="T7" fmla="*/ 632 h 804"/>
                  <a:gd name="T8" fmla="*/ 287 w 835"/>
                  <a:gd name="T9" fmla="*/ 645 h 804"/>
                  <a:gd name="T10" fmla="*/ 343 w 835"/>
                  <a:gd name="T11" fmla="*/ 618 h 804"/>
                  <a:gd name="T12" fmla="*/ 401 w 835"/>
                  <a:gd name="T13" fmla="*/ 587 h 804"/>
                  <a:gd name="T14" fmla="*/ 372 w 835"/>
                  <a:gd name="T15" fmla="*/ 576 h 804"/>
                  <a:gd name="T16" fmla="*/ 358 w 835"/>
                  <a:gd name="T17" fmla="*/ 517 h 804"/>
                  <a:gd name="T18" fmla="*/ 389 w 835"/>
                  <a:gd name="T19" fmla="*/ 475 h 804"/>
                  <a:gd name="T20" fmla="*/ 416 w 835"/>
                  <a:gd name="T21" fmla="*/ 417 h 804"/>
                  <a:gd name="T22" fmla="*/ 416 w 835"/>
                  <a:gd name="T23" fmla="*/ 360 h 804"/>
                  <a:gd name="T24" fmla="*/ 459 w 835"/>
                  <a:gd name="T25" fmla="*/ 345 h 804"/>
                  <a:gd name="T26" fmla="*/ 430 w 835"/>
                  <a:gd name="T27" fmla="*/ 316 h 804"/>
                  <a:gd name="T28" fmla="*/ 459 w 835"/>
                  <a:gd name="T29" fmla="*/ 273 h 804"/>
                  <a:gd name="T30" fmla="*/ 502 w 835"/>
                  <a:gd name="T31" fmla="*/ 244 h 804"/>
                  <a:gd name="T32" fmla="*/ 446 w 835"/>
                  <a:gd name="T33" fmla="*/ 228 h 804"/>
                  <a:gd name="T34" fmla="*/ 446 w 835"/>
                  <a:gd name="T35" fmla="*/ 172 h 804"/>
                  <a:gd name="T36" fmla="*/ 475 w 835"/>
                  <a:gd name="T37" fmla="*/ 102 h 804"/>
                  <a:gd name="T38" fmla="*/ 517 w 835"/>
                  <a:gd name="T39" fmla="*/ 87 h 804"/>
                  <a:gd name="T40" fmla="*/ 560 w 835"/>
                  <a:gd name="T41" fmla="*/ 71 h 804"/>
                  <a:gd name="T42" fmla="*/ 589 w 835"/>
                  <a:gd name="T43" fmla="*/ 42 h 804"/>
                  <a:gd name="T44" fmla="*/ 618 w 835"/>
                  <a:gd name="T45" fmla="*/ 29 h 804"/>
                  <a:gd name="T46" fmla="*/ 674 w 835"/>
                  <a:gd name="T47" fmla="*/ 42 h 804"/>
                  <a:gd name="T48" fmla="*/ 674 w 835"/>
                  <a:gd name="T49" fmla="*/ 116 h 804"/>
                  <a:gd name="T50" fmla="*/ 661 w 835"/>
                  <a:gd name="T51" fmla="*/ 186 h 804"/>
                  <a:gd name="T52" fmla="*/ 705 w 835"/>
                  <a:gd name="T53" fmla="*/ 215 h 804"/>
                  <a:gd name="T54" fmla="*/ 719 w 835"/>
                  <a:gd name="T55" fmla="*/ 273 h 804"/>
                  <a:gd name="T56" fmla="*/ 690 w 835"/>
                  <a:gd name="T57" fmla="*/ 345 h 804"/>
                  <a:gd name="T58" fmla="*/ 719 w 835"/>
                  <a:gd name="T59" fmla="*/ 374 h 804"/>
                  <a:gd name="T60" fmla="*/ 735 w 835"/>
                  <a:gd name="T61" fmla="*/ 430 h 804"/>
                  <a:gd name="T62" fmla="*/ 690 w 835"/>
                  <a:gd name="T63" fmla="*/ 475 h 804"/>
                  <a:gd name="T64" fmla="*/ 719 w 835"/>
                  <a:gd name="T65" fmla="*/ 502 h 804"/>
                  <a:gd name="T66" fmla="*/ 791 w 835"/>
                  <a:gd name="T67" fmla="*/ 502 h 804"/>
                  <a:gd name="T68" fmla="*/ 835 w 835"/>
                  <a:gd name="T69" fmla="*/ 576 h 804"/>
                  <a:gd name="T70" fmla="*/ 791 w 835"/>
                  <a:gd name="T71" fmla="*/ 645 h 804"/>
                  <a:gd name="T72" fmla="*/ 748 w 835"/>
                  <a:gd name="T73" fmla="*/ 661 h 804"/>
                  <a:gd name="T74" fmla="*/ 719 w 835"/>
                  <a:gd name="T75" fmla="*/ 674 h 804"/>
                  <a:gd name="T76" fmla="*/ 674 w 835"/>
                  <a:gd name="T77" fmla="*/ 690 h 804"/>
                  <a:gd name="T78" fmla="*/ 690 w 835"/>
                  <a:gd name="T79" fmla="*/ 733 h 804"/>
                  <a:gd name="T80" fmla="*/ 748 w 835"/>
                  <a:gd name="T81" fmla="*/ 733 h 804"/>
                  <a:gd name="T82" fmla="*/ 719 w 835"/>
                  <a:gd name="T83" fmla="*/ 775 h 804"/>
                  <a:gd name="T84" fmla="*/ 661 w 835"/>
                  <a:gd name="T85" fmla="*/ 789 h 804"/>
                  <a:gd name="T86" fmla="*/ 589 w 835"/>
                  <a:gd name="T87" fmla="*/ 775 h 804"/>
                  <a:gd name="T88" fmla="*/ 517 w 835"/>
                  <a:gd name="T89" fmla="*/ 775 h 804"/>
                  <a:gd name="T90" fmla="*/ 475 w 835"/>
                  <a:gd name="T91" fmla="*/ 746 h 804"/>
                  <a:gd name="T92" fmla="*/ 416 w 835"/>
                  <a:gd name="T93" fmla="*/ 760 h 804"/>
                  <a:gd name="T94" fmla="*/ 343 w 835"/>
                  <a:gd name="T95" fmla="*/ 760 h 804"/>
                  <a:gd name="T96" fmla="*/ 300 w 835"/>
                  <a:gd name="T97" fmla="*/ 717 h 804"/>
                  <a:gd name="T98" fmla="*/ 242 w 835"/>
                  <a:gd name="T99" fmla="*/ 704 h 804"/>
                  <a:gd name="T100" fmla="*/ 213 w 835"/>
                  <a:gd name="T101" fmla="*/ 760 h 804"/>
                  <a:gd name="T102" fmla="*/ 143 w 835"/>
                  <a:gd name="T103" fmla="*/ 733 h 804"/>
                  <a:gd name="T104" fmla="*/ 71 w 835"/>
                  <a:gd name="T105" fmla="*/ 733 h 804"/>
                  <a:gd name="T106" fmla="*/ 27 w 835"/>
                  <a:gd name="T107" fmla="*/ 746 h 804"/>
                  <a:gd name="T108" fmla="*/ 27 w 835"/>
                  <a:gd name="T10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lnTo>
                      <a:pt x="27" y="717"/>
                    </a:lnTo>
                    <a:lnTo>
                      <a:pt x="27" y="717"/>
                    </a:lnTo>
                    <a:close/>
                  </a:path>
                </a:pathLst>
              </a:custGeom>
              <a:solidFill>
                <a:schemeClr val="accent2"/>
              </a:solidFill>
              <a:ln w="3175" cmpd="sng">
                <a:solidFill>
                  <a:schemeClr val="bg1"/>
                </a:solidFill>
                <a:round/>
                <a:headEnd/>
                <a:tailEnd/>
              </a:ln>
            </p:spPr>
            <p:txBody>
              <a:bodyPr/>
              <a:lstStyle/>
              <a:p>
                <a:endParaRPr lang="es-ES" sz="900" dirty="0"/>
              </a:p>
            </p:txBody>
          </p:sp>
          <p:sp>
            <p:nvSpPr>
              <p:cNvPr id="49" name="Freeform 36"/>
              <p:cNvSpPr>
                <a:spLocks/>
              </p:cNvSpPr>
              <p:nvPr>
                <p:custDataLst>
                  <p:tags r:id="rId177"/>
                </p:custDataLst>
              </p:nvPr>
            </p:nvSpPr>
            <p:spPr bwMode="auto">
              <a:xfrm>
                <a:off x="2322" y="2023"/>
                <a:ext cx="235" cy="187"/>
              </a:xfrm>
              <a:custGeom>
                <a:avLst/>
                <a:gdLst>
                  <a:gd name="T0" fmla="*/ 274 w 303"/>
                  <a:gd name="T1" fmla="*/ 29 h 287"/>
                  <a:gd name="T2" fmla="*/ 260 w 303"/>
                  <a:gd name="T3" fmla="*/ 15 h 287"/>
                  <a:gd name="T4" fmla="*/ 245 w 303"/>
                  <a:gd name="T5" fmla="*/ 0 h 287"/>
                  <a:gd name="T6" fmla="*/ 187 w 303"/>
                  <a:gd name="T7" fmla="*/ 15 h 287"/>
                  <a:gd name="T8" fmla="*/ 144 w 303"/>
                  <a:gd name="T9" fmla="*/ 29 h 287"/>
                  <a:gd name="T10" fmla="*/ 115 w 303"/>
                  <a:gd name="T11" fmla="*/ 44 h 287"/>
                  <a:gd name="T12" fmla="*/ 130 w 303"/>
                  <a:gd name="T13" fmla="*/ 58 h 287"/>
                  <a:gd name="T14" fmla="*/ 159 w 303"/>
                  <a:gd name="T15" fmla="*/ 58 h 287"/>
                  <a:gd name="T16" fmla="*/ 187 w 303"/>
                  <a:gd name="T17" fmla="*/ 44 h 287"/>
                  <a:gd name="T18" fmla="*/ 171 w 303"/>
                  <a:gd name="T19" fmla="*/ 71 h 287"/>
                  <a:gd name="T20" fmla="*/ 171 w 303"/>
                  <a:gd name="T21" fmla="*/ 100 h 287"/>
                  <a:gd name="T22" fmla="*/ 171 w 303"/>
                  <a:gd name="T23" fmla="*/ 116 h 287"/>
                  <a:gd name="T24" fmla="*/ 144 w 303"/>
                  <a:gd name="T25" fmla="*/ 130 h 287"/>
                  <a:gd name="T26" fmla="*/ 115 w 303"/>
                  <a:gd name="T27" fmla="*/ 159 h 287"/>
                  <a:gd name="T28" fmla="*/ 86 w 303"/>
                  <a:gd name="T29" fmla="*/ 159 h 287"/>
                  <a:gd name="T30" fmla="*/ 59 w 303"/>
                  <a:gd name="T31" fmla="*/ 159 h 287"/>
                  <a:gd name="T32" fmla="*/ 27 w 303"/>
                  <a:gd name="T33" fmla="*/ 143 h 287"/>
                  <a:gd name="T34" fmla="*/ 14 w 303"/>
                  <a:gd name="T35" fmla="*/ 174 h 287"/>
                  <a:gd name="T36" fmla="*/ 27 w 303"/>
                  <a:gd name="T37" fmla="*/ 188 h 287"/>
                  <a:gd name="T38" fmla="*/ 43 w 303"/>
                  <a:gd name="T39" fmla="*/ 201 h 287"/>
                  <a:gd name="T40" fmla="*/ 27 w 303"/>
                  <a:gd name="T41" fmla="*/ 215 h 287"/>
                  <a:gd name="T42" fmla="*/ 72 w 303"/>
                  <a:gd name="T43" fmla="*/ 201 h 287"/>
                  <a:gd name="T44" fmla="*/ 101 w 303"/>
                  <a:gd name="T45" fmla="*/ 201 h 287"/>
                  <a:gd name="T46" fmla="*/ 101 w 303"/>
                  <a:gd name="T47" fmla="*/ 230 h 287"/>
                  <a:gd name="T48" fmla="*/ 101 w 303"/>
                  <a:gd name="T49" fmla="*/ 230 h 287"/>
                  <a:gd name="T50" fmla="*/ 130 w 303"/>
                  <a:gd name="T51" fmla="*/ 244 h 287"/>
                  <a:gd name="T52" fmla="*/ 130 w 303"/>
                  <a:gd name="T53" fmla="*/ 259 h 287"/>
                  <a:gd name="T54" fmla="*/ 159 w 303"/>
                  <a:gd name="T55" fmla="*/ 287 h 287"/>
                  <a:gd name="T56" fmla="*/ 202 w 303"/>
                  <a:gd name="T57" fmla="*/ 287 h 287"/>
                  <a:gd name="T58" fmla="*/ 231 w 303"/>
                  <a:gd name="T59" fmla="*/ 273 h 287"/>
                  <a:gd name="T60" fmla="*/ 245 w 303"/>
                  <a:gd name="T61" fmla="*/ 259 h 287"/>
                  <a:gd name="T62" fmla="*/ 231 w 303"/>
                  <a:gd name="T63" fmla="*/ 230 h 287"/>
                  <a:gd name="T64" fmla="*/ 231 w 303"/>
                  <a:gd name="T65" fmla="*/ 201 h 287"/>
                  <a:gd name="T66" fmla="*/ 260 w 303"/>
                  <a:gd name="T67" fmla="*/ 159 h 287"/>
                  <a:gd name="T68" fmla="*/ 260 w 303"/>
                  <a:gd name="T69" fmla="*/ 159 h 287"/>
                  <a:gd name="T70" fmla="*/ 274 w 303"/>
                  <a:gd name="T71" fmla="*/ 130 h 287"/>
                  <a:gd name="T72" fmla="*/ 289 w 303"/>
                  <a:gd name="T73" fmla="*/ 100 h 287"/>
                  <a:gd name="T74" fmla="*/ 303 w 303"/>
                  <a:gd name="T75" fmla="*/ 71 h 287"/>
                  <a:gd name="T76" fmla="*/ 289 w 303"/>
                  <a:gd name="T77" fmla="*/ 4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lnTo>
                      <a:pt x="289" y="44"/>
                    </a:lnTo>
                    <a:close/>
                  </a:path>
                </a:pathLst>
              </a:custGeom>
              <a:solidFill>
                <a:schemeClr val="accent2"/>
              </a:solidFill>
              <a:ln w="3175" cmpd="sng">
                <a:solidFill>
                  <a:schemeClr val="bg1"/>
                </a:solidFill>
                <a:round/>
                <a:headEnd/>
                <a:tailEnd/>
              </a:ln>
            </p:spPr>
            <p:txBody>
              <a:bodyPr/>
              <a:lstStyle/>
              <a:p>
                <a:endParaRPr lang="es-ES" sz="900" dirty="0"/>
              </a:p>
            </p:txBody>
          </p:sp>
          <p:sp>
            <p:nvSpPr>
              <p:cNvPr id="50" name="Freeform 37"/>
              <p:cNvSpPr>
                <a:spLocks/>
              </p:cNvSpPr>
              <p:nvPr>
                <p:custDataLst>
                  <p:tags r:id="rId178"/>
                </p:custDataLst>
              </p:nvPr>
            </p:nvSpPr>
            <p:spPr bwMode="auto">
              <a:xfrm>
                <a:off x="2476" y="1496"/>
                <a:ext cx="328" cy="386"/>
              </a:xfrm>
              <a:custGeom>
                <a:avLst/>
                <a:gdLst>
                  <a:gd name="T0" fmla="*/ 173 w 419"/>
                  <a:gd name="T1" fmla="*/ 574 h 589"/>
                  <a:gd name="T2" fmla="*/ 130 w 419"/>
                  <a:gd name="T3" fmla="*/ 560 h 589"/>
                  <a:gd name="T4" fmla="*/ 115 w 419"/>
                  <a:gd name="T5" fmla="*/ 560 h 589"/>
                  <a:gd name="T6" fmla="*/ 72 w 419"/>
                  <a:gd name="T7" fmla="*/ 545 h 589"/>
                  <a:gd name="T8" fmla="*/ 58 w 419"/>
                  <a:gd name="T9" fmla="*/ 589 h 589"/>
                  <a:gd name="T10" fmla="*/ 29 w 419"/>
                  <a:gd name="T11" fmla="*/ 545 h 589"/>
                  <a:gd name="T12" fmla="*/ 14 w 419"/>
                  <a:gd name="T13" fmla="*/ 574 h 589"/>
                  <a:gd name="T14" fmla="*/ 0 w 419"/>
                  <a:gd name="T15" fmla="*/ 531 h 589"/>
                  <a:gd name="T16" fmla="*/ 14 w 419"/>
                  <a:gd name="T17" fmla="*/ 502 h 589"/>
                  <a:gd name="T18" fmla="*/ 43 w 419"/>
                  <a:gd name="T19" fmla="*/ 473 h 589"/>
                  <a:gd name="T20" fmla="*/ 87 w 419"/>
                  <a:gd name="T21" fmla="*/ 444 h 589"/>
                  <a:gd name="T22" fmla="*/ 115 w 419"/>
                  <a:gd name="T23" fmla="*/ 417 h 589"/>
                  <a:gd name="T24" fmla="*/ 87 w 419"/>
                  <a:gd name="T25" fmla="*/ 388 h 589"/>
                  <a:gd name="T26" fmla="*/ 58 w 419"/>
                  <a:gd name="T27" fmla="*/ 374 h 589"/>
                  <a:gd name="T28" fmla="*/ 87 w 419"/>
                  <a:gd name="T29" fmla="*/ 343 h 589"/>
                  <a:gd name="T30" fmla="*/ 43 w 419"/>
                  <a:gd name="T31" fmla="*/ 358 h 589"/>
                  <a:gd name="T32" fmla="*/ 29 w 419"/>
                  <a:gd name="T33" fmla="*/ 343 h 589"/>
                  <a:gd name="T34" fmla="*/ 72 w 419"/>
                  <a:gd name="T35" fmla="*/ 302 h 589"/>
                  <a:gd name="T36" fmla="*/ 72 w 419"/>
                  <a:gd name="T37" fmla="*/ 287 h 589"/>
                  <a:gd name="T38" fmla="*/ 115 w 419"/>
                  <a:gd name="T39" fmla="*/ 244 h 589"/>
                  <a:gd name="T40" fmla="*/ 72 w 419"/>
                  <a:gd name="T41" fmla="*/ 258 h 589"/>
                  <a:gd name="T42" fmla="*/ 29 w 419"/>
                  <a:gd name="T43" fmla="*/ 258 h 589"/>
                  <a:gd name="T44" fmla="*/ 58 w 419"/>
                  <a:gd name="T45" fmla="*/ 215 h 589"/>
                  <a:gd name="T46" fmla="*/ 87 w 419"/>
                  <a:gd name="T47" fmla="*/ 186 h 589"/>
                  <a:gd name="T48" fmla="*/ 115 w 419"/>
                  <a:gd name="T49" fmla="*/ 157 h 589"/>
                  <a:gd name="T50" fmla="*/ 101 w 419"/>
                  <a:gd name="T51" fmla="*/ 143 h 589"/>
                  <a:gd name="T52" fmla="*/ 101 w 419"/>
                  <a:gd name="T53" fmla="*/ 101 h 589"/>
                  <a:gd name="T54" fmla="*/ 144 w 419"/>
                  <a:gd name="T55" fmla="*/ 85 h 589"/>
                  <a:gd name="T56" fmla="*/ 173 w 419"/>
                  <a:gd name="T57" fmla="*/ 114 h 589"/>
                  <a:gd name="T58" fmla="*/ 157 w 419"/>
                  <a:gd name="T59" fmla="*/ 71 h 589"/>
                  <a:gd name="T60" fmla="*/ 173 w 419"/>
                  <a:gd name="T61" fmla="*/ 42 h 589"/>
                  <a:gd name="T62" fmla="*/ 202 w 419"/>
                  <a:gd name="T63" fmla="*/ 42 h 589"/>
                  <a:gd name="T64" fmla="*/ 231 w 419"/>
                  <a:gd name="T65" fmla="*/ 0 h 589"/>
                  <a:gd name="T66" fmla="*/ 258 w 419"/>
                  <a:gd name="T67" fmla="*/ 29 h 589"/>
                  <a:gd name="T68" fmla="*/ 303 w 419"/>
                  <a:gd name="T69" fmla="*/ 42 h 589"/>
                  <a:gd name="T70" fmla="*/ 345 w 419"/>
                  <a:gd name="T71" fmla="*/ 42 h 589"/>
                  <a:gd name="T72" fmla="*/ 361 w 419"/>
                  <a:gd name="T73" fmla="*/ 71 h 589"/>
                  <a:gd name="T74" fmla="*/ 318 w 419"/>
                  <a:gd name="T75" fmla="*/ 101 h 589"/>
                  <a:gd name="T76" fmla="*/ 274 w 419"/>
                  <a:gd name="T77" fmla="*/ 114 h 589"/>
                  <a:gd name="T78" fmla="*/ 245 w 419"/>
                  <a:gd name="T79" fmla="*/ 143 h 589"/>
                  <a:gd name="T80" fmla="*/ 231 w 419"/>
                  <a:gd name="T81" fmla="*/ 172 h 589"/>
                  <a:gd name="T82" fmla="*/ 215 w 419"/>
                  <a:gd name="T83" fmla="*/ 199 h 589"/>
                  <a:gd name="T84" fmla="*/ 274 w 419"/>
                  <a:gd name="T85" fmla="*/ 186 h 589"/>
                  <a:gd name="T86" fmla="*/ 345 w 419"/>
                  <a:gd name="T87" fmla="*/ 186 h 589"/>
                  <a:gd name="T88" fmla="*/ 376 w 419"/>
                  <a:gd name="T89" fmla="*/ 215 h 589"/>
                  <a:gd name="T90" fmla="*/ 419 w 419"/>
                  <a:gd name="T91" fmla="*/ 215 h 589"/>
                  <a:gd name="T92" fmla="*/ 406 w 419"/>
                  <a:gd name="T93" fmla="*/ 258 h 589"/>
                  <a:gd name="T94" fmla="*/ 376 w 419"/>
                  <a:gd name="T95" fmla="*/ 273 h 589"/>
                  <a:gd name="T96" fmla="*/ 376 w 419"/>
                  <a:gd name="T97" fmla="*/ 316 h 589"/>
                  <a:gd name="T98" fmla="*/ 332 w 419"/>
                  <a:gd name="T99" fmla="*/ 358 h 589"/>
                  <a:gd name="T100" fmla="*/ 289 w 419"/>
                  <a:gd name="T101" fmla="*/ 358 h 589"/>
                  <a:gd name="T102" fmla="*/ 245 w 419"/>
                  <a:gd name="T103" fmla="*/ 374 h 589"/>
                  <a:gd name="T104" fmla="*/ 289 w 419"/>
                  <a:gd name="T105" fmla="*/ 388 h 589"/>
                  <a:gd name="T106" fmla="*/ 245 w 419"/>
                  <a:gd name="T107" fmla="*/ 417 h 589"/>
                  <a:gd name="T108" fmla="*/ 202 w 419"/>
                  <a:gd name="T109" fmla="*/ 401 h 589"/>
                  <a:gd name="T110" fmla="*/ 202 w 419"/>
                  <a:gd name="T111" fmla="*/ 417 h 589"/>
                  <a:gd name="T112" fmla="*/ 258 w 419"/>
                  <a:gd name="T113" fmla="*/ 430 h 589"/>
                  <a:gd name="T114" fmla="*/ 303 w 419"/>
                  <a:gd name="T115" fmla="*/ 459 h 589"/>
                  <a:gd name="T116" fmla="*/ 289 w 419"/>
                  <a:gd name="T117" fmla="*/ 517 h 589"/>
                  <a:gd name="T118" fmla="*/ 274 w 419"/>
                  <a:gd name="T119" fmla="*/ 531 h 589"/>
                  <a:gd name="T120" fmla="*/ 245 w 419"/>
                  <a:gd name="T121" fmla="*/ 545 h 589"/>
                  <a:gd name="T122" fmla="*/ 215 w 419"/>
                  <a:gd name="T123" fmla="*/ 574 h 589"/>
                  <a:gd name="T124" fmla="*/ 186 w 419"/>
                  <a:gd name="T125" fmla="*/ 57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lnTo>
                      <a:pt x="186" y="574"/>
                    </a:lnTo>
                    <a:close/>
                  </a:path>
                </a:pathLst>
              </a:custGeom>
              <a:solidFill>
                <a:schemeClr val="accent2"/>
              </a:solidFill>
              <a:ln w="3175" cmpd="sng">
                <a:solidFill>
                  <a:schemeClr val="bg1"/>
                </a:solidFill>
                <a:round/>
                <a:headEnd/>
                <a:tailEnd/>
              </a:ln>
            </p:spPr>
            <p:txBody>
              <a:bodyPr/>
              <a:lstStyle/>
              <a:p>
                <a:endParaRPr lang="es-ES" sz="900" dirty="0"/>
              </a:p>
            </p:txBody>
          </p:sp>
          <p:sp>
            <p:nvSpPr>
              <p:cNvPr id="51" name="Freeform 38"/>
              <p:cNvSpPr>
                <a:spLocks/>
              </p:cNvSpPr>
              <p:nvPr>
                <p:custDataLst>
                  <p:tags r:id="rId179"/>
                </p:custDataLst>
              </p:nvPr>
            </p:nvSpPr>
            <p:spPr bwMode="auto">
              <a:xfrm>
                <a:off x="3031" y="2761"/>
                <a:ext cx="407" cy="179"/>
              </a:xfrm>
              <a:custGeom>
                <a:avLst/>
                <a:gdLst>
                  <a:gd name="T0" fmla="*/ 53 w 385"/>
                  <a:gd name="T1" fmla="*/ 145 h 183"/>
                  <a:gd name="T2" fmla="*/ 63 w 385"/>
                  <a:gd name="T3" fmla="*/ 135 h 183"/>
                  <a:gd name="T4" fmla="*/ 53 w 385"/>
                  <a:gd name="T5" fmla="*/ 116 h 183"/>
                  <a:gd name="T6" fmla="*/ 75 w 385"/>
                  <a:gd name="T7" fmla="*/ 116 h 183"/>
                  <a:gd name="T8" fmla="*/ 63 w 385"/>
                  <a:gd name="T9" fmla="*/ 86 h 183"/>
                  <a:gd name="T10" fmla="*/ 53 w 385"/>
                  <a:gd name="T11" fmla="*/ 97 h 183"/>
                  <a:gd name="T12" fmla="*/ 32 w 385"/>
                  <a:gd name="T13" fmla="*/ 116 h 183"/>
                  <a:gd name="T14" fmla="*/ 0 w 385"/>
                  <a:gd name="T15" fmla="*/ 106 h 183"/>
                  <a:gd name="T16" fmla="*/ 32 w 385"/>
                  <a:gd name="T17" fmla="*/ 68 h 183"/>
                  <a:gd name="T18" fmla="*/ 41 w 385"/>
                  <a:gd name="T19" fmla="*/ 47 h 183"/>
                  <a:gd name="T20" fmla="*/ 84 w 385"/>
                  <a:gd name="T21" fmla="*/ 38 h 183"/>
                  <a:gd name="T22" fmla="*/ 96 w 385"/>
                  <a:gd name="T23" fmla="*/ 9 h 183"/>
                  <a:gd name="T24" fmla="*/ 118 w 385"/>
                  <a:gd name="T25" fmla="*/ 9 h 183"/>
                  <a:gd name="T26" fmla="*/ 139 w 385"/>
                  <a:gd name="T27" fmla="*/ 0 h 183"/>
                  <a:gd name="T28" fmla="*/ 150 w 385"/>
                  <a:gd name="T29" fmla="*/ 0 h 183"/>
                  <a:gd name="T30" fmla="*/ 159 w 385"/>
                  <a:gd name="T31" fmla="*/ 0 h 183"/>
                  <a:gd name="T32" fmla="*/ 193 w 385"/>
                  <a:gd name="T33" fmla="*/ 9 h 183"/>
                  <a:gd name="T34" fmla="*/ 212 w 385"/>
                  <a:gd name="T35" fmla="*/ 9 h 183"/>
                  <a:gd name="T36" fmla="*/ 234 w 385"/>
                  <a:gd name="T37" fmla="*/ 9 h 183"/>
                  <a:gd name="T38" fmla="*/ 272 w 385"/>
                  <a:gd name="T39" fmla="*/ 13 h 183"/>
                  <a:gd name="T40" fmla="*/ 277 w 385"/>
                  <a:gd name="T41" fmla="*/ 20 h 183"/>
                  <a:gd name="T42" fmla="*/ 290 w 385"/>
                  <a:gd name="T43" fmla="*/ 29 h 183"/>
                  <a:gd name="T44" fmla="*/ 309 w 385"/>
                  <a:gd name="T45" fmla="*/ 47 h 183"/>
                  <a:gd name="T46" fmla="*/ 298 w 385"/>
                  <a:gd name="T47" fmla="*/ 68 h 183"/>
                  <a:gd name="T48" fmla="*/ 309 w 385"/>
                  <a:gd name="T49" fmla="*/ 77 h 183"/>
                  <a:gd name="T50" fmla="*/ 332 w 385"/>
                  <a:gd name="T51" fmla="*/ 86 h 183"/>
                  <a:gd name="T52" fmla="*/ 385 w 385"/>
                  <a:gd name="T53" fmla="*/ 97 h 183"/>
                  <a:gd name="T54" fmla="*/ 373 w 385"/>
                  <a:gd name="T55" fmla="*/ 106 h 183"/>
                  <a:gd name="T56" fmla="*/ 373 w 385"/>
                  <a:gd name="T57" fmla="*/ 125 h 183"/>
                  <a:gd name="T58" fmla="*/ 352 w 385"/>
                  <a:gd name="T59" fmla="*/ 116 h 183"/>
                  <a:gd name="T60" fmla="*/ 332 w 385"/>
                  <a:gd name="T61" fmla="*/ 135 h 183"/>
                  <a:gd name="T62" fmla="*/ 332 w 385"/>
                  <a:gd name="T63" fmla="*/ 154 h 183"/>
                  <a:gd name="T64" fmla="*/ 309 w 385"/>
                  <a:gd name="T65" fmla="*/ 145 h 183"/>
                  <a:gd name="T66" fmla="*/ 287 w 385"/>
                  <a:gd name="T67" fmla="*/ 145 h 183"/>
                  <a:gd name="T68" fmla="*/ 277 w 385"/>
                  <a:gd name="T69" fmla="*/ 125 h 183"/>
                  <a:gd name="T70" fmla="*/ 267 w 385"/>
                  <a:gd name="T71" fmla="*/ 135 h 183"/>
                  <a:gd name="T72" fmla="*/ 255 w 385"/>
                  <a:gd name="T73" fmla="*/ 154 h 183"/>
                  <a:gd name="T74" fmla="*/ 234 w 385"/>
                  <a:gd name="T75" fmla="*/ 174 h 183"/>
                  <a:gd name="T76" fmla="*/ 224 w 385"/>
                  <a:gd name="T77" fmla="*/ 174 h 183"/>
                  <a:gd name="T78" fmla="*/ 202 w 385"/>
                  <a:gd name="T79" fmla="*/ 154 h 183"/>
                  <a:gd name="T80" fmla="*/ 202 w 385"/>
                  <a:gd name="T81" fmla="*/ 135 h 183"/>
                  <a:gd name="T82" fmla="*/ 181 w 385"/>
                  <a:gd name="T83" fmla="*/ 125 h 183"/>
                  <a:gd name="T84" fmla="*/ 171 w 385"/>
                  <a:gd name="T85" fmla="*/ 145 h 183"/>
                  <a:gd name="T86" fmla="*/ 150 w 385"/>
                  <a:gd name="T87" fmla="*/ 165 h 183"/>
                  <a:gd name="T88" fmla="*/ 118 w 385"/>
                  <a:gd name="T89" fmla="*/ 154 h 183"/>
                  <a:gd name="T90" fmla="*/ 63 w 385"/>
                  <a:gd name="T91" fmla="*/ 154 h 183"/>
                  <a:gd name="T92" fmla="*/ 63 w 385"/>
                  <a:gd name="T93" fmla="*/ 15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5" h="183">
                    <a:moveTo>
                      <a:pt x="63" y="154"/>
                    </a:moveTo>
                    <a:lnTo>
                      <a:pt x="53" y="145"/>
                    </a:lnTo>
                    <a:lnTo>
                      <a:pt x="53" y="135"/>
                    </a:lnTo>
                    <a:lnTo>
                      <a:pt x="63" y="135"/>
                    </a:lnTo>
                    <a:lnTo>
                      <a:pt x="53" y="125"/>
                    </a:lnTo>
                    <a:lnTo>
                      <a:pt x="53" y="116"/>
                    </a:lnTo>
                    <a:lnTo>
                      <a:pt x="63" y="116"/>
                    </a:lnTo>
                    <a:lnTo>
                      <a:pt x="75" y="116"/>
                    </a:lnTo>
                    <a:lnTo>
                      <a:pt x="75" y="106"/>
                    </a:lnTo>
                    <a:lnTo>
                      <a:pt x="63" y="86"/>
                    </a:lnTo>
                    <a:lnTo>
                      <a:pt x="53" y="86"/>
                    </a:lnTo>
                    <a:lnTo>
                      <a:pt x="53" y="97"/>
                    </a:lnTo>
                    <a:lnTo>
                      <a:pt x="41" y="97"/>
                    </a:lnTo>
                    <a:lnTo>
                      <a:pt x="32" y="116"/>
                    </a:lnTo>
                    <a:lnTo>
                      <a:pt x="10" y="125"/>
                    </a:lnTo>
                    <a:lnTo>
                      <a:pt x="0" y="106"/>
                    </a:lnTo>
                    <a:lnTo>
                      <a:pt x="10" y="86"/>
                    </a:lnTo>
                    <a:lnTo>
                      <a:pt x="32" y="68"/>
                    </a:lnTo>
                    <a:lnTo>
                      <a:pt x="32" y="57"/>
                    </a:lnTo>
                    <a:lnTo>
                      <a:pt x="41" y="47"/>
                    </a:lnTo>
                    <a:lnTo>
                      <a:pt x="63" y="47"/>
                    </a:lnTo>
                    <a:lnTo>
                      <a:pt x="84" y="38"/>
                    </a:lnTo>
                    <a:lnTo>
                      <a:pt x="96" y="20"/>
                    </a:lnTo>
                    <a:lnTo>
                      <a:pt x="96" y="9"/>
                    </a:lnTo>
                    <a:lnTo>
                      <a:pt x="107" y="0"/>
                    </a:lnTo>
                    <a:lnTo>
                      <a:pt x="118" y="9"/>
                    </a:lnTo>
                    <a:lnTo>
                      <a:pt x="130" y="20"/>
                    </a:lnTo>
                    <a:lnTo>
                      <a:pt x="139" y="0"/>
                    </a:lnTo>
                    <a:lnTo>
                      <a:pt x="150" y="9"/>
                    </a:lnTo>
                    <a:lnTo>
                      <a:pt x="150" y="0"/>
                    </a:lnTo>
                    <a:lnTo>
                      <a:pt x="159" y="9"/>
                    </a:lnTo>
                    <a:lnTo>
                      <a:pt x="159" y="0"/>
                    </a:lnTo>
                    <a:lnTo>
                      <a:pt x="181" y="9"/>
                    </a:lnTo>
                    <a:lnTo>
                      <a:pt x="193" y="9"/>
                    </a:lnTo>
                    <a:lnTo>
                      <a:pt x="202" y="9"/>
                    </a:lnTo>
                    <a:lnTo>
                      <a:pt x="212" y="9"/>
                    </a:lnTo>
                    <a:lnTo>
                      <a:pt x="224" y="9"/>
                    </a:lnTo>
                    <a:lnTo>
                      <a:pt x="234" y="9"/>
                    </a:lnTo>
                    <a:lnTo>
                      <a:pt x="246" y="9"/>
                    </a:lnTo>
                    <a:lnTo>
                      <a:pt x="272" y="13"/>
                    </a:lnTo>
                    <a:lnTo>
                      <a:pt x="267" y="20"/>
                    </a:lnTo>
                    <a:lnTo>
                      <a:pt x="277" y="20"/>
                    </a:lnTo>
                    <a:lnTo>
                      <a:pt x="287" y="19"/>
                    </a:lnTo>
                    <a:lnTo>
                      <a:pt x="290" y="29"/>
                    </a:lnTo>
                    <a:lnTo>
                      <a:pt x="309" y="38"/>
                    </a:lnTo>
                    <a:lnTo>
                      <a:pt x="309" y="47"/>
                    </a:lnTo>
                    <a:lnTo>
                      <a:pt x="298" y="57"/>
                    </a:lnTo>
                    <a:lnTo>
                      <a:pt x="298" y="68"/>
                    </a:lnTo>
                    <a:lnTo>
                      <a:pt x="309" y="68"/>
                    </a:lnTo>
                    <a:lnTo>
                      <a:pt x="309" y="77"/>
                    </a:lnTo>
                    <a:lnTo>
                      <a:pt x="320" y="77"/>
                    </a:lnTo>
                    <a:lnTo>
                      <a:pt x="332" y="86"/>
                    </a:lnTo>
                    <a:lnTo>
                      <a:pt x="342" y="97"/>
                    </a:lnTo>
                    <a:lnTo>
                      <a:pt x="385" y="97"/>
                    </a:lnTo>
                    <a:lnTo>
                      <a:pt x="373" y="97"/>
                    </a:lnTo>
                    <a:lnTo>
                      <a:pt x="373" y="106"/>
                    </a:lnTo>
                    <a:lnTo>
                      <a:pt x="373" y="116"/>
                    </a:lnTo>
                    <a:lnTo>
                      <a:pt x="373" y="125"/>
                    </a:lnTo>
                    <a:lnTo>
                      <a:pt x="364" y="125"/>
                    </a:lnTo>
                    <a:lnTo>
                      <a:pt x="352" y="116"/>
                    </a:lnTo>
                    <a:lnTo>
                      <a:pt x="342" y="125"/>
                    </a:lnTo>
                    <a:lnTo>
                      <a:pt x="332" y="135"/>
                    </a:lnTo>
                    <a:lnTo>
                      <a:pt x="342" y="145"/>
                    </a:lnTo>
                    <a:lnTo>
                      <a:pt x="332" y="154"/>
                    </a:lnTo>
                    <a:lnTo>
                      <a:pt x="320" y="145"/>
                    </a:lnTo>
                    <a:lnTo>
                      <a:pt x="309" y="145"/>
                    </a:lnTo>
                    <a:lnTo>
                      <a:pt x="298" y="145"/>
                    </a:lnTo>
                    <a:lnTo>
                      <a:pt x="287" y="145"/>
                    </a:lnTo>
                    <a:lnTo>
                      <a:pt x="287" y="135"/>
                    </a:lnTo>
                    <a:lnTo>
                      <a:pt x="277" y="125"/>
                    </a:lnTo>
                    <a:lnTo>
                      <a:pt x="267" y="125"/>
                    </a:lnTo>
                    <a:lnTo>
                      <a:pt x="267" y="135"/>
                    </a:lnTo>
                    <a:lnTo>
                      <a:pt x="267" y="154"/>
                    </a:lnTo>
                    <a:lnTo>
                      <a:pt x="255" y="154"/>
                    </a:lnTo>
                    <a:lnTo>
                      <a:pt x="246" y="165"/>
                    </a:lnTo>
                    <a:lnTo>
                      <a:pt x="234" y="174"/>
                    </a:lnTo>
                    <a:lnTo>
                      <a:pt x="234" y="183"/>
                    </a:lnTo>
                    <a:lnTo>
                      <a:pt x="224" y="174"/>
                    </a:lnTo>
                    <a:lnTo>
                      <a:pt x="212" y="165"/>
                    </a:lnTo>
                    <a:lnTo>
                      <a:pt x="202" y="154"/>
                    </a:lnTo>
                    <a:lnTo>
                      <a:pt x="202" y="145"/>
                    </a:lnTo>
                    <a:lnTo>
                      <a:pt x="202" y="135"/>
                    </a:lnTo>
                    <a:lnTo>
                      <a:pt x="193" y="125"/>
                    </a:lnTo>
                    <a:lnTo>
                      <a:pt x="181" y="125"/>
                    </a:lnTo>
                    <a:lnTo>
                      <a:pt x="171" y="135"/>
                    </a:lnTo>
                    <a:lnTo>
                      <a:pt x="171" y="145"/>
                    </a:lnTo>
                    <a:lnTo>
                      <a:pt x="159" y="165"/>
                    </a:lnTo>
                    <a:lnTo>
                      <a:pt x="150" y="165"/>
                    </a:lnTo>
                    <a:lnTo>
                      <a:pt x="130" y="165"/>
                    </a:lnTo>
                    <a:lnTo>
                      <a:pt x="118" y="154"/>
                    </a:lnTo>
                    <a:lnTo>
                      <a:pt x="75" y="165"/>
                    </a:lnTo>
                    <a:lnTo>
                      <a:pt x="63" y="154"/>
                    </a:lnTo>
                    <a:lnTo>
                      <a:pt x="63" y="154"/>
                    </a:lnTo>
                    <a:lnTo>
                      <a:pt x="63" y="154"/>
                    </a:lnTo>
                    <a:close/>
                  </a:path>
                </a:pathLst>
              </a:custGeom>
              <a:solidFill>
                <a:schemeClr val="accent2"/>
              </a:solidFill>
              <a:ln w="3175" cmpd="sng">
                <a:solidFill>
                  <a:schemeClr val="bg1"/>
                </a:solidFill>
                <a:round/>
                <a:headEnd/>
                <a:tailEnd/>
              </a:ln>
            </p:spPr>
            <p:txBody>
              <a:bodyPr/>
              <a:lstStyle/>
              <a:p>
                <a:endParaRPr lang="es-ES" sz="900" dirty="0"/>
              </a:p>
            </p:txBody>
          </p:sp>
          <p:sp>
            <p:nvSpPr>
              <p:cNvPr id="52" name="Freeform 39"/>
              <p:cNvSpPr>
                <a:spLocks/>
              </p:cNvSpPr>
              <p:nvPr>
                <p:custDataLst>
                  <p:tags r:id="rId180"/>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lnTo>
                      <a:pt x="43" y="303"/>
                    </a:lnTo>
                    <a:close/>
                  </a:path>
                </a:pathLst>
              </a:custGeom>
              <a:solidFill>
                <a:schemeClr val="accent2"/>
              </a:solidFill>
              <a:ln w="3175" cmpd="sng">
                <a:solidFill>
                  <a:schemeClr val="bg1"/>
                </a:solidFill>
                <a:round/>
                <a:headEnd/>
                <a:tailEnd/>
              </a:ln>
            </p:spPr>
            <p:txBody>
              <a:bodyPr/>
              <a:lstStyle/>
              <a:p>
                <a:endParaRPr lang="es-ES" sz="900" dirty="0"/>
              </a:p>
            </p:txBody>
          </p:sp>
          <p:sp>
            <p:nvSpPr>
              <p:cNvPr id="53" name="Freeform 40"/>
              <p:cNvSpPr>
                <a:spLocks/>
              </p:cNvSpPr>
              <p:nvPr>
                <p:custDataLst>
                  <p:tags r:id="rId181"/>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4" name="Freeform 41"/>
              <p:cNvSpPr>
                <a:spLocks/>
              </p:cNvSpPr>
              <p:nvPr>
                <p:custDataLst>
                  <p:tags r:id="rId182"/>
                </p:custDataLst>
              </p:nvPr>
            </p:nvSpPr>
            <p:spPr bwMode="auto">
              <a:xfrm>
                <a:off x="3123" y="2040"/>
                <a:ext cx="733" cy="800"/>
              </a:xfrm>
              <a:custGeom>
                <a:avLst/>
                <a:gdLst>
                  <a:gd name="T0" fmla="*/ 21 w 695"/>
                  <a:gd name="T1" fmla="*/ 500 h 819"/>
                  <a:gd name="T2" fmla="*/ 21 w 695"/>
                  <a:gd name="T3" fmla="*/ 548 h 819"/>
                  <a:gd name="T4" fmla="*/ 96 w 695"/>
                  <a:gd name="T5" fmla="*/ 596 h 819"/>
                  <a:gd name="T6" fmla="*/ 96 w 695"/>
                  <a:gd name="T7" fmla="*/ 635 h 819"/>
                  <a:gd name="T8" fmla="*/ 75 w 695"/>
                  <a:gd name="T9" fmla="*/ 703 h 819"/>
                  <a:gd name="T10" fmla="*/ 75 w 695"/>
                  <a:gd name="T11" fmla="*/ 751 h 819"/>
                  <a:gd name="T12" fmla="*/ 130 w 695"/>
                  <a:gd name="T13" fmla="*/ 751 h 819"/>
                  <a:gd name="T14" fmla="*/ 185 w 695"/>
                  <a:gd name="T15" fmla="*/ 758 h 819"/>
                  <a:gd name="T16" fmla="*/ 235 w 695"/>
                  <a:gd name="T17" fmla="*/ 771 h 819"/>
                  <a:gd name="T18" fmla="*/ 289 w 695"/>
                  <a:gd name="T19" fmla="*/ 799 h 819"/>
                  <a:gd name="T20" fmla="*/ 336 w 695"/>
                  <a:gd name="T21" fmla="*/ 788 h 819"/>
                  <a:gd name="T22" fmla="*/ 397 w 695"/>
                  <a:gd name="T23" fmla="*/ 789 h 819"/>
                  <a:gd name="T24" fmla="*/ 460 w 695"/>
                  <a:gd name="T25" fmla="*/ 779 h 819"/>
                  <a:gd name="T26" fmla="*/ 495 w 695"/>
                  <a:gd name="T27" fmla="*/ 797 h 819"/>
                  <a:gd name="T28" fmla="*/ 524 w 695"/>
                  <a:gd name="T29" fmla="*/ 799 h 819"/>
                  <a:gd name="T30" fmla="*/ 503 w 695"/>
                  <a:gd name="T31" fmla="*/ 751 h 819"/>
                  <a:gd name="T32" fmla="*/ 556 w 695"/>
                  <a:gd name="T33" fmla="*/ 703 h 819"/>
                  <a:gd name="T34" fmla="*/ 588 w 695"/>
                  <a:gd name="T35" fmla="*/ 684 h 819"/>
                  <a:gd name="T36" fmla="*/ 545 w 695"/>
                  <a:gd name="T37" fmla="*/ 646 h 819"/>
                  <a:gd name="T38" fmla="*/ 503 w 695"/>
                  <a:gd name="T39" fmla="*/ 578 h 819"/>
                  <a:gd name="T40" fmla="*/ 471 w 695"/>
                  <a:gd name="T41" fmla="*/ 519 h 819"/>
                  <a:gd name="T42" fmla="*/ 493 w 695"/>
                  <a:gd name="T43" fmla="*/ 491 h 819"/>
                  <a:gd name="T44" fmla="*/ 565 w 695"/>
                  <a:gd name="T45" fmla="*/ 482 h 819"/>
                  <a:gd name="T46" fmla="*/ 654 w 695"/>
                  <a:gd name="T47" fmla="*/ 434 h 819"/>
                  <a:gd name="T48" fmla="*/ 685 w 695"/>
                  <a:gd name="T49" fmla="*/ 434 h 819"/>
                  <a:gd name="T50" fmla="*/ 685 w 695"/>
                  <a:gd name="T51" fmla="*/ 375 h 819"/>
                  <a:gd name="T52" fmla="*/ 674 w 695"/>
                  <a:gd name="T53" fmla="*/ 299 h 819"/>
                  <a:gd name="T54" fmla="*/ 654 w 695"/>
                  <a:gd name="T55" fmla="*/ 261 h 819"/>
                  <a:gd name="T56" fmla="*/ 663 w 695"/>
                  <a:gd name="T57" fmla="*/ 202 h 819"/>
                  <a:gd name="T58" fmla="*/ 631 w 695"/>
                  <a:gd name="T59" fmla="*/ 135 h 819"/>
                  <a:gd name="T60" fmla="*/ 588 w 695"/>
                  <a:gd name="T61" fmla="*/ 97 h 819"/>
                  <a:gd name="T62" fmla="*/ 545 w 695"/>
                  <a:gd name="T63" fmla="*/ 97 h 819"/>
                  <a:gd name="T64" fmla="*/ 481 w 695"/>
                  <a:gd name="T65" fmla="*/ 115 h 819"/>
                  <a:gd name="T66" fmla="*/ 440 w 695"/>
                  <a:gd name="T67" fmla="*/ 97 h 819"/>
                  <a:gd name="T68" fmla="*/ 428 w 695"/>
                  <a:gd name="T69" fmla="*/ 76 h 819"/>
                  <a:gd name="T70" fmla="*/ 385 w 695"/>
                  <a:gd name="T71" fmla="*/ 58 h 819"/>
                  <a:gd name="T72" fmla="*/ 363 w 695"/>
                  <a:gd name="T73" fmla="*/ 29 h 819"/>
                  <a:gd name="T74" fmla="*/ 301 w 695"/>
                  <a:gd name="T75" fmla="*/ 0 h 819"/>
                  <a:gd name="T76" fmla="*/ 289 w 695"/>
                  <a:gd name="T77" fmla="*/ 58 h 819"/>
                  <a:gd name="T78" fmla="*/ 289 w 695"/>
                  <a:gd name="T79" fmla="*/ 87 h 819"/>
                  <a:gd name="T80" fmla="*/ 332 w 695"/>
                  <a:gd name="T81" fmla="*/ 144 h 819"/>
                  <a:gd name="T82" fmla="*/ 269 w 695"/>
                  <a:gd name="T83" fmla="*/ 125 h 819"/>
                  <a:gd name="T84" fmla="*/ 246 w 695"/>
                  <a:gd name="T85" fmla="*/ 155 h 819"/>
                  <a:gd name="T86" fmla="*/ 226 w 695"/>
                  <a:gd name="T87" fmla="*/ 144 h 819"/>
                  <a:gd name="T88" fmla="*/ 172 w 695"/>
                  <a:gd name="T89" fmla="*/ 115 h 819"/>
                  <a:gd name="T90" fmla="*/ 163 w 695"/>
                  <a:gd name="T91" fmla="*/ 144 h 819"/>
                  <a:gd name="T92" fmla="*/ 163 w 695"/>
                  <a:gd name="T93" fmla="*/ 194 h 819"/>
                  <a:gd name="T94" fmla="*/ 151 w 695"/>
                  <a:gd name="T95" fmla="*/ 241 h 819"/>
                  <a:gd name="T96" fmla="*/ 130 w 695"/>
                  <a:gd name="T97" fmla="*/ 299 h 819"/>
                  <a:gd name="T98" fmla="*/ 55 w 695"/>
                  <a:gd name="T99" fmla="*/ 299 h 819"/>
                  <a:gd name="T100" fmla="*/ 33 w 695"/>
                  <a:gd name="T101" fmla="*/ 356 h 819"/>
                  <a:gd name="T102" fmla="*/ 0 w 695"/>
                  <a:gd name="T103" fmla="*/ 414 h 819"/>
                  <a:gd name="T104" fmla="*/ 0 w 695"/>
                  <a:gd name="T105" fmla="*/ 44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5" h="819">
                    <a:moveTo>
                      <a:pt x="0" y="462"/>
                    </a:moveTo>
                    <a:lnTo>
                      <a:pt x="0" y="472"/>
                    </a:lnTo>
                    <a:lnTo>
                      <a:pt x="12" y="482"/>
                    </a:lnTo>
                    <a:lnTo>
                      <a:pt x="21" y="491"/>
                    </a:lnTo>
                    <a:lnTo>
                      <a:pt x="21" y="500"/>
                    </a:lnTo>
                    <a:lnTo>
                      <a:pt x="21" y="511"/>
                    </a:lnTo>
                    <a:lnTo>
                      <a:pt x="21" y="519"/>
                    </a:lnTo>
                    <a:lnTo>
                      <a:pt x="21" y="529"/>
                    </a:lnTo>
                    <a:lnTo>
                      <a:pt x="12" y="529"/>
                    </a:lnTo>
                    <a:lnTo>
                      <a:pt x="21" y="548"/>
                    </a:lnTo>
                    <a:lnTo>
                      <a:pt x="33" y="568"/>
                    </a:lnTo>
                    <a:lnTo>
                      <a:pt x="44" y="578"/>
                    </a:lnTo>
                    <a:lnTo>
                      <a:pt x="65" y="587"/>
                    </a:lnTo>
                    <a:lnTo>
                      <a:pt x="87" y="587"/>
                    </a:lnTo>
                    <a:lnTo>
                      <a:pt x="96" y="596"/>
                    </a:lnTo>
                    <a:lnTo>
                      <a:pt x="108" y="596"/>
                    </a:lnTo>
                    <a:lnTo>
                      <a:pt x="118" y="596"/>
                    </a:lnTo>
                    <a:lnTo>
                      <a:pt x="125" y="605"/>
                    </a:lnTo>
                    <a:lnTo>
                      <a:pt x="101" y="621"/>
                    </a:lnTo>
                    <a:lnTo>
                      <a:pt x="96" y="635"/>
                    </a:lnTo>
                    <a:lnTo>
                      <a:pt x="87" y="655"/>
                    </a:lnTo>
                    <a:lnTo>
                      <a:pt x="87" y="664"/>
                    </a:lnTo>
                    <a:lnTo>
                      <a:pt x="75" y="673"/>
                    </a:lnTo>
                    <a:lnTo>
                      <a:pt x="75" y="684"/>
                    </a:lnTo>
                    <a:lnTo>
                      <a:pt x="75" y="703"/>
                    </a:lnTo>
                    <a:lnTo>
                      <a:pt x="75" y="712"/>
                    </a:lnTo>
                    <a:lnTo>
                      <a:pt x="65" y="721"/>
                    </a:lnTo>
                    <a:lnTo>
                      <a:pt x="65" y="743"/>
                    </a:lnTo>
                    <a:lnTo>
                      <a:pt x="65" y="742"/>
                    </a:lnTo>
                    <a:lnTo>
                      <a:pt x="75" y="751"/>
                    </a:lnTo>
                    <a:lnTo>
                      <a:pt x="75" y="742"/>
                    </a:lnTo>
                    <a:lnTo>
                      <a:pt x="96" y="751"/>
                    </a:lnTo>
                    <a:lnTo>
                      <a:pt x="108" y="751"/>
                    </a:lnTo>
                    <a:lnTo>
                      <a:pt x="118" y="751"/>
                    </a:lnTo>
                    <a:lnTo>
                      <a:pt x="130" y="751"/>
                    </a:lnTo>
                    <a:lnTo>
                      <a:pt x="139" y="751"/>
                    </a:lnTo>
                    <a:lnTo>
                      <a:pt x="151" y="751"/>
                    </a:lnTo>
                    <a:lnTo>
                      <a:pt x="163" y="751"/>
                    </a:lnTo>
                    <a:lnTo>
                      <a:pt x="177" y="758"/>
                    </a:lnTo>
                    <a:lnTo>
                      <a:pt x="185" y="758"/>
                    </a:lnTo>
                    <a:lnTo>
                      <a:pt x="194" y="761"/>
                    </a:lnTo>
                    <a:lnTo>
                      <a:pt x="204" y="761"/>
                    </a:lnTo>
                    <a:lnTo>
                      <a:pt x="198" y="770"/>
                    </a:lnTo>
                    <a:lnTo>
                      <a:pt x="226" y="779"/>
                    </a:lnTo>
                    <a:lnTo>
                      <a:pt x="235" y="771"/>
                    </a:lnTo>
                    <a:lnTo>
                      <a:pt x="246" y="771"/>
                    </a:lnTo>
                    <a:lnTo>
                      <a:pt x="258" y="779"/>
                    </a:lnTo>
                    <a:lnTo>
                      <a:pt x="269" y="789"/>
                    </a:lnTo>
                    <a:lnTo>
                      <a:pt x="279" y="789"/>
                    </a:lnTo>
                    <a:lnTo>
                      <a:pt x="289" y="799"/>
                    </a:lnTo>
                    <a:lnTo>
                      <a:pt x="301" y="789"/>
                    </a:lnTo>
                    <a:lnTo>
                      <a:pt x="310" y="789"/>
                    </a:lnTo>
                    <a:lnTo>
                      <a:pt x="322" y="771"/>
                    </a:lnTo>
                    <a:lnTo>
                      <a:pt x="336" y="777"/>
                    </a:lnTo>
                    <a:lnTo>
                      <a:pt x="336" y="788"/>
                    </a:lnTo>
                    <a:lnTo>
                      <a:pt x="352" y="789"/>
                    </a:lnTo>
                    <a:lnTo>
                      <a:pt x="363" y="789"/>
                    </a:lnTo>
                    <a:lnTo>
                      <a:pt x="375" y="779"/>
                    </a:lnTo>
                    <a:lnTo>
                      <a:pt x="385" y="789"/>
                    </a:lnTo>
                    <a:lnTo>
                      <a:pt x="397" y="789"/>
                    </a:lnTo>
                    <a:lnTo>
                      <a:pt x="406" y="789"/>
                    </a:lnTo>
                    <a:lnTo>
                      <a:pt x="418" y="779"/>
                    </a:lnTo>
                    <a:lnTo>
                      <a:pt x="428" y="779"/>
                    </a:lnTo>
                    <a:lnTo>
                      <a:pt x="449" y="779"/>
                    </a:lnTo>
                    <a:lnTo>
                      <a:pt x="460" y="779"/>
                    </a:lnTo>
                    <a:lnTo>
                      <a:pt x="471" y="789"/>
                    </a:lnTo>
                    <a:lnTo>
                      <a:pt x="471" y="779"/>
                    </a:lnTo>
                    <a:lnTo>
                      <a:pt x="481" y="779"/>
                    </a:lnTo>
                    <a:lnTo>
                      <a:pt x="498" y="788"/>
                    </a:lnTo>
                    <a:lnTo>
                      <a:pt x="495" y="797"/>
                    </a:lnTo>
                    <a:lnTo>
                      <a:pt x="503" y="810"/>
                    </a:lnTo>
                    <a:lnTo>
                      <a:pt x="514" y="819"/>
                    </a:lnTo>
                    <a:lnTo>
                      <a:pt x="514" y="810"/>
                    </a:lnTo>
                    <a:lnTo>
                      <a:pt x="524" y="810"/>
                    </a:lnTo>
                    <a:lnTo>
                      <a:pt x="524" y="799"/>
                    </a:lnTo>
                    <a:lnTo>
                      <a:pt x="524" y="789"/>
                    </a:lnTo>
                    <a:lnTo>
                      <a:pt x="514" y="779"/>
                    </a:lnTo>
                    <a:lnTo>
                      <a:pt x="514" y="771"/>
                    </a:lnTo>
                    <a:lnTo>
                      <a:pt x="514" y="761"/>
                    </a:lnTo>
                    <a:lnTo>
                      <a:pt x="503" y="751"/>
                    </a:lnTo>
                    <a:lnTo>
                      <a:pt x="503" y="742"/>
                    </a:lnTo>
                    <a:lnTo>
                      <a:pt x="503" y="721"/>
                    </a:lnTo>
                    <a:lnTo>
                      <a:pt x="536" y="721"/>
                    </a:lnTo>
                    <a:lnTo>
                      <a:pt x="545" y="712"/>
                    </a:lnTo>
                    <a:lnTo>
                      <a:pt x="556" y="703"/>
                    </a:lnTo>
                    <a:lnTo>
                      <a:pt x="556" y="692"/>
                    </a:lnTo>
                    <a:lnTo>
                      <a:pt x="565" y="692"/>
                    </a:lnTo>
                    <a:lnTo>
                      <a:pt x="577" y="692"/>
                    </a:lnTo>
                    <a:lnTo>
                      <a:pt x="588" y="692"/>
                    </a:lnTo>
                    <a:lnTo>
                      <a:pt x="588" y="684"/>
                    </a:lnTo>
                    <a:lnTo>
                      <a:pt x="588" y="673"/>
                    </a:lnTo>
                    <a:lnTo>
                      <a:pt x="577" y="664"/>
                    </a:lnTo>
                    <a:lnTo>
                      <a:pt x="565" y="655"/>
                    </a:lnTo>
                    <a:lnTo>
                      <a:pt x="556" y="646"/>
                    </a:lnTo>
                    <a:lnTo>
                      <a:pt x="545" y="646"/>
                    </a:lnTo>
                    <a:lnTo>
                      <a:pt x="536" y="635"/>
                    </a:lnTo>
                    <a:lnTo>
                      <a:pt x="524" y="616"/>
                    </a:lnTo>
                    <a:lnTo>
                      <a:pt x="514" y="596"/>
                    </a:lnTo>
                    <a:lnTo>
                      <a:pt x="503" y="587"/>
                    </a:lnTo>
                    <a:lnTo>
                      <a:pt x="503" y="578"/>
                    </a:lnTo>
                    <a:lnTo>
                      <a:pt x="503" y="559"/>
                    </a:lnTo>
                    <a:lnTo>
                      <a:pt x="493" y="548"/>
                    </a:lnTo>
                    <a:lnTo>
                      <a:pt x="481" y="540"/>
                    </a:lnTo>
                    <a:lnTo>
                      <a:pt x="481" y="519"/>
                    </a:lnTo>
                    <a:lnTo>
                      <a:pt x="471" y="519"/>
                    </a:lnTo>
                    <a:lnTo>
                      <a:pt x="460" y="500"/>
                    </a:lnTo>
                    <a:lnTo>
                      <a:pt x="460" y="482"/>
                    </a:lnTo>
                    <a:lnTo>
                      <a:pt x="471" y="491"/>
                    </a:lnTo>
                    <a:lnTo>
                      <a:pt x="471" y="500"/>
                    </a:lnTo>
                    <a:lnTo>
                      <a:pt x="493" y="491"/>
                    </a:lnTo>
                    <a:lnTo>
                      <a:pt x="503" y="500"/>
                    </a:lnTo>
                    <a:lnTo>
                      <a:pt x="524" y="500"/>
                    </a:lnTo>
                    <a:lnTo>
                      <a:pt x="545" y="491"/>
                    </a:lnTo>
                    <a:lnTo>
                      <a:pt x="556" y="491"/>
                    </a:lnTo>
                    <a:lnTo>
                      <a:pt x="565" y="482"/>
                    </a:lnTo>
                    <a:lnTo>
                      <a:pt x="577" y="482"/>
                    </a:lnTo>
                    <a:lnTo>
                      <a:pt x="611" y="462"/>
                    </a:lnTo>
                    <a:lnTo>
                      <a:pt x="620" y="452"/>
                    </a:lnTo>
                    <a:lnTo>
                      <a:pt x="631" y="443"/>
                    </a:lnTo>
                    <a:lnTo>
                      <a:pt x="654" y="434"/>
                    </a:lnTo>
                    <a:lnTo>
                      <a:pt x="663" y="443"/>
                    </a:lnTo>
                    <a:lnTo>
                      <a:pt x="663" y="452"/>
                    </a:lnTo>
                    <a:lnTo>
                      <a:pt x="674" y="452"/>
                    </a:lnTo>
                    <a:lnTo>
                      <a:pt x="685" y="443"/>
                    </a:lnTo>
                    <a:lnTo>
                      <a:pt x="685" y="434"/>
                    </a:lnTo>
                    <a:lnTo>
                      <a:pt x="685" y="404"/>
                    </a:lnTo>
                    <a:lnTo>
                      <a:pt x="695" y="395"/>
                    </a:lnTo>
                    <a:lnTo>
                      <a:pt x="685" y="395"/>
                    </a:lnTo>
                    <a:lnTo>
                      <a:pt x="685" y="385"/>
                    </a:lnTo>
                    <a:lnTo>
                      <a:pt x="685" y="375"/>
                    </a:lnTo>
                    <a:lnTo>
                      <a:pt x="685" y="347"/>
                    </a:lnTo>
                    <a:lnTo>
                      <a:pt x="685" y="338"/>
                    </a:lnTo>
                    <a:lnTo>
                      <a:pt x="674" y="318"/>
                    </a:lnTo>
                    <a:lnTo>
                      <a:pt x="674" y="308"/>
                    </a:lnTo>
                    <a:lnTo>
                      <a:pt x="674" y="299"/>
                    </a:lnTo>
                    <a:lnTo>
                      <a:pt x="685" y="288"/>
                    </a:lnTo>
                    <a:lnTo>
                      <a:pt x="674" y="288"/>
                    </a:lnTo>
                    <a:lnTo>
                      <a:pt x="663" y="279"/>
                    </a:lnTo>
                    <a:lnTo>
                      <a:pt x="663" y="270"/>
                    </a:lnTo>
                    <a:lnTo>
                      <a:pt x="654" y="261"/>
                    </a:lnTo>
                    <a:lnTo>
                      <a:pt x="642" y="241"/>
                    </a:lnTo>
                    <a:lnTo>
                      <a:pt x="654" y="231"/>
                    </a:lnTo>
                    <a:lnTo>
                      <a:pt x="663" y="221"/>
                    </a:lnTo>
                    <a:lnTo>
                      <a:pt x="663" y="212"/>
                    </a:lnTo>
                    <a:lnTo>
                      <a:pt x="663" y="202"/>
                    </a:lnTo>
                    <a:lnTo>
                      <a:pt x="663" y="194"/>
                    </a:lnTo>
                    <a:lnTo>
                      <a:pt x="663" y="183"/>
                    </a:lnTo>
                    <a:lnTo>
                      <a:pt x="663" y="155"/>
                    </a:lnTo>
                    <a:lnTo>
                      <a:pt x="631" y="155"/>
                    </a:lnTo>
                    <a:lnTo>
                      <a:pt x="631" y="135"/>
                    </a:lnTo>
                    <a:lnTo>
                      <a:pt x="631" y="115"/>
                    </a:lnTo>
                    <a:lnTo>
                      <a:pt x="611" y="115"/>
                    </a:lnTo>
                    <a:lnTo>
                      <a:pt x="599" y="115"/>
                    </a:lnTo>
                    <a:lnTo>
                      <a:pt x="599" y="107"/>
                    </a:lnTo>
                    <a:lnTo>
                      <a:pt x="588" y="97"/>
                    </a:lnTo>
                    <a:lnTo>
                      <a:pt x="588" y="87"/>
                    </a:lnTo>
                    <a:lnTo>
                      <a:pt x="577" y="87"/>
                    </a:lnTo>
                    <a:lnTo>
                      <a:pt x="565" y="97"/>
                    </a:lnTo>
                    <a:lnTo>
                      <a:pt x="556" y="97"/>
                    </a:lnTo>
                    <a:lnTo>
                      <a:pt x="545" y="97"/>
                    </a:lnTo>
                    <a:lnTo>
                      <a:pt x="524" y="107"/>
                    </a:lnTo>
                    <a:lnTo>
                      <a:pt x="503" y="115"/>
                    </a:lnTo>
                    <a:lnTo>
                      <a:pt x="493" y="107"/>
                    </a:lnTo>
                    <a:lnTo>
                      <a:pt x="493" y="115"/>
                    </a:lnTo>
                    <a:lnTo>
                      <a:pt x="481" y="115"/>
                    </a:lnTo>
                    <a:lnTo>
                      <a:pt x="460" y="115"/>
                    </a:lnTo>
                    <a:lnTo>
                      <a:pt x="449" y="115"/>
                    </a:lnTo>
                    <a:lnTo>
                      <a:pt x="428" y="107"/>
                    </a:lnTo>
                    <a:lnTo>
                      <a:pt x="440" y="107"/>
                    </a:lnTo>
                    <a:lnTo>
                      <a:pt x="440" y="97"/>
                    </a:lnTo>
                    <a:lnTo>
                      <a:pt x="449" y="97"/>
                    </a:lnTo>
                    <a:lnTo>
                      <a:pt x="449" y="87"/>
                    </a:lnTo>
                    <a:lnTo>
                      <a:pt x="449" y="76"/>
                    </a:lnTo>
                    <a:lnTo>
                      <a:pt x="440" y="76"/>
                    </a:lnTo>
                    <a:lnTo>
                      <a:pt x="428" y="76"/>
                    </a:lnTo>
                    <a:lnTo>
                      <a:pt x="418" y="87"/>
                    </a:lnTo>
                    <a:lnTo>
                      <a:pt x="406" y="68"/>
                    </a:lnTo>
                    <a:lnTo>
                      <a:pt x="397" y="68"/>
                    </a:lnTo>
                    <a:lnTo>
                      <a:pt x="385" y="68"/>
                    </a:lnTo>
                    <a:lnTo>
                      <a:pt x="385" y="58"/>
                    </a:lnTo>
                    <a:lnTo>
                      <a:pt x="375" y="58"/>
                    </a:lnTo>
                    <a:lnTo>
                      <a:pt x="363" y="58"/>
                    </a:lnTo>
                    <a:lnTo>
                      <a:pt x="363" y="48"/>
                    </a:lnTo>
                    <a:lnTo>
                      <a:pt x="375" y="39"/>
                    </a:lnTo>
                    <a:lnTo>
                      <a:pt x="363" y="29"/>
                    </a:lnTo>
                    <a:lnTo>
                      <a:pt x="352" y="21"/>
                    </a:lnTo>
                    <a:lnTo>
                      <a:pt x="342" y="10"/>
                    </a:lnTo>
                    <a:lnTo>
                      <a:pt x="322" y="10"/>
                    </a:lnTo>
                    <a:lnTo>
                      <a:pt x="310" y="0"/>
                    </a:lnTo>
                    <a:lnTo>
                      <a:pt x="301" y="0"/>
                    </a:lnTo>
                    <a:lnTo>
                      <a:pt x="301" y="21"/>
                    </a:lnTo>
                    <a:lnTo>
                      <a:pt x="301" y="29"/>
                    </a:lnTo>
                    <a:lnTo>
                      <a:pt x="310" y="39"/>
                    </a:lnTo>
                    <a:lnTo>
                      <a:pt x="310" y="48"/>
                    </a:lnTo>
                    <a:lnTo>
                      <a:pt x="289" y="58"/>
                    </a:lnTo>
                    <a:lnTo>
                      <a:pt x="279" y="58"/>
                    </a:lnTo>
                    <a:lnTo>
                      <a:pt x="279" y="68"/>
                    </a:lnTo>
                    <a:lnTo>
                      <a:pt x="289" y="68"/>
                    </a:lnTo>
                    <a:lnTo>
                      <a:pt x="289" y="76"/>
                    </a:lnTo>
                    <a:lnTo>
                      <a:pt x="289" y="87"/>
                    </a:lnTo>
                    <a:lnTo>
                      <a:pt x="310" y="97"/>
                    </a:lnTo>
                    <a:lnTo>
                      <a:pt x="301" y="107"/>
                    </a:lnTo>
                    <a:lnTo>
                      <a:pt x="310" y="115"/>
                    </a:lnTo>
                    <a:lnTo>
                      <a:pt x="332" y="125"/>
                    </a:lnTo>
                    <a:lnTo>
                      <a:pt x="332" y="144"/>
                    </a:lnTo>
                    <a:lnTo>
                      <a:pt x="322" y="125"/>
                    </a:lnTo>
                    <a:lnTo>
                      <a:pt x="310" y="115"/>
                    </a:lnTo>
                    <a:lnTo>
                      <a:pt x="289" y="115"/>
                    </a:lnTo>
                    <a:lnTo>
                      <a:pt x="269" y="115"/>
                    </a:lnTo>
                    <a:lnTo>
                      <a:pt x="269" y="125"/>
                    </a:lnTo>
                    <a:lnTo>
                      <a:pt x="269" y="144"/>
                    </a:lnTo>
                    <a:lnTo>
                      <a:pt x="269" y="155"/>
                    </a:lnTo>
                    <a:lnTo>
                      <a:pt x="258" y="164"/>
                    </a:lnTo>
                    <a:lnTo>
                      <a:pt x="258" y="173"/>
                    </a:lnTo>
                    <a:lnTo>
                      <a:pt x="246" y="155"/>
                    </a:lnTo>
                    <a:lnTo>
                      <a:pt x="246" y="144"/>
                    </a:lnTo>
                    <a:lnTo>
                      <a:pt x="246" y="135"/>
                    </a:lnTo>
                    <a:lnTo>
                      <a:pt x="235" y="135"/>
                    </a:lnTo>
                    <a:lnTo>
                      <a:pt x="235" y="144"/>
                    </a:lnTo>
                    <a:lnTo>
                      <a:pt x="226" y="144"/>
                    </a:lnTo>
                    <a:lnTo>
                      <a:pt x="226" y="135"/>
                    </a:lnTo>
                    <a:lnTo>
                      <a:pt x="235" y="125"/>
                    </a:lnTo>
                    <a:lnTo>
                      <a:pt x="214" y="115"/>
                    </a:lnTo>
                    <a:lnTo>
                      <a:pt x="194" y="115"/>
                    </a:lnTo>
                    <a:lnTo>
                      <a:pt x="172" y="115"/>
                    </a:lnTo>
                    <a:lnTo>
                      <a:pt x="163" y="115"/>
                    </a:lnTo>
                    <a:lnTo>
                      <a:pt x="163" y="125"/>
                    </a:lnTo>
                    <a:lnTo>
                      <a:pt x="151" y="135"/>
                    </a:lnTo>
                    <a:lnTo>
                      <a:pt x="151" y="144"/>
                    </a:lnTo>
                    <a:lnTo>
                      <a:pt x="163" y="144"/>
                    </a:lnTo>
                    <a:lnTo>
                      <a:pt x="163" y="155"/>
                    </a:lnTo>
                    <a:lnTo>
                      <a:pt x="172" y="164"/>
                    </a:lnTo>
                    <a:lnTo>
                      <a:pt x="163" y="173"/>
                    </a:lnTo>
                    <a:lnTo>
                      <a:pt x="163" y="183"/>
                    </a:lnTo>
                    <a:lnTo>
                      <a:pt x="163" y="194"/>
                    </a:lnTo>
                    <a:lnTo>
                      <a:pt x="163" y="202"/>
                    </a:lnTo>
                    <a:lnTo>
                      <a:pt x="151" y="202"/>
                    </a:lnTo>
                    <a:lnTo>
                      <a:pt x="151" y="212"/>
                    </a:lnTo>
                    <a:lnTo>
                      <a:pt x="151" y="231"/>
                    </a:lnTo>
                    <a:lnTo>
                      <a:pt x="151" y="241"/>
                    </a:lnTo>
                    <a:lnTo>
                      <a:pt x="139" y="251"/>
                    </a:lnTo>
                    <a:lnTo>
                      <a:pt x="151" y="261"/>
                    </a:lnTo>
                    <a:lnTo>
                      <a:pt x="151" y="270"/>
                    </a:lnTo>
                    <a:lnTo>
                      <a:pt x="139" y="299"/>
                    </a:lnTo>
                    <a:lnTo>
                      <a:pt x="130" y="299"/>
                    </a:lnTo>
                    <a:lnTo>
                      <a:pt x="118" y="299"/>
                    </a:lnTo>
                    <a:lnTo>
                      <a:pt x="108" y="299"/>
                    </a:lnTo>
                    <a:lnTo>
                      <a:pt x="96" y="299"/>
                    </a:lnTo>
                    <a:lnTo>
                      <a:pt x="87" y="288"/>
                    </a:lnTo>
                    <a:lnTo>
                      <a:pt x="55" y="299"/>
                    </a:lnTo>
                    <a:lnTo>
                      <a:pt x="33" y="308"/>
                    </a:lnTo>
                    <a:lnTo>
                      <a:pt x="33" y="318"/>
                    </a:lnTo>
                    <a:lnTo>
                      <a:pt x="33" y="327"/>
                    </a:lnTo>
                    <a:lnTo>
                      <a:pt x="33" y="347"/>
                    </a:lnTo>
                    <a:lnTo>
                      <a:pt x="33" y="356"/>
                    </a:lnTo>
                    <a:lnTo>
                      <a:pt x="12" y="365"/>
                    </a:lnTo>
                    <a:lnTo>
                      <a:pt x="12" y="375"/>
                    </a:lnTo>
                    <a:lnTo>
                      <a:pt x="12" y="385"/>
                    </a:lnTo>
                    <a:lnTo>
                      <a:pt x="12" y="395"/>
                    </a:lnTo>
                    <a:lnTo>
                      <a:pt x="0" y="414"/>
                    </a:lnTo>
                    <a:lnTo>
                      <a:pt x="12" y="414"/>
                    </a:lnTo>
                    <a:lnTo>
                      <a:pt x="12" y="424"/>
                    </a:lnTo>
                    <a:lnTo>
                      <a:pt x="12" y="434"/>
                    </a:lnTo>
                    <a:lnTo>
                      <a:pt x="0" y="434"/>
                    </a:lnTo>
                    <a:lnTo>
                      <a:pt x="0" y="443"/>
                    </a:lnTo>
                    <a:lnTo>
                      <a:pt x="0" y="452"/>
                    </a:lnTo>
                    <a:lnTo>
                      <a:pt x="0" y="462"/>
                    </a:lnTo>
                    <a:lnTo>
                      <a:pt x="0" y="462"/>
                    </a:lnTo>
                    <a:lnTo>
                      <a:pt x="0" y="462"/>
                    </a:lnTo>
                    <a:close/>
                  </a:path>
                </a:pathLst>
              </a:custGeom>
              <a:solidFill>
                <a:schemeClr val="accent2"/>
              </a:solidFill>
              <a:ln w="3175" cmpd="sng">
                <a:solidFill>
                  <a:schemeClr val="bg1"/>
                </a:solidFill>
                <a:round/>
                <a:headEnd/>
                <a:tailEnd/>
              </a:ln>
            </p:spPr>
            <p:txBody>
              <a:bodyPr/>
              <a:lstStyle/>
              <a:p>
                <a:endParaRPr lang="es-ES" sz="900" dirty="0"/>
              </a:p>
            </p:txBody>
          </p:sp>
          <p:sp>
            <p:nvSpPr>
              <p:cNvPr id="55" name="Freeform 42"/>
              <p:cNvSpPr>
                <a:spLocks/>
              </p:cNvSpPr>
              <p:nvPr>
                <p:custDataLst>
                  <p:tags r:id="rId183"/>
                </p:custDataLst>
              </p:nvPr>
            </p:nvSpPr>
            <p:spPr bwMode="auto">
              <a:xfrm>
                <a:off x="3091" y="2476"/>
                <a:ext cx="57" cy="79"/>
              </a:xfrm>
              <a:custGeom>
                <a:avLst/>
                <a:gdLst>
                  <a:gd name="T0" fmla="*/ 3 w 53"/>
                  <a:gd name="T1" fmla="*/ 69 h 81"/>
                  <a:gd name="T2" fmla="*/ 5 w 53"/>
                  <a:gd name="T3" fmla="*/ 52 h 81"/>
                  <a:gd name="T4" fmla="*/ 0 w 53"/>
                  <a:gd name="T5" fmla="*/ 43 h 81"/>
                  <a:gd name="T6" fmla="*/ 0 w 53"/>
                  <a:gd name="T7" fmla="*/ 33 h 81"/>
                  <a:gd name="T8" fmla="*/ 0 w 53"/>
                  <a:gd name="T9" fmla="*/ 23 h 81"/>
                  <a:gd name="T10" fmla="*/ 3 w 53"/>
                  <a:gd name="T11" fmla="*/ 9 h 81"/>
                  <a:gd name="T12" fmla="*/ 18 w 53"/>
                  <a:gd name="T13" fmla="*/ 0 h 81"/>
                  <a:gd name="T14" fmla="*/ 31 w 53"/>
                  <a:gd name="T15" fmla="*/ 14 h 81"/>
                  <a:gd name="T16" fmla="*/ 31 w 53"/>
                  <a:gd name="T17" fmla="*/ 23 h 81"/>
                  <a:gd name="T18" fmla="*/ 43 w 53"/>
                  <a:gd name="T19" fmla="*/ 33 h 81"/>
                  <a:gd name="T20" fmla="*/ 53 w 53"/>
                  <a:gd name="T21" fmla="*/ 43 h 81"/>
                  <a:gd name="T22" fmla="*/ 53 w 53"/>
                  <a:gd name="T23" fmla="*/ 51 h 81"/>
                  <a:gd name="T24" fmla="*/ 53 w 53"/>
                  <a:gd name="T25" fmla="*/ 62 h 81"/>
                  <a:gd name="T26" fmla="*/ 50 w 53"/>
                  <a:gd name="T27" fmla="*/ 81 h 81"/>
                  <a:gd name="T28" fmla="*/ 43 w 53"/>
                  <a:gd name="T29" fmla="*/ 81 h 81"/>
                  <a:gd name="T30" fmla="*/ 17 w 53"/>
                  <a:gd name="T31" fmla="*/ 81 h 81"/>
                  <a:gd name="T32" fmla="*/ 3 w 53"/>
                  <a:gd name="T33" fmla="*/ 69 h 81"/>
                  <a:gd name="T34" fmla="*/ 3 w 53"/>
                  <a:gd name="T3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1">
                    <a:moveTo>
                      <a:pt x="3" y="69"/>
                    </a:moveTo>
                    <a:lnTo>
                      <a:pt x="5" y="52"/>
                    </a:lnTo>
                    <a:lnTo>
                      <a:pt x="0" y="43"/>
                    </a:lnTo>
                    <a:lnTo>
                      <a:pt x="0" y="33"/>
                    </a:lnTo>
                    <a:lnTo>
                      <a:pt x="0" y="23"/>
                    </a:lnTo>
                    <a:lnTo>
                      <a:pt x="3" y="9"/>
                    </a:lnTo>
                    <a:lnTo>
                      <a:pt x="18" y="0"/>
                    </a:lnTo>
                    <a:lnTo>
                      <a:pt x="31" y="14"/>
                    </a:lnTo>
                    <a:lnTo>
                      <a:pt x="31" y="23"/>
                    </a:lnTo>
                    <a:lnTo>
                      <a:pt x="43" y="33"/>
                    </a:lnTo>
                    <a:lnTo>
                      <a:pt x="53" y="43"/>
                    </a:lnTo>
                    <a:lnTo>
                      <a:pt x="53" y="51"/>
                    </a:lnTo>
                    <a:lnTo>
                      <a:pt x="53" y="62"/>
                    </a:lnTo>
                    <a:lnTo>
                      <a:pt x="50" y="81"/>
                    </a:lnTo>
                    <a:lnTo>
                      <a:pt x="43" y="81"/>
                    </a:lnTo>
                    <a:lnTo>
                      <a:pt x="17" y="81"/>
                    </a:lnTo>
                    <a:lnTo>
                      <a:pt x="3" y="69"/>
                    </a:lnTo>
                    <a:lnTo>
                      <a:pt x="3" y="69"/>
                    </a:lnTo>
                    <a:close/>
                  </a:path>
                </a:pathLst>
              </a:custGeom>
              <a:solidFill>
                <a:schemeClr val="accent2"/>
              </a:solidFill>
              <a:ln w="3175" cmpd="sng">
                <a:solidFill>
                  <a:schemeClr val="bg1"/>
                </a:solidFill>
                <a:round/>
                <a:headEnd/>
                <a:tailEnd/>
              </a:ln>
            </p:spPr>
            <p:txBody>
              <a:bodyPr/>
              <a:lstStyle/>
              <a:p>
                <a:endParaRPr lang="es-ES" sz="900" dirty="0"/>
              </a:p>
            </p:txBody>
          </p:sp>
          <p:sp>
            <p:nvSpPr>
              <p:cNvPr id="56" name="Freeform 43"/>
              <p:cNvSpPr>
                <a:spLocks/>
              </p:cNvSpPr>
              <p:nvPr>
                <p:custDataLst>
                  <p:tags r:id="rId184"/>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 name="T80" fmla="*/ 14 w 231"/>
                  <a:gd name="T8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lnTo>
                      <a:pt x="14" y="143"/>
                    </a:lnTo>
                    <a:close/>
                  </a:path>
                </a:pathLst>
              </a:custGeom>
              <a:solidFill>
                <a:schemeClr val="accent2"/>
              </a:solidFill>
              <a:ln w="3175" cmpd="sng">
                <a:solidFill>
                  <a:schemeClr val="bg1"/>
                </a:solidFill>
                <a:round/>
                <a:headEnd/>
                <a:tailEnd/>
              </a:ln>
            </p:spPr>
            <p:txBody>
              <a:bodyPr/>
              <a:lstStyle/>
              <a:p>
                <a:endParaRPr lang="es-ES" sz="900" dirty="0"/>
              </a:p>
            </p:txBody>
          </p:sp>
          <p:sp>
            <p:nvSpPr>
              <p:cNvPr id="57" name="Freeform 44"/>
              <p:cNvSpPr>
                <a:spLocks/>
              </p:cNvSpPr>
              <p:nvPr>
                <p:custDataLst>
                  <p:tags r:id="rId185"/>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8" name="Freeform 45"/>
              <p:cNvSpPr>
                <a:spLocks/>
              </p:cNvSpPr>
              <p:nvPr>
                <p:custDataLst>
                  <p:tags r:id="rId186"/>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close/>
                  </a:path>
                </a:pathLst>
              </a:custGeom>
              <a:solidFill>
                <a:schemeClr val="accent2"/>
              </a:solidFill>
              <a:ln w="3175" cmpd="sng">
                <a:solidFill>
                  <a:schemeClr val="bg1"/>
                </a:solidFill>
                <a:round/>
                <a:headEnd/>
                <a:tailEnd/>
              </a:ln>
            </p:spPr>
            <p:txBody>
              <a:bodyPr/>
              <a:lstStyle/>
              <a:p>
                <a:endParaRPr lang="es-ES" sz="900" dirty="0"/>
              </a:p>
            </p:txBody>
          </p:sp>
          <p:sp>
            <p:nvSpPr>
              <p:cNvPr id="59" name="Freeform 46"/>
              <p:cNvSpPr>
                <a:spLocks/>
              </p:cNvSpPr>
              <p:nvPr>
                <p:custDataLst>
                  <p:tags r:id="rId187"/>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0" name="Freeform 47"/>
              <p:cNvSpPr>
                <a:spLocks/>
              </p:cNvSpPr>
              <p:nvPr>
                <p:custDataLst>
                  <p:tags r:id="rId188"/>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close/>
                  </a:path>
                </a:pathLst>
              </a:custGeom>
              <a:solidFill>
                <a:schemeClr val="accent2"/>
              </a:solidFill>
              <a:ln w="3175" cmpd="sng">
                <a:solidFill>
                  <a:schemeClr val="bg1"/>
                </a:solidFill>
                <a:round/>
                <a:headEnd/>
                <a:tailEnd/>
              </a:ln>
            </p:spPr>
            <p:txBody>
              <a:bodyPr/>
              <a:lstStyle/>
              <a:p>
                <a:endParaRPr lang="es-ES" sz="900" dirty="0"/>
              </a:p>
            </p:txBody>
          </p:sp>
          <p:sp>
            <p:nvSpPr>
              <p:cNvPr id="61" name="Freeform 48"/>
              <p:cNvSpPr>
                <a:spLocks/>
              </p:cNvSpPr>
              <p:nvPr>
                <p:custDataLst>
                  <p:tags r:id="rId189"/>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2" name="Freeform 49"/>
              <p:cNvSpPr>
                <a:spLocks/>
              </p:cNvSpPr>
              <p:nvPr>
                <p:custDataLst>
                  <p:tags r:id="rId190"/>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63" name="Freeform 50"/>
              <p:cNvSpPr>
                <a:spLocks/>
              </p:cNvSpPr>
              <p:nvPr>
                <p:custDataLst>
                  <p:tags r:id="rId191"/>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4" name="Freeform 51"/>
              <p:cNvSpPr>
                <a:spLocks/>
              </p:cNvSpPr>
              <p:nvPr>
                <p:custDataLst>
                  <p:tags r:id="rId192"/>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 name="T20" fmla="*/ 0 w 27"/>
                  <a:gd name="T21"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5" name="Freeform 52"/>
              <p:cNvSpPr>
                <a:spLocks/>
              </p:cNvSpPr>
              <p:nvPr>
                <p:custDataLst>
                  <p:tags r:id="rId193"/>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6" name="Freeform 53"/>
              <p:cNvSpPr>
                <a:spLocks/>
              </p:cNvSpPr>
              <p:nvPr>
                <p:custDataLst>
                  <p:tags r:id="rId194"/>
                </p:custDataLst>
              </p:nvPr>
            </p:nvSpPr>
            <p:spPr bwMode="auto">
              <a:xfrm>
                <a:off x="3920" y="2717"/>
                <a:ext cx="572" cy="299"/>
              </a:xfrm>
              <a:custGeom>
                <a:avLst/>
                <a:gdLst>
                  <a:gd name="T0" fmla="*/ 115 w 730"/>
                  <a:gd name="T1" fmla="*/ 101 h 458"/>
                  <a:gd name="T2" fmla="*/ 146 w 730"/>
                  <a:gd name="T3" fmla="*/ 115 h 458"/>
                  <a:gd name="T4" fmla="*/ 173 w 730"/>
                  <a:gd name="T5" fmla="*/ 142 h 458"/>
                  <a:gd name="T6" fmla="*/ 218 w 730"/>
                  <a:gd name="T7" fmla="*/ 142 h 458"/>
                  <a:gd name="T8" fmla="*/ 237 w 730"/>
                  <a:gd name="T9" fmla="*/ 142 h 458"/>
                  <a:gd name="T10" fmla="*/ 288 w 730"/>
                  <a:gd name="T11" fmla="*/ 130 h 458"/>
                  <a:gd name="T12" fmla="*/ 288 w 730"/>
                  <a:gd name="T13" fmla="*/ 113 h 458"/>
                  <a:gd name="T14" fmla="*/ 311 w 730"/>
                  <a:gd name="T15" fmla="*/ 97 h 458"/>
                  <a:gd name="T16" fmla="*/ 346 w 730"/>
                  <a:gd name="T17" fmla="*/ 101 h 458"/>
                  <a:gd name="T18" fmla="*/ 390 w 730"/>
                  <a:gd name="T19" fmla="*/ 86 h 458"/>
                  <a:gd name="T20" fmla="*/ 433 w 730"/>
                  <a:gd name="T21" fmla="*/ 59 h 458"/>
                  <a:gd name="T22" fmla="*/ 462 w 730"/>
                  <a:gd name="T23" fmla="*/ 29 h 458"/>
                  <a:gd name="T24" fmla="*/ 478 w 730"/>
                  <a:gd name="T25" fmla="*/ 0 h 458"/>
                  <a:gd name="T26" fmla="*/ 507 w 730"/>
                  <a:gd name="T27" fmla="*/ 0 h 458"/>
                  <a:gd name="T28" fmla="*/ 549 w 730"/>
                  <a:gd name="T29" fmla="*/ 0 h 458"/>
                  <a:gd name="T30" fmla="*/ 576 w 730"/>
                  <a:gd name="T31" fmla="*/ 0 h 458"/>
                  <a:gd name="T32" fmla="*/ 592 w 730"/>
                  <a:gd name="T33" fmla="*/ 14 h 458"/>
                  <a:gd name="T34" fmla="*/ 635 w 730"/>
                  <a:gd name="T35" fmla="*/ 14 h 458"/>
                  <a:gd name="T36" fmla="*/ 670 w 730"/>
                  <a:gd name="T37" fmla="*/ 43 h 458"/>
                  <a:gd name="T38" fmla="*/ 697 w 730"/>
                  <a:gd name="T39" fmla="*/ 43 h 458"/>
                  <a:gd name="T40" fmla="*/ 730 w 730"/>
                  <a:gd name="T41" fmla="*/ 68 h 458"/>
                  <a:gd name="T42" fmla="*/ 726 w 730"/>
                  <a:gd name="T43" fmla="*/ 109 h 458"/>
                  <a:gd name="T44" fmla="*/ 683 w 730"/>
                  <a:gd name="T45" fmla="*/ 142 h 458"/>
                  <a:gd name="T46" fmla="*/ 654 w 730"/>
                  <a:gd name="T47" fmla="*/ 156 h 458"/>
                  <a:gd name="T48" fmla="*/ 639 w 730"/>
                  <a:gd name="T49" fmla="*/ 204 h 458"/>
                  <a:gd name="T50" fmla="*/ 625 w 730"/>
                  <a:gd name="T51" fmla="*/ 233 h 458"/>
                  <a:gd name="T52" fmla="*/ 600 w 730"/>
                  <a:gd name="T53" fmla="*/ 287 h 458"/>
                  <a:gd name="T54" fmla="*/ 571 w 730"/>
                  <a:gd name="T55" fmla="*/ 307 h 458"/>
                  <a:gd name="T56" fmla="*/ 547 w 730"/>
                  <a:gd name="T57" fmla="*/ 340 h 458"/>
                  <a:gd name="T58" fmla="*/ 526 w 730"/>
                  <a:gd name="T59" fmla="*/ 363 h 458"/>
                  <a:gd name="T60" fmla="*/ 511 w 730"/>
                  <a:gd name="T61" fmla="*/ 388 h 458"/>
                  <a:gd name="T62" fmla="*/ 447 w 730"/>
                  <a:gd name="T63" fmla="*/ 373 h 458"/>
                  <a:gd name="T64" fmla="*/ 433 w 730"/>
                  <a:gd name="T65" fmla="*/ 386 h 458"/>
                  <a:gd name="T66" fmla="*/ 390 w 730"/>
                  <a:gd name="T67" fmla="*/ 402 h 458"/>
                  <a:gd name="T68" fmla="*/ 346 w 730"/>
                  <a:gd name="T69" fmla="*/ 402 h 458"/>
                  <a:gd name="T70" fmla="*/ 303 w 730"/>
                  <a:gd name="T71" fmla="*/ 415 h 458"/>
                  <a:gd name="T72" fmla="*/ 276 w 730"/>
                  <a:gd name="T73" fmla="*/ 431 h 458"/>
                  <a:gd name="T74" fmla="*/ 247 w 730"/>
                  <a:gd name="T75" fmla="*/ 458 h 458"/>
                  <a:gd name="T76" fmla="*/ 202 w 730"/>
                  <a:gd name="T77" fmla="*/ 445 h 458"/>
                  <a:gd name="T78" fmla="*/ 173 w 730"/>
                  <a:gd name="T79" fmla="*/ 445 h 458"/>
                  <a:gd name="T80" fmla="*/ 146 w 730"/>
                  <a:gd name="T81" fmla="*/ 431 h 458"/>
                  <a:gd name="T82" fmla="*/ 130 w 730"/>
                  <a:gd name="T83" fmla="*/ 415 h 458"/>
                  <a:gd name="T84" fmla="*/ 101 w 730"/>
                  <a:gd name="T85" fmla="*/ 402 h 458"/>
                  <a:gd name="T86" fmla="*/ 72 w 730"/>
                  <a:gd name="T87" fmla="*/ 373 h 458"/>
                  <a:gd name="T88" fmla="*/ 59 w 730"/>
                  <a:gd name="T89" fmla="*/ 344 h 458"/>
                  <a:gd name="T90" fmla="*/ 43 w 730"/>
                  <a:gd name="T91" fmla="*/ 317 h 458"/>
                  <a:gd name="T92" fmla="*/ 30 w 730"/>
                  <a:gd name="T93" fmla="*/ 287 h 458"/>
                  <a:gd name="T94" fmla="*/ 0 w 730"/>
                  <a:gd name="T95" fmla="*/ 301 h 458"/>
                  <a:gd name="T96" fmla="*/ 14 w 730"/>
                  <a:gd name="T97" fmla="*/ 258 h 458"/>
                  <a:gd name="T98" fmla="*/ 43 w 730"/>
                  <a:gd name="T99" fmla="*/ 229 h 458"/>
                  <a:gd name="T100" fmla="*/ 59 w 730"/>
                  <a:gd name="T101" fmla="*/ 200 h 458"/>
                  <a:gd name="T102" fmla="*/ 59 w 730"/>
                  <a:gd name="T103" fmla="*/ 173 h 458"/>
                  <a:gd name="T104" fmla="*/ 43 w 730"/>
                  <a:gd name="T105" fmla="*/ 142 h 458"/>
                  <a:gd name="T106" fmla="*/ 76 w 730"/>
                  <a:gd name="T107" fmla="*/ 134 h 458"/>
                  <a:gd name="T108" fmla="*/ 88 w 730"/>
                  <a:gd name="T109" fmla="*/ 152 h 458"/>
                  <a:gd name="T110" fmla="*/ 101 w 730"/>
                  <a:gd name="T111" fmla="*/ 128 h 458"/>
                  <a:gd name="T112" fmla="*/ 84 w 730"/>
                  <a:gd name="T113" fmla="*/ 7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lnTo>
                      <a:pt x="84" y="78"/>
                    </a:lnTo>
                    <a:close/>
                  </a:path>
                </a:pathLst>
              </a:custGeom>
              <a:solidFill>
                <a:schemeClr val="accent2"/>
              </a:solidFill>
              <a:ln w="3175" cmpd="sng">
                <a:solidFill>
                  <a:schemeClr val="bg1"/>
                </a:solidFill>
                <a:round/>
                <a:headEnd/>
                <a:tailEnd/>
              </a:ln>
            </p:spPr>
            <p:txBody>
              <a:bodyPr/>
              <a:lstStyle/>
              <a:p>
                <a:endParaRPr lang="es-ES" sz="900" dirty="0"/>
              </a:p>
            </p:txBody>
          </p:sp>
          <p:sp>
            <p:nvSpPr>
              <p:cNvPr id="67" name="Freeform 54"/>
              <p:cNvSpPr>
                <a:spLocks/>
              </p:cNvSpPr>
              <p:nvPr>
                <p:custDataLst>
                  <p:tags r:id="rId195"/>
                </p:custDataLst>
              </p:nvPr>
            </p:nvSpPr>
            <p:spPr bwMode="auto">
              <a:xfrm>
                <a:off x="4555" y="3679"/>
                <a:ext cx="157" cy="93"/>
              </a:xfrm>
              <a:custGeom>
                <a:avLst/>
                <a:gdLst>
                  <a:gd name="T0" fmla="*/ 0 w 202"/>
                  <a:gd name="T1" fmla="*/ 12 h 142"/>
                  <a:gd name="T2" fmla="*/ 29 w 202"/>
                  <a:gd name="T3" fmla="*/ 0 h 142"/>
                  <a:gd name="T4" fmla="*/ 45 w 202"/>
                  <a:gd name="T5" fmla="*/ 0 h 142"/>
                  <a:gd name="T6" fmla="*/ 58 w 202"/>
                  <a:gd name="T7" fmla="*/ 12 h 142"/>
                  <a:gd name="T8" fmla="*/ 72 w 202"/>
                  <a:gd name="T9" fmla="*/ 27 h 142"/>
                  <a:gd name="T10" fmla="*/ 101 w 202"/>
                  <a:gd name="T11" fmla="*/ 27 h 142"/>
                  <a:gd name="T12" fmla="*/ 130 w 202"/>
                  <a:gd name="T13" fmla="*/ 41 h 142"/>
                  <a:gd name="T14" fmla="*/ 144 w 202"/>
                  <a:gd name="T15" fmla="*/ 57 h 142"/>
                  <a:gd name="T16" fmla="*/ 157 w 202"/>
                  <a:gd name="T17" fmla="*/ 57 h 142"/>
                  <a:gd name="T18" fmla="*/ 173 w 202"/>
                  <a:gd name="T19" fmla="*/ 70 h 142"/>
                  <a:gd name="T20" fmla="*/ 173 w 202"/>
                  <a:gd name="T21" fmla="*/ 84 h 142"/>
                  <a:gd name="T22" fmla="*/ 188 w 202"/>
                  <a:gd name="T23" fmla="*/ 97 h 142"/>
                  <a:gd name="T24" fmla="*/ 202 w 202"/>
                  <a:gd name="T25" fmla="*/ 113 h 142"/>
                  <a:gd name="T26" fmla="*/ 202 w 202"/>
                  <a:gd name="T27" fmla="*/ 142 h 142"/>
                  <a:gd name="T28" fmla="*/ 188 w 202"/>
                  <a:gd name="T29" fmla="*/ 142 h 142"/>
                  <a:gd name="T30" fmla="*/ 173 w 202"/>
                  <a:gd name="T31" fmla="*/ 113 h 142"/>
                  <a:gd name="T32" fmla="*/ 157 w 202"/>
                  <a:gd name="T33" fmla="*/ 97 h 142"/>
                  <a:gd name="T34" fmla="*/ 144 w 202"/>
                  <a:gd name="T35" fmla="*/ 84 h 142"/>
                  <a:gd name="T36" fmla="*/ 115 w 202"/>
                  <a:gd name="T37" fmla="*/ 70 h 142"/>
                  <a:gd name="T38" fmla="*/ 101 w 202"/>
                  <a:gd name="T39" fmla="*/ 57 h 142"/>
                  <a:gd name="T40" fmla="*/ 72 w 202"/>
                  <a:gd name="T41" fmla="*/ 41 h 142"/>
                  <a:gd name="T42" fmla="*/ 58 w 202"/>
                  <a:gd name="T43" fmla="*/ 27 h 142"/>
                  <a:gd name="T44" fmla="*/ 29 w 202"/>
                  <a:gd name="T45" fmla="*/ 27 h 142"/>
                  <a:gd name="T46" fmla="*/ 14 w 202"/>
                  <a:gd name="T47" fmla="*/ 27 h 142"/>
                  <a:gd name="T48" fmla="*/ 0 w 202"/>
                  <a:gd name="T49" fmla="*/ 12 h 142"/>
                  <a:gd name="T50" fmla="*/ 0 w 202"/>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lnTo>
                      <a:pt x="0" y="12"/>
                    </a:lnTo>
                    <a:close/>
                  </a:path>
                </a:pathLst>
              </a:custGeom>
              <a:solidFill>
                <a:schemeClr val="accent2"/>
              </a:solidFill>
              <a:ln w="3175" cmpd="sng">
                <a:solidFill>
                  <a:schemeClr val="bg1"/>
                </a:solidFill>
                <a:round/>
                <a:headEnd/>
                <a:tailEnd/>
              </a:ln>
            </p:spPr>
            <p:txBody>
              <a:bodyPr/>
              <a:lstStyle/>
              <a:p>
                <a:endParaRPr lang="es-ES" sz="900" dirty="0"/>
              </a:p>
            </p:txBody>
          </p:sp>
          <p:sp>
            <p:nvSpPr>
              <p:cNvPr id="68" name="Freeform 55"/>
              <p:cNvSpPr>
                <a:spLocks/>
              </p:cNvSpPr>
              <p:nvPr>
                <p:custDataLst>
                  <p:tags r:id="rId196"/>
                </p:custDataLst>
              </p:nvPr>
            </p:nvSpPr>
            <p:spPr bwMode="auto">
              <a:xfrm>
                <a:off x="4303" y="2738"/>
                <a:ext cx="445" cy="480"/>
              </a:xfrm>
              <a:custGeom>
                <a:avLst/>
                <a:gdLst>
                  <a:gd name="T0" fmla="*/ 180 w 422"/>
                  <a:gd name="T1" fmla="*/ 413 h 492"/>
                  <a:gd name="T2" fmla="*/ 170 w 422"/>
                  <a:gd name="T3" fmla="*/ 400 h 492"/>
                  <a:gd name="T4" fmla="*/ 170 w 422"/>
                  <a:gd name="T5" fmla="*/ 381 h 492"/>
                  <a:gd name="T6" fmla="*/ 140 w 422"/>
                  <a:gd name="T7" fmla="*/ 400 h 492"/>
                  <a:gd name="T8" fmla="*/ 107 w 422"/>
                  <a:gd name="T9" fmla="*/ 381 h 492"/>
                  <a:gd name="T10" fmla="*/ 75 w 422"/>
                  <a:gd name="T11" fmla="*/ 381 h 492"/>
                  <a:gd name="T12" fmla="*/ 64 w 422"/>
                  <a:gd name="T13" fmla="*/ 370 h 492"/>
                  <a:gd name="T14" fmla="*/ 75 w 422"/>
                  <a:gd name="T15" fmla="*/ 352 h 492"/>
                  <a:gd name="T16" fmla="*/ 64 w 422"/>
                  <a:gd name="T17" fmla="*/ 332 h 492"/>
                  <a:gd name="T18" fmla="*/ 42 w 422"/>
                  <a:gd name="T19" fmla="*/ 322 h 492"/>
                  <a:gd name="T20" fmla="*/ 32 w 422"/>
                  <a:gd name="T21" fmla="*/ 302 h 492"/>
                  <a:gd name="T22" fmla="*/ 20 w 422"/>
                  <a:gd name="T23" fmla="*/ 284 h 492"/>
                  <a:gd name="T24" fmla="*/ 20 w 422"/>
                  <a:gd name="T25" fmla="*/ 254 h 492"/>
                  <a:gd name="T26" fmla="*/ 0 w 422"/>
                  <a:gd name="T27" fmla="*/ 254 h 492"/>
                  <a:gd name="T28" fmla="*/ 10 w 422"/>
                  <a:gd name="T29" fmla="*/ 236 h 492"/>
                  <a:gd name="T30" fmla="*/ 32 w 422"/>
                  <a:gd name="T31" fmla="*/ 208 h 492"/>
                  <a:gd name="T32" fmla="*/ 53 w 422"/>
                  <a:gd name="T33" fmla="*/ 188 h 492"/>
                  <a:gd name="T34" fmla="*/ 65 w 422"/>
                  <a:gd name="T35" fmla="*/ 169 h 492"/>
                  <a:gd name="T36" fmla="*/ 85 w 422"/>
                  <a:gd name="T37" fmla="*/ 159 h 492"/>
                  <a:gd name="T38" fmla="*/ 97 w 422"/>
                  <a:gd name="T39" fmla="*/ 120 h 492"/>
                  <a:gd name="T40" fmla="*/ 107 w 422"/>
                  <a:gd name="T41" fmla="*/ 91 h 492"/>
                  <a:gd name="T42" fmla="*/ 129 w 422"/>
                  <a:gd name="T43" fmla="*/ 72 h 492"/>
                  <a:gd name="T44" fmla="*/ 150 w 422"/>
                  <a:gd name="T45" fmla="*/ 63 h 492"/>
                  <a:gd name="T46" fmla="*/ 172 w 422"/>
                  <a:gd name="T47" fmla="*/ 43 h 492"/>
                  <a:gd name="T48" fmla="*/ 154 w 422"/>
                  <a:gd name="T49" fmla="*/ 10 h 492"/>
                  <a:gd name="T50" fmla="*/ 204 w 422"/>
                  <a:gd name="T51" fmla="*/ 6 h 492"/>
                  <a:gd name="T52" fmla="*/ 238 w 422"/>
                  <a:gd name="T53" fmla="*/ 16 h 492"/>
                  <a:gd name="T54" fmla="*/ 270 w 422"/>
                  <a:gd name="T55" fmla="*/ 26 h 492"/>
                  <a:gd name="T56" fmla="*/ 300 w 422"/>
                  <a:gd name="T57" fmla="*/ 10 h 492"/>
                  <a:gd name="T58" fmla="*/ 343 w 422"/>
                  <a:gd name="T59" fmla="*/ 24 h 492"/>
                  <a:gd name="T60" fmla="*/ 376 w 422"/>
                  <a:gd name="T61" fmla="*/ 0 h 492"/>
                  <a:gd name="T62" fmla="*/ 402 w 422"/>
                  <a:gd name="T63" fmla="*/ 0 h 492"/>
                  <a:gd name="T64" fmla="*/ 420 w 422"/>
                  <a:gd name="T65" fmla="*/ 489 h 492"/>
                  <a:gd name="T66" fmla="*/ 376 w 422"/>
                  <a:gd name="T67" fmla="*/ 483 h 492"/>
                  <a:gd name="T68" fmla="*/ 342 w 422"/>
                  <a:gd name="T69" fmla="*/ 483 h 492"/>
                  <a:gd name="T70" fmla="*/ 311 w 422"/>
                  <a:gd name="T71" fmla="*/ 483 h 492"/>
                  <a:gd name="T72" fmla="*/ 274 w 422"/>
                  <a:gd name="T73" fmla="*/ 475 h 492"/>
                  <a:gd name="T74" fmla="*/ 235 w 422"/>
                  <a:gd name="T75" fmla="*/ 475 h 492"/>
                  <a:gd name="T76" fmla="*/ 204 w 422"/>
                  <a:gd name="T77" fmla="*/ 469 h 492"/>
                  <a:gd name="T78" fmla="*/ 196 w 422"/>
                  <a:gd name="T79" fmla="*/ 442 h 492"/>
                  <a:gd name="T80" fmla="*/ 193 w 422"/>
                  <a:gd name="T81" fmla="*/ 434 h 492"/>
                  <a:gd name="T82" fmla="*/ 192 w 422"/>
                  <a:gd name="T83" fmla="*/ 43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2" h="492">
                    <a:moveTo>
                      <a:pt x="192" y="434"/>
                    </a:moveTo>
                    <a:lnTo>
                      <a:pt x="180" y="413"/>
                    </a:lnTo>
                    <a:lnTo>
                      <a:pt x="170" y="409"/>
                    </a:lnTo>
                    <a:lnTo>
                      <a:pt x="170" y="400"/>
                    </a:lnTo>
                    <a:lnTo>
                      <a:pt x="182" y="389"/>
                    </a:lnTo>
                    <a:lnTo>
                      <a:pt x="170" y="381"/>
                    </a:lnTo>
                    <a:lnTo>
                      <a:pt x="150" y="389"/>
                    </a:lnTo>
                    <a:lnTo>
                      <a:pt x="140" y="400"/>
                    </a:lnTo>
                    <a:lnTo>
                      <a:pt x="118" y="389"/>
                    </a:lnTo>
                    <a:lnTo>
                      <a:pt x="107" y="381"/>
                    </a:lnTo>
                    <a:lnTo>
                      <a:pt x="97" y="381"/>
                    </a:lnTo>
                    <a:lnTo>
                      <a:pt x="75" y="381"/>
                    </a:lnTo>
                    <a:lnTo>
                      <a:pt x="64" y="381"/>
                    </a:lnTo>
                    <a:lnTo>
                      <a:pt x="64" y="370"/>
                    </a:lnTo>
                    <a:lnTo>
                      <a:pt x="64" y="360"/>
                    </a:lnTo>
                    <a:lnTo>
                      <a:pt x="75" y="352"/>
                    </a:lnTo>
                    <a:lnTo>
                      <a:pt x="75" y="341"/>
                    </a:lnTo>
                    <a:lnTo>
                      <a:pt x="64" y="332"/>
                    </a:lnTo>
                    <a:lnTo>
                      <a:pt x="53" y="322"/>
                    </a:lnTo>
                    <a:lnTo>
                      <a:pt x="42" y="322"/>
                    </a:lnTo>
                    <a:lnTo>
                      <a:pt x="32" y="322"/>
                    </a:lnTo>
                    <a:lnTo>
                      <a:pt x="32" y="302"/>
                    </a:lnTo>
                    <a:lnTo>
                      <a:pt x="20" y="295"/>
                    </a:lnTo>
                    <a:lnTo>
                      <a:pt x="20" y="284"/>
                    </a:lnTo>
                    <a:lnTo>
                      <a:pt x="20" y="265"/>
                    </a:lnTo>
                    <a:lnTo>
                      <a:pt x="20" y="254"/>
                    </a:lnTo>
                    <a:lnTo>
                      <a:pt x="10" y="254"/>
                    </a:lnTo>
                    <a:lnTo>
                      <a:pt x="0" y="254"/>
                    </a:lnTo>
                    <a:lnTo>
                      <a:pt x="10" y="236"/>
                    </a:lnTo>
                    <a:lnTo>
                      <a:pt x="10" y="236"/>
                    </a:lnTo>
                    <a:lnTo>
                      <a:pt x="22" y="216"/>
                    </a:lnTo>
                    <a:lnTo>
                      <a:pt x="32" y="208"/>
                    </a:lnTo>
                    <a:lnTo>
                      <a:pt x="43" y="197"/>
                    </a:lnTo>
                    <a:lnTo>
                      <a:pt x="53" y="188"/>
                    </a:lnTo>
                    <a:lnTo>
                      <a:pt x="65" y="177"/>
                    </a:lnTo>
                    <a:lnTo>
                      <a:pt x="65" y="169"/>
                    </a:lnTo>
                    <a:lnTo>
                      <a:pt x="75" y="169"/>
                    </a:lnTo>
                    <a:lnTo>
                      <a:pt x="85" y="159"/>
                    </a:lnTo>
                    <a:lnTo>
                      <a:pt x="97" y="150"/>
                    </a:lnTo>
                    <a:lnTo>
                      <a:pt x="97" y="120"/>
                    </a:lnTo>
                    <a:lnTo>
                      <a:pt x="107" y="111"/>
                    </a:lnTo>
                    <a:lnTo>
                      <a:pt x="107" y="91"/>
                    </a:lnTo>
                    <a:lnTo>
                      <a:pt x="118" y="81"/>
                    </a:lnTo>
                    <a:lnTo>
                      <a:pt x="129" y="72"/>
                    </a:lnTo>
                    <a:lnTo>
                      <a:pt x="140" y="72"/>
                    </a:lnTo>
                    <a:lnTo>
                      <a:pt x="150" y="63"/>
                    </a:lnTo>
                    <a:lnTo>
                      <a:pt x="161" y="53"/>
                    </a:lnTo>
                    <a:lnTo>
                      <a:pt x="172" y="43"/>
                    </a:lnTo>
                    <a:lnTo>
                      <a:pt x="172" y="33"/>
                    </a:lnTo>
                    <a:lnTo>
                      <a:pt x="154" y="10"/>
                    </a:lnTo>
                    <a:lnTo>
                      <a:pt x="173" y="6"/>
                    </a:lnTo>
                    <a:lnTo>
                      <a:pt x="204" y="6"/>
                    </a:lnTo>
                    <a:lnTo>
                      <a:pt x="224" y="10"/>
                    </a:lnTo>
                    <a:lnTo>
                      <a:pt x="238" y="16"/>
                    </a:lnTo>
                    <a:lnTo>
                      <a:pt x="250" y="24"/>
                    </a:lnTo>
                    <a:lnTo>
                      <a:pt x="270" y="26"/>
                    </a:lnTo>
                    <a:lnTo>
                      <a:pt x="281" y="14"/>
                    </a:lnTo>
                    <a:lnTo>
                      <a:pt x="300" y="10"/>
                    </a:lnTo>
                    <a:lnTo>
                      <a:pt x="311" y="10"/>
                    </a:lnTo>
                    <a:lnTo>
                      <a:pt x="343" y="24"/>
                    </a:lnTo>
                    <a:lnTo>
                      <a:pt x="354" y="16"/>
                    </a:lnTo>
                    <a:lnTo>
                      <a:pt x="376" y="0"/>
                    </a:lnTo>
                    <a:lnTo>
                      <a:pt x="383" y="0"/>
                    </a:lnTo>
                    <a:lnTo>
                      <a:pt x="402" y="0"/>
                    </a:lnTo>
                    <a:lnTo>
                      <a:pt x="422" y="0"/>
                    </a:lnTo>
                    <a:lnTo>
                      <a:pt x="420" y="489"/>
                    </a:lnTo>
                    <a:lnTo>
                      <a:pt x="395" y="492"/>
                    </a:lnTo>
                    <a:lnTo>
                      <a:pt x="376" y="483"/>
                    </a:lnTo>
                    <a:lnTo>
                      <a:pt x="365" y="483"/>
                    </a:lnTo>
                    <a:lnTo>
                      <a:pt x="342" y="483"/>
                    </a:lnTo>
                    <a:lnTo>
                      <a:pt x="330" y="483"/>
                    </a:lnTo>
                    <a:lnTo>
                      <a:pt x="311" y="483"/>
                    </a:lnTo>
                    <a:lnTo>
                      <a:pt x="288" y="483"/>
                    </a:lnTo>
                    <a:lnTo>
                      <a:pt x="274" y="475"/>
                    </a:lnTo>
                    <a:lnTo>
                      <a:pt x="258" y="475"/>
                    </a:lnTo>
                    <a:lnTo>
                      <a:pt x="235" y="475"/>
                    </a:lnTo>
                    <a:lnTo>
                      <a:pt x="216" y="475"/>
                    </a:lnTo>
                    <a:lnTo>
                      <a:pt x="204" y="469"/>
                    </a:lnTo>
                    <a:lnTo>
                      <a:pt x="201" y="454"/>
                    </a:lnTo>
                    <a:lnTo>
                      <a:pt x="196" y="442"/>
                    </a:lnTo>
                    <a:lnTo>
                      <a:pt x="193" y="438"/>
                    </a:lnTo>
                    <a:lnTo>
                      <a:pt x="193" y="434"/>
                    </a:lnTo>
                    <a:lnTo>
                      <a:pt x="193" y="434"/>
                    </a:lnTo>
                    <a:lnTo>
                      <a:pt x="192" y="434"/>
                    </a:lnTo>
                    <a:close/>
                  </a:path>
                </a:pathLst>
              </a:custGeom>
              <a:solidFill>
                <a:schemeClr val="accent2"/>
              </a:solidFill>
              <a:ln w="3175" cmpd="sng">
                <a:solidFill>
                  <a:schemeClr val="bg1"/>
                </a:solidFill>
                <a:round/>
                <a:headEnd/>
                <a:tailEnd/>
              </a:ln>
            </p:spPr>
            <p:txBody>
              <a:bodyPr/>
              <a:lstStyle/>
              <a:p>
                <a:endParaRPr lang="es-ES" sz="900" dirty="0"/>
              </a:p>
            </p:txBody>
          </p:sp>
          <p:sp>
            <p:nvSpPr>
              <p:cNvPr id="69" name="Freeform 56"/>
              <p:cNvSpPr>
                <a:spLocks/>
              </p:cNvSpPr>
              <p:nvPr>
                <p:custDataLst>
                  <p:tags r:id="rId197"/>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close/>
                  </a:path>
                </a:pathLst>
              </a:custGeom>
              <a:solidFill>
                <a:schemeClr val="accent2"/>
              </a:solidFill>
              <a:ln w="3175" cmpd="sng">
                <a:solidFill>
                  <a:schemeClr val="bg1"/>
                </a:solidFill>
                <a:round/>
                <a:headEnd/>
                <a:tailEnd/>
              </a:ln>
            </p:spPr>
            <p:txBody>
              <a:bodyPr/>
              <a:lstStyle/>
              <a:p>
                <a:endParaRPr lang="es-ES" sz="900" dirty="0"/>
              </a:p>
            </p:txBody>
          </p:sp>
          <p:sp>
            <p:nvSpPr>
              <p:cNvPr id="70" name="Freeform 57"/>
              <p:cNvSpPr>
                <a:spLocks/>
              </p:cNvSpPr>
              <p:nvPr>
                <p:custDataLst>
                  <p:tags r:id="rId198"/>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close/>
                  </a:path>
                </a:pathLst>
              </a:custGeom>
              <a:solidFill>
                <a:schemeClr val="accent2"/>
              </a:solidFill>
              <a:ln w="3175" cmpd="sng">
                <a:solidFill>
                  <a:schemeClr val="bg1"/>
                </a:solidFill>
                <a:round/>
                <a:headEnd/>
                <a:tailEnd/>
              </a:ln>
            </p:spPr>
            <p:txBody>
              <a:bodyPr/>
              <a:lstStyle/>
              <a:p>
                <a:endParaRPr lang="es-ES" sz="900" dirty="0"/>
              </a:p>
            </p:txBody>
          </p:sp>
          <p:sp>
            <p:nvSpPr>
              <p:cNvPr id="71" name="Freeform 58"/>
              <p:cNvSpPr>
                <a:spLocks/>
              </p:cNvSpPr>
              <p:nvPr>
                <p:custDataLst>
                  <p:tags r:id="rId199"/>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72" name="Freeform 59"/>
              <p:cNvSpPr>
                <a:spLocks/>
              </p:cNvSpPr>
              <p:nvPr>
                <p:custDataLst>
                  <p:tags r:id="rId200"/>
                </p:custDataLst>
              </p:nvPr>
            </p:nvSpPr>
            <p:spPr bwMode="auto">
              <a:xfrm>
                <a:off x="2759" y="1465"/>
                <a:ext cx="22" cy="28"/>
              </a:xfrm>
              <a:custGeom>
                <a:avLst/>
                <a:gdLst>
                  <a:gd name="T0" fmla="*/ 29 w 29"/>
                  <a:gd name="T1" fmla="*/ 43 h 43"/>
                  <a:gd name="T2" fmla="*/ 15 w 29"/>
                  <a:gd name="T3" fmla="*/ 29 h 43"/>
                  <a:gd name="T4" fmla="*/ 0 w 29"/>
                  <a:gd name="T5" fmla="*/ 14 h 43"/>
                  <a:gd name="T6" fmla="*/ 15 w 29"/>
                  <a:gd name="T7" fmla="*/ 14 h 43"/>
                  <a:gd name="T8" fmla="*/ 29 w 29"/>
                  <a:gd name="T9" fmla="*/ 0 h 43"/>
                  <a:gd name="T10" fmla="*/ 29 w 29"/>
                  <a:gd name="T11" fmla="*/ 14 h 43"/>
                  <a:gd name="T12" fmla="*/ 29 w 29"/>
                  <a:gd name="T13" fmla="*/ 29 h 43"/>
                  <a:gd name="T14" fmla="*/ 29 w 29"/>
                  <a:gd name="T15" fmla="*/ 43 h 43"/>
                  <a:gd name="T16" fmla="*/ 29 w 29"/>
                  <a:gd name="T17" fmla="*/ 43 h 43"/>
                  <a:gd name="T18" fmla="*/ 29 w 2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3">
                    <a:moveTo>
                      <a:pt x="29" y="43"/>
                    </a:moveTo>
                    <a:lnTo>
                      <a:pt x="15" y="29"/>
                    </a:lnTo>
                    <a:lnTo>
                      <a:pt x="0" y="14"/>
                    </a:lnTo>
                    <a:lnTo>
                      <a:pt x="15" y="14"/>
                    </a:lnTo>
                    <a:lnTo>
                      <a:pt x="29" y="0"/>
                    </a:lnTo>
                    <a:lnTo>
                      <a:pt x="29" y="14"/>
                    </a:lnTo>
                    <a:lnTo>
                      <a:pt x="29" y="29"/>
                    </a:lnTo>
                    <a:lnTo>
                      <a:pt x="29" y="43"/>
                    </a:lnTo>
                    <a:lnTo>
                      <a:pt x="29" y="43"/>
                    </a:lnTo>
                    <a:lnTo>
                      <a:pt x="29" y="43"/>
                    </a:lnTo>
                    <a:close/>
                  </a:path>
                </a:pathLst>
              </a:custGeom>
              <a:solidFill>
                <a:schemeClr val="accent2"/>
              </a:solidFill>
              <a:ln w="3175" cmpd="sng">
                <a:solidFill>
                  <a:schemeClr val="bg1"/>
                </a:solidFill>
                <a:round/>
                <a:headEnd/>
                <a:tailEnd/>
              </a:ln>
            </p:spPr>
            <p:txBody>
              <a:bodyPr/>
              <a:lstStyle/>
              <a:p>
                <a:endParaRPr lang="es-ES" sz="900" dirty="0"/>
              </a:p>
            </p:txBody>
          </p:sp>
          <p:sp>
            <p:nvSpPr>
              <p:cNvPr id="73" name="Freeform 60"/>
              <p:cNvSpPr>
                <a:spLocks/>
              </p:cNvSpPr>
              <p:nvPr>
                <p:custDataLst>
                  <p:tags r:id="rId201"/>
                </p:custDataLst>
              </p:nvPr>
            </p:nvSpPr>
            <p:spPr bwMode="auto">
              <a:xfrm>
                <a:off x="2918" y="1351"/>
                <a:ext cx="33" cy="74"/>
              </a:xfrm>
              <a:custGeom>
                <a:avLst/>
                <a:gdLst>
                  <a:gd name="T0" fmla="*/ 0 w 45"/>
                  <a:gd name="T1" fmla="*/ 114 h 114"/>
                  <a:gd name="T2" fmla="*/ 16 w 45"/>
                  <a:gd name="T3" fmla="*/ 101 h 114"/>
                  <a:gd name="T4" fmla="*/ 16 w 45"/>
                  <a:gd name="T5" fmla="*/ 85 h 114"/>
                  <a:gd name="T6" fmla="*/ 0 w 45"/>
                  <a:gd name="T7" fmla="*/ 72 h 114"/>
                  <a:gd name="T8" fmla="*/ 0 w 45"/>
                  <a:gd name="T9" fmla="*/ 58 h 114"/>
                  <a:gd name="T10" fmla="*/ 30 w 45"/>
                  <a:gd name="T11" fmla="*/ 58 h 114"/>
                  <a:gd name="T12" fmla="*/ 30 w 45"/>
                  <a:gd name="T13" fmla="*/ 42 h 114"/>
                  <a:gd name="T14" fmla="*/ 45 w 45"/>
                  <a:gd name="T15" fmla="*/ 0 h 114"/>
                  <a:gd name="T16" fmla="*/ 45 w 45"/>
                  <a:gd name="T17" fmla="*/ 27 h 114"/>
                  <a:gd name="T18" fmla="*/ 45 w 45"/>
                  <a:gd name="T19" fmla="*/ 42 h 114"/>
                  <a:gd name="T20" fmla="*/ 45 w 45"/>
                  <a:gd name="T21" fmla="*/ 58 h 114"/>
                  <a:gd name="T22" fmla="*/ 45 w 45"/>
                  <a:gd name="T23" fmla="*/ 72 h 114"/>
                  <a:gd name="T24" fmla="*/ 30 w 45"/>
                  <a:gd name="T25" fmla="*/ 85 h 114"/>
                  <a:gd name="T26" fmla="*/ 30 w 45"/>
                  <a:gd name="T27" fmla="*/ 101 h 114"/>
                  <a:gd name="T28" fmla="*/ 0 w 45"/>
                  <a:gd name="T29" fmla="*/ 114 h 114"/>
                  <a:gd name="T30" fmla="*/ 0 w 45"/>
                  <a:gd name="T31" fmla="*/ 114 h 114"/>
                  <a:gd name="T32" fmla="*/ 0 w 45"/>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lnTo>
                      <a:pt x="0" y="114"/>
                    </a:lnTo>
                    <a:lnTo>
                      <a:pt x="0" y="114"/>
                    </a:lnTo>
                    <a:close/>
                  </a:path>
                </a:pathLst>
              </a:custGeom>
              <a:solidFill>
                <a:schemeClr val="accent2"/>
              </a:solidFill>
              <a:ln w="3175" cmpd="sng">
                <a:solidFill>
                  <a:schemeClr val="bg1"/>
                </a:solidFill>
                <a:round/>
                <a:headEnd/>
                <a:tailEnd/>
              </a:ln>
            </p:spPr>
            <p:txBody>
              <a:bodyPr/>
              <a:lstStyle/>
              <a:p>
                <a:endParaRPr lang="es-ES" sz="900" dirty="0"/>
              </a:p>
            </p:txBody>
          </p:sp>
          <p:sp>
            <p:nvSpPr>
              <p:cNvPr id="74" name="Freeform 61"/>
              <p:cNvSpPr>
                <a:spLocks/>
              </p:cNvSpPr>
              <p:nvPr>
                <p:custDataLst>
                  <p:tags r:id="rId202"/>
                </p:custDataLst>
              </p:nvPr>
            </p:nvSpPr>
            <p:spPr bwMode="auto">
              <a:xfrm>
                <a:off x="2476" y="1474"/>
                <a:ext cx="79" cy="64"/>
              </a:xfrm>
              <a:custGeom>
                <a:avLst/>
                <a:gdLst>
                  <a:gd name="T0" fmla="*/ 0 w 101"/>
                  <a:gd name="T1" fmla="*/ 101 h 101"/>
                  <a:gd name="T2" fmla="*/ 16 w 101"/>
                  <a:gd name="T3" fmla="*/ 72 h 101"/>
                  <a:gd name="T4" fmla="*/ 29 w 101"/>
                  <a:gd name="T5" fmla="*/ 58 h 101"/>
                  <a:gd name="T6" fmla="*/ 45 w 101"/>
                  <a:gd name="T7" fmla="*/ 72 h 101"/>
                  <a:gd name="T8" fmla="*/ 45 w 101"/>
                  <a:gd name="T9" fmla="*/ 87 h 101"/>
                  <a:gd name="T10" fmla="*/ 58 w 101"/>
                  <a:gd name="T11" fmla="*/ 72 h 101"/>
                  <a:gd name="T12" fmla="*/ 58 w 101"/>
                  <a:gd name="T13" fmla="*/ 58 h 101"/>
                  <a:gd name="T14" fmla="*/ 74 w 101"/>
                  <a:gd name="T15" fmla="*/ 43 h 101"/>
                  <a:gd name="T16" fmla="*/ 87 w 101"/>
                  <a:gd name="T17" fmla="*/ 43 h 101"/>
                  <a:gd name="T18" fmla="*/ 87 w 101"/>
                  <a:gd name="T19" fmla="*/ 29 h 101"/>
                  <a:gd name="T20" fmla="*/ 101 w 101"/>
                  <a:gd name="T21" fmla="*/ 15 h 101"/>
                  <a:gd name="T22" fmla="*/ 101 w 101"/>
                  <a:gd name="T23" fmla="*/ 0 h 101"/>
                  <a:gd name="T24" fmla="*/ 87 w 101"/>
                  <a:gd name="T25" fmla="*/ 15 h 101"/>
                  <a:gd name="T26" fmla="*/ 74 w 101"/>
                  <a:gd name="T27" fmla="*/ 15 h 101"/>
                  <a:gd name="T28" fmla="*/ 45 w 101"/>
                  <a:gd name="T29" fmla="*/ 15 h 101"/>
                  <a:gd name="T30" fmla="*/ 45 w 101"/>
                  <a:gd name="T31" fmla="*/ 43 h 101"/>
                  <a:gd name="T32" fmla="*/ 29 w 101"/>
                  <a:gd name="T33" fmla="*/ 29 h 101"/>
                  <a:gd name="T34" fmla="*/ 29 w 101"/>
                  <a:gd name="T35" fmla="*/ 15 h 101"/>
                  <a:gd name="T36" fmla="*/ 16 w 101"/>
                  <a:gd name="T37" fmla="*/ 29 h 101"/>
                  <a:gd name="T38" fmla="*/ 16 w 101"/>
                  <a:gd name="T39" fmla="*/ 43 h 101"/>
                  <a:gd name="T40" fmla="*/ 0 w 101"/>
                  <a:gd name="T41" fmla="*/ 72 h 101"/>
                  <a:gd name="T42" fmla="*/ 0 w 101"/>
                  <a:gd name="T43" fmla="*/ 87 h 101"/>
                  <a:gd name="T44" fmla="*/ 0 w 101"/>
                  <a:gd name="T45" fmla="*/ 101 h 101"/>
                  <a:gd name="T46" fmla="*/ 0 w 101"/>
                  <a:gd name="T47" fmla="*/ 101 h 101"/>
                  <a:gd name="T48" fmla="*/ 0 w 101"/>
                  <a:gd name="T4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lnTo>
                      <a:pt x="0" y="101"/>
                    </a:lnTo>
                    <a:lnTo>
                      <a:pt x="0" y="101"/>
                    </a:lnTo>
                    <a:close/>
                  </a:path>
                </a:pathLst>
              </a:custGeom>
              <a:solidFill>
                <a:schemeClr val="accent2"/>
              </a:solidFill>
              <a:ln w="3175" cmpd="sng">
                <a:solidFill>
                  <a:schemeClr val="bg1"/>
                </a:solidFill>
                <a:round/>
                <a:headEnd/>
                <a:tailEnd/>
              </a:ln>
            </p:spPr>
            <p:txBody>
              <a:bodyPr/>
              <a:lstStyle/>
              <a:p>
                <a:endParaRPr lang="es-ES" sz="900" dirty="0"/>
              </a:p>
            </p:txBody>
          </p:sp>
          <p:sp>
            <p:nvSpPr>
              <p:cNvPr id="75" name="Freeform 62"/>
              <p:cNvSpPr>
                <a:spLocks/>
              </p:cNvSpPr>
              <p:nvPr>
                <p:custDataLst>
                  <p:tags r:id="rId203"/>
                </p:custDataLst>
              </p:nvPr>
            </p:nvSpPr>
            <p:spPr bwMode="auto">
              <a:xfrm>
                <a:off x="2486" y="1559"/>
                <a:ext cx="46" cy="57"/>
              </a:xfrm>
              <a:custGeom>
                <a:avLst/>
                <a:gdLst>
                  <a:gd name="T0" fmla="*/ 44 w 58"/>
                  <a:gd name="T1" fmla="*/ 56 h 85"/>
                  <a:gd name="T2" fmla="*/ 44 w 58"/>
                  <a:gd name="T3" fmla="*/ 44 h 85"/>
                  <a:gd name="T4" fmla="*/ 44 w 58"/>
                  <a:gd name="T5" fmla="*/ 29 h 85"/>
                  <a:gd name="T6" fmla="*/ 58 w 58"/>
                  <a:gd name="T7" fmla="*/ 15 h 85"/>
                  <a:gd name="T8" fmla="*/ 58 w 58"/>
                  <a:gd name="T9" fmla="*/ 0 h 85"/>
                  <a:gd name="T10" fmla="*/ 44 w 58"/>
                  <a:gd name="T11" fmla="*/ 15 h 85"/>
                  <a:gd name="T12" fmla="*/ 29 w 58"/>
                  <a:gd name="T13" fmla="*/ 29 h 85"/>
                  <a:gd name="T14" fmla="*/ 29 w 58"/>
                  <a:gd name="T15" fmla="*/ 15 h 85"/>
                  <a:gd name="T16" fmla="*/ 29 w 58"/>
                  <a:gd name="T17" fmla="*/ 0 h 85"/>
                  <a:gd name="T18" fmla="*/ 0 w 58"/>
                  <a:gd name="T19" fmla="*/ 15 h 85"/>
                  <a:gd name="T20" fmla="*/ 0 w 58"/>
                  <a:gd name="T21" fmla="*/ 29 h 85"/>
                  <a:gd name="T22" fmla="*/ 0 w 58"/>
                  <a:gd name="T23" fmla="*/ 44 h 85"/>
                  <a:gd name="T24" fmla="*/ 29 w 58"/>
                  <a:gd name="T25" fmla="*/ 29 h 85"/>
                  <a:gd name="T26" fmla="*/ 15 w 58"/>
                  <a:gd name="T27" fmla="*/ 56 h 85"/>
                  <a:gd name="T28" fmla="*/ 29 w 58"/>
                  <a:gd name="T29" fmla="*/ 72 h 85"/>
                  <a:gd name="T30" fmla="*/ 29 w 58"/>
                  <a:gd name="T31" fmla="*/ 85 h 85"/>
                  <a:gd name="T32" fmla="*/ 44 w 58"/>
                  <a:gd name="T33" fmla="*/ 56 h 85"/>
                  <a:gd name="T34" fmla="*/ 44 w 58"/>
                  <a:gd name="T35" fmla="*/ 56 h 85"/>
                  <a:gd name="T36" fmla="*/ 44 w 58"/>
                  <a:gd name="T3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lnTo>
                      <a:pt x="44" y="56"/>
                    </a:lnTo>
                    <a:lnTo>
                      <a:pt x="44" y="56"/>
                    </a:lnTo>
                    <a:close/>
                  </a:path>
                </a:pathLst>
              </a:custGeom>
              <a:solidFill>
                <a:schemeClr val="accent2"/>
              </a:solidFill>
              <a:ln w="3175" cmpd="sng">
                <a:solidFill>
                  <a:schemeClr val="bg1"/>
                </a:solidFill>
                <a:round/>
                <a:headEnd/>
                <a:tailEnd/>
              </a:ln>
            </p:spPr>
            <p:txBody>
              <a:bodyPr/>
              <a:lstStyle/>
              <a:p>
                <a:endParaRPr lang="es-ES" sz="900" dirty="0"/>
              </a:p>
            </p:txBody>
          </p:sp>
          <p:sp>
            <p:nvSpPr>
              <p:cNvPr id="76" name="Freeform 63"/>
              <p:cNvSpPr>
                <a:spLocks/>
              </p:cNvSpPr>
              <p:nvPr>
                <p:custDataLst>
                  <p:tags r:id="rId204"/>
                </p:custDataLst>
              </p:nvPr>
            </p:nvSpPr>
            <p:spPr bwMode="auto">
              <a:xfrm>
                <a:off x="2476" y="1661"/>
                <a:ext cx="23" cy="30"/>
              </a:xfrm>
              <a:custGeom>
                <a:avLst/>
                <a:gdLst>
                  <a:gd name="T0" fmla="*/ 14 w 29"/>
                  <a:gd name="T1" fmla="*/ 45 h 45"/>
                  <a:gd name="T2" fmla="*/ 14 w 29"/>
                  <a:gd name="T3" fmla="*/ 29 h 45"/>
                  <a:gd name="T4" fmla="*/ 0 w 29"/>
                  <a:gd name="T5" fmla="*/ 29 h 45"/>
                  <a:gd name="T6" fmla="*/ 14 w 29"/>
                  <a:gd name="T7" fmla="*/ 15 h 45"/>
                  <a:gd name="T8" fmla="*/ 14 w 29"/>
                  <a:gd name="T9" fmla="*/ 0 h 45"/>
                  <a:gd name="T10" fmla="*/ 0 w 29"/>
                  <a:gd name="T11" fmla="*/ 0 h 45"/>
                  <a:gd name="T12" fmla="*/ 29 w 29"/>
                  <a:gd name="T13" fmla="*/ 15 h 45"/>
                  <a:gd name="T14" fmla="*/ 29 w 29"/>
                  <a:gd name="T15" fmla="*/ 29 h 45"/>
                  <a:gd name="T16" fmla="*/ 14 w 29"/>
                  <a:gd name="T17" fmla="*/ 29 h 45"/>
                  <a:gd name="T18" fmla="*/ 14 w 29"/>
                  <a:gd name="T19" fmla="*/ 45 h 45"/>
                  <a:gd name="T20" fmla="*/ 14 w 29"/>
                  <a:gd name="T21" fmla="*/ 45 h 45"/>
                  <a:gd name="T22" fmla="*/ 14 w 29"/>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lnTo>
                      <a:pt x="14" y="45"/>
                    </a:lnTo>
                    <a:lnTo>
                      <a:pt x="14" y="45"/>
                    </a:lnTo>
                    <a:close/>
                  </a:path>
                </a:pathLst>
              </a:custGeom>
              <a:solidFill>
                <a:schemeClr val="accent2"/>
              </a:solidFill>
              <a:ln w="3175" cmpd="sng">
                <a:solidFill>
                  <a:schemeClr val="bg1"/>
                </a:solidFill>
                <a:round/>
                <a:headEnd/>
                <a:tailEnd/>
              </a:ln>
            </p:spPr>
            <p:txBody>
              <a:bodyPr/>
              <a:lstStyle/>
              <a:p>
                <a:endParaRPr lang="es-ES" sz="900" dirty="0"/>
              </a:p>
            </p:txBody>
          </p:sp>
          <p:sp>
            <p:nvSpPr>
              <p:cNvPr id="77" name="Freeform 64"/>
              <p:cNvSpPr>
                <a:spLocks/>
              </p:cNvSpPr>
              <p:nvPr>
                <p:custDataLst>
                  <p:tags r:id="rId205"/>
                </p:custDataLst>
              </p:nvPr>
            </p:nvSpPr>
            <p:spPr bwMode="auto">
              <a:xfrm>
                <a:off x="2185" y="2348"/>
                <a:ext cx="1076" cy="867"/>
              </a:xfrm>
              <a:custGeom>
                <a:avLst/>
                <a:gdLst>
                  <a:gd name="T0" fmla="*/ 857 w 1018"/>
                  <a:gd name="T1" fmla="*/ 779 h 889"/>
                  <a:gd name="T2" fmla="*/ 845 w 1018"/>
                  <a:gd name="T3" fmla="*/ 713 h 889"/>
                  <a:gd name="T4" fmla="*/ 814 w 1018"/>
                  <a:gd name="T5" fmla="*/ 664 h 889"/>
                  <a:gd name="T6" fmla="*/ 878 w 1018"/>
                  <a:gd name="T7" fmla="*/ 634 h 889"/>
                  <a:gd name="T8" fmla="*/ 867 w 1018"/>
                  <a:gd name="T9" fmla="*/ 588 h 889"/>
                  <a:gd name="T10" fmla="*/ 857 w 1018"/>
                  <a:gd name="T11" fmla="*/ 540 h 889"/>
                  <a:gd name="T12" fmla="*/ 837 w 1018"/>
                  <a:gd name="T13" fmla="*/ 518 h 889"/>
                  <a:gd name="T14" fmla="*/ 835 w 1018"/>
                  <a:gd name="T15" fmla="*/ 491 h 889"/>
                  <a:gd name="T16" fmla="*/ 898 w 1018"/>
                  <a:gd name="T17" fmla="*/ 433 h 889"/>
                  <a:gd name="T18" fmla="*/ 953 w 1018"/>
                  <a:gd name="T19" fmla="*/ 404 h 889"/>
                  <a:gd name="T20" fmla="*/ 975 w 1018"/>
                  <a:gd name="T21" fmla="*/ 337 h 889"/>
                  <a:gd name="T22" fmla="*/ 985 w 1018"/>
                  <a:gd name="T23" fmla="*/ 278 h 889"/>
                  <a:gd name="T24" fmla="*/ 898 w 1018"/>
                  <a:gd name="T25" fmla="*/ 212 h 889"/>
                  <a:gd name="T26" fmla="*/ 835 w 1018"/>
                  <a:gd name="T27" fmla="*/ 202 h 889"/>
                  <a:gd name="T28" fmla="*/ 793 w 1018"/>
                  <a:gd name="T29" fmla="*/ 154 h 889"/>
                  <a:gd name="T30" fmla="*/ 748 w 1018"/>
                  <a:gd name="T31" fmla="*/ 144 h 889"/>
                  <a:gd name="T32" fmla="*/ 728 w 1018"/>
                  <a:gd name="T33" fmla="*/ 96 h 889"/>
                  <a:gd name="T34" fmla="*/ 684 w 1018"/>
                  <a:gd name="T35" fmla="*/ 57 h 889"/>
                  <a:gd name="T36" fmla="*/ 652 w 1018"/>
                  <a:gd name="T37" fmla="*/ 19 h 889"/>
                  <a:gd name="T38" fmla="*/ 599 w 1018"/>
                  <a:gd name="T39" fmla="*/ 0 h 889"/>
                  <a:gd name="T40" fmla="*/ 567 w 1018"/>
                  <a:gd name="T41" fmla="*/ 48 h 889"/>
                  <a:gd name="T42" fmla="*/ 524 w 1018"/>
                  <a:gd name="T43" fmla="*/ 87 h 889"/>
                  <a:gd name="T44" fmla="*/ 449 w 1018"/>
                  <a:gd name="T45" fmla="*/ 116 h 889"/>
                  <a:gd name="T46" fmla="*/ 428 w 1018"/>
                  <a:gd name="T47" fmla="*/ 134 h 889"/>
                  <a:gd name="T48" fmla="*/ 342 w 1018"/>
                  <a:gd name="T49" fmla="*/ 116 h 889"/>
                  <a:gd name="T50" fmla="*/ 321 w 1018"/>
                  <a:gd name="T51" fmla="*/ 68 h 889"/>
                  <a:gd name="T52" fmla="*/ 278 w 1018"/>
                  <a:gd name="T53" fmla="*/ 96 h 889"/>
                  <a:gd name="T54" fmla="*/ 290 w 1018"/>
                  <a:gd name="T55" fmla="*/ 164 h 889"/>
                  <a:gd name="T56" fmla="*/ 246 w 1018"/>
                  <a:gd name="T57" fmla="*/ 154 h 889"/>
                  <a:gd name="T58" fmla="*/ 172 w 1018"/>
                  <a:gd name="T59" fmla="*/ 144 h 889"/>
                  <a:gd name="T60" fmla="*/ 149 w 1018"/>
                  <a:gd name="T61" fmla="*/ 116 h 889"/>
                  <a:gd name="T62" fmla="*/ 75 w 1018"/>
                  <a:gd name="T63" fmla="*/ 116 h 889"/>
                  <a:gd name="T64" fmla="*/ 10 w 1018"/>
                  <a:gd name="T65" fmla="*/ 116 h 889"/>
                  <a:gd name="T66" fmla="*/ 42 w 1018"/>
                  <a:gd name="T67" fmla="*/ 144 h 889"/>
                  <a:gd name="T68" fmla="*/ 10 w 1018"/>
                  <a:gd name="T69" fmla="*/ 164 h 889"/>
                  <a:gd name="T70" fmla="*/ 63 w 1018"/>
                  <a:gd name="T71" fmla="*/ 183 h 889"/>
                  <a:gd name="T72" fmla="*/ 106 w 1018"/>
                  <a:gd name="T73" fmla="*/ 231 h 889"/>
                  <a:gd name="T74" fmla="*/ 160 w 1018"/>
                  <a:gd name="T75" fmla="*/ 260 h 889"/>
                  <a:gd name="T76" fmla="*/ 172 w 1018"/>
                  <a:gd name="T77" fmla="*/ 298 h 889"/>
                  <a:gd name="T78" fmla="*/ 181 w 1018"/>
                  <a:gd name="T79" fmla="*/ 356 h 889"/>
                  <a:gd name="T80" fmla="*/ 224 w 1018"/>
                  <a:gd name="T81" fmla="*/ 404 h 889"/>
                  <a:gd name="T82" fmla="*/ 213 w 1018"/>
                  <a:gd name="T83" fmla="*/ 461 h 889"/>
                  <a:gd name="T84" fmla="*/ 224 w 1018"/>
                  <a:gd name="T85" fmla="*/ 510 h 889"/>
                  <a:gd name="T86" fmla="*/ 213 w 1018"/>
                  <a:gd name="T87" fmla="*/ 520 h 889"/>
                  <a:gd name="T88" fmla="*/ 181 w 1018"/>
                  <a:gd name="T89" fmla="*/ 520 h 889"/>
                  <a:gd name="T90" fmla="*/ 172 w 1018"/>
                  <a:gd name="T91" fmla="*/ 577 h 889"/>
                  <a:gd name="T92" fmla="*/ 128 w 1018"/>
                  <a:gd name="T93" fmla="*/ 616 h 889"/>
                  <a:gd name="T94" fmla="*/ 63 w 1018"/>
                  <a:gd name="T95" fmla="*/ 693 h 889"/>
                  <a:gd name="T96" fmla="*/ 106 w 1018"/>
                  <a:gd name="T97" fmla="*/ 731 h 889"/>
                  <a:gd name="T98" fmla="*/ 181 w 1018"/>
                  <a:gd name="T99" fmla="*/ 779 h 889"/>
                  <a:gd name="T100" fmla="*/ 270 w 1018"/>
                  <a:gd name="T101" fmla="*/ 821 h 889"/>
                  <a:gd name="T102" fmla="*/ 333 w 1018"/>
                  <a:gd name="T103" fmla="*/ 857 h 889"/>
                  <a:gd name="T104" fmla="*/ 406 w 1018"/>
                  <a:gd name="T105" fmla="*/ 876 h 889"/>
                  <a:gd name="T106" fmla="*/ 469 w 1018"/>
                  <a:gd name="T107" fmla="*/ 880 h 889"/>
                  <a:gd name="T108" fmla="*/ 471 w 1018"/>
                  <a:gd name="T109" fmla="*/ 827 h 889"/>
                  <a:gd name="T110" fmla="*/ 524 w 1018"/>
                  <a:gd name="T111" fmla="*/ 798 h 889"/>
                  <a:gd name="T112" fmla="*/ 589 w 1018"/>
                  <a:gd name="T113" fmla="*/ 798 h 889"/>
                  <a:gd name="T114" fmla="*/ 652 w 1018"/>
                  <a:gd name="T115" fmla="*/ 798 h 889"/>
                  <a:gd name="T116" fmla="*/ 684 w 1018"/>
                  <a:gd name="T117" fmla="*/ 827 h 889"/>
                  <a:gd name="T118" fmla="*/ 728 w 1018"/>
                  <a:gd name="T119" fmla="*/ 867 h 889"/>
                  <a:gd name="T120" fmla="*/ 793 w 1018"/>
                  <a:gd name="T121" fmla="*/ 857 h 889"/>
                  <a:gd name="T122" fmla="*/ 823 w 1018"/>
                  <a:gd name="T123" fmla="*/ 827 h 889"/>
                  <a:gd name="T124" fmla="*/ 867 w 1018"/>
                  <a:gd name="T125" fmla="*/ 81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889">
                    <a:moveTo>
                      <a:pt x="867" y="819"/>
                    </a:moveTo>
                    <a:lnTo>
                      <a:pt x="878" y="809"/>
                    </a:lnTo>
                    <a:lnTo>
                      <a:pt x="878" y="798"/>
                    </a:lnTo>
                    <a:lnTo>
                      <a:pt x="888" y="789"/>
                    </a:lnTo>
                    <a:lnTo>
                      <a:pt x="878" y="779"/>
                    </a:lnTo>
                    <a:lnTo>
                      <a:pt x="857" y="779"/>
                    </a:lnTo>
                    <a:lnTo>
                      <a:pt x="845" y="779"/>
                    </a:lnTo>
                    <a:lnTo>
                      <a:pt x="835" y="760"/>
                    </a:lnTo>
                    <a:lnTo>
                      <a:pt x="835" y="752"/>
                    </a:lnTo>
                    <a:lnTo>
                      <a:pt x="835" y="731"/>
                    </a:lnTo>
                    <a:lnTo>
                      <a:pt x="835" y="721"/>
                    </a:lnTo>
                    <a:lnTo>
                      <a:pt x="845" y="713"/>
                    </a:lnTo>
                    <a:lnTo>
                      <a:pt x="845" y="702"/>
                    </a:lnTo>
                    <a:lnTo>
                      <a:pt x="845" y="693"/>
                    </a:lnTo>
                    <a:lnTo>
                      <a:pt x="835" y="683"/>
                    </a:lnTo>
                    <a:lnTo>
                      <a:pt x="823" y="683"/>
                    </a:lnTo>
                    <a:lnTo>
                      <a:pt x="814" y="674"/>
                    </a:lnTo>
                    <a:lnTo>
                      <a:pt x="814" y="664"/>
                    </a:lnTo>
                    <a:lnTo>
                      <a:pt x="823" y="664"/>
                    </a:lnTo>
                    <a:lnTo>
                      <a:pt x="835" y="664"/>
                    </a:lnTo>
                    <a:lnTo>
                      <a:pt x="845" y="664"/>
                    </a:lnTo>
                    <a:lnTo>
                      <a:pt x="857" y="654"/>
                    </a:lnTo>
                    <a:lnTo>
                      <a:pt x="867" y="645"/>
                    </a:lnTo>
                    <a:lnTo>
                      <a:pt x="878" y="634"/>
                    </a:lnTo>
                    <a:lnTo>
                      <a:pt x="867" y="626"/>
                    </a:lnTo>
                    <a:lnTo>
                      <a:pt x="867" y="616"/>
                    </a:lnTo>
                    <a:lnTo>
                      <a:pt x="857" y="606"/>
                    </a:lnTo>
                    <a:lnTo>
                      <a:pt x="857" y="597"/>
                    </a:lnTo>
                    <a:lnTo>
                      <a:pt x="867" y="597"/>
                    </a:lnTo>
                    <a:lnTo>
                      <a:pt x="867" y="588"/>
                    </a:lnTo>
                    <a:lnTo>
                      <a:pt x="867" y="577"/>
                    </a:lnTo>
                    <a:lnTo>
                      <a:pt x="857" y="568"/>
                    </a:lnTo>
                    <a:lnTo>
                      <a:pt x="857" y="558"/>
                    </a:lnTo>
                    <a:lnTo>
                      <a:pt x="867" y="558"/>
                    </a:lnTo>
                    <a:lnTo>
                      <a:pt x="857" y="548"/>
                    </a:lnTo>
                    <a:lnTo>
                      <a:pt x="857" y="540"/>
                    </a:lnTo>
                    <a:lnTo>
                      <a:pt x="867" y="540"/>
                    </a:lnTo>
                    <a:lnTo>
                      <a:pt x="878" y="540"/>
                    </a:lnTo>
                    <a:lnTo>
                      <a:pt x="878" y="529"/>
                    </a:lnTo>
                    <a:lnTo>
                      <a:pt x="867" y="510"/>
                    </a:lnTo>
                    <a:lnTo>
                      <a:pt x="852" y="510"/>
                    </a:lnTo>
                    <a:lnTo>
                      <a:pt x="837" y="518"/>
                    </a:lnTo>
                    <a:lnTo>
                      <a:pt x="835" y="540"/>
                    </a:lnTo>
                    <a:lnTo>
                      <a:pt x="827" y="537"/>
                    </a:lnTo>
                    <a:lnTo>
                      <a:pt x="814" y="548"/>
                    </a:lnTo>
                    <a:lnTo>
                      <a:pt x="803" y="529"/>
                    </a:lnTo>
                    <a:lnTo>
                      <a:pt x="814" y="510"/>
                    </a:lnTo>
                    <a:lnTo>
                      <a:pt x="835" y="491"/>
                    </a:lnTo>
                    <a:lnTo>
                      <a:pt x="835" y="481"/>
                    </a:lnTo>
                    <a:lnTo>
                      <a:pt x="845" y="471"/>
                    </a:lnTo>
                    <a:lnTo>
                      <a:pt x="867" y="471"/>
                    </a:lnTo>
                    <a:lnTo>
                      <a:pt x="888" y="461"/>
                    </a:lnTo>
                    <a:lnTo>
                      <a:pt x="898" y="443"/>
                    </a:lnTo>
                    <a:lnTo>
                      <a:pt x="898" y="433"/>
                    </a:lnTo>
                    <a:lnTo>
                      <a:pt x="910" y="424"/>
                    </a:lnTo>
                    <a:lnTo>
                      <a:pt x="920" y="433"/>
                    </a:lnTo>
                    <a:lnTo>
                      <a:pt x="932" y="443"/>
                    </a:lnTo>
                    <a:lnTo>
                      <a:pt x="942" y="424"/>
                    </a:lnTo>
                    <a:lnTo>
                      <a:pt x="953" y="433"/>
                    </a:lnTo>
                    <a:lnTo>
                      <a:pt x="953" y="404"/>
                    </a:lnTo>
                    <a:lnTo>
                      <a:pt x="963" y="395"/>
                    </a:lnTo>
                    <a:lnTo>
                      <a:pt x="963" y="385"/>
                    </a:lnTo>
                    <a:lnTo>
                      <a:pt x="963" y="367"/>
                    </a:lnTo>
                    <a:lnTo>
                      <a:pt x="963" y="356"/>
                    </a:lnTo>
                    <a:lnTo>
                      <a:pt x="975" y="346"/>
                    </a:lnTo>
                    <a:lnTo>
                      <a:pt x="975" y="337"/>
                    </a:lnTo>
                    <a:lnTo>
                      <a:pt x="985" y="317"/>
                    </a:lnTo>
                    <a:lnTo>
                      <a:pt x="996" y="307"/>
                    </a:lnTo>
                    <a:lnTo>
                      <a:pt x="1018" y="288"/>
                    </a:lnTo>
                    <a:lnTo>
                      <a:pt x="1006" y="278"/>
                    </a:lnTo>
                    <a:lnTo>
                      <a:pt x="996" y="278"/>
                    </a:lnTo>
                    <a:lnTo>
                      <a:pt x="985" y="278"/>
                    </a:lnTo>
                    <a:lnTo>
                      <a:pt x="975" y="269"/>
                    </a:lnTo>
                    <a:lnTo>
                      <a:pt x="953" y="269"/>
                    </a:lnTo>
                    <a:lnTo>
                      <a:pt x="932" y="260"/>
                    </a:lnTo>
                    <a:lnTo>
                      <a:pt x="920" y="251"/>
                    </a:lnTo>
                    <a:lnTo>
                      <a:pt x="910" y="231"/>
                    </a:lnTo>
                    <a:lnTo>
                      <a:pt x="898" y="212"/>
                    </a:lnTo>
                    <a:lnTo>
                      <a:pt x="878" y="212"/>
                    </a:lnTo>
                    <a:lnTo>
                      <a:pt x="867" y="202"/>
                    </a:lnTo>
                    <a:lnTo>
                      <a:pt x="857" y="202"/>
                    </a:lnTo>
                    <a:lnTo>
                      <a:pt x="845" y="202"/>
                    </a:lnTo>
                    <a:lnTo>
                      <a:pt x="835" y="212"/>
                    </a:lnTo>
                    <a:lnTo>
                      <a:pt x="835" y="202"/>
                    </a:lnTo>
                    <a:lnTo>
                      <a:pt x="823" y="192"/>
                    </a:lnTo>
                    <a:lnTo>
                      <a:pt x="814" y="183"/>
                    </a:lnTo>
                    <a:lnTo>
                      <a:pt x="803" y="183"/>
                    </a:lnTo>
                    <a:lnTo>
                      <a:pt x="803" y="173"/>
                    </a:lnTo>
                    <a:lnTo>
                      <a:pt x="793" y="164"/>
                    </a:lnTo>
                    <a:lnTo>
                      <a:pt x="793" y="154"/>
                    </a:lnTo>
                    <a:lnTo>
                      <a:pt x="782" y="144"/>
                    </a:lnTo>
                    <a:lnTo>
                      <a:pt x="782" y="134"/>
                    </a:lnTo>
                    <a:lnTo>
                      <a:pt x="770" y="134"/>
                    </a:lnTo>
                    <a:lnTo>
                      <a:pt x="770" y="144"/>
                    </a:lnTo>
                    <a:lnTo>
                      <a:pt x="760" y="144"/>
                    </a:lnTo>
                    <a:lnTo>
                      <a:pt x="748" y="144"/>
                    </a:lnTo>
                    <a:lnTo>
                      <a:pt x="739" y="134"/>
                    </a:lnTo>
                    <a:lnTo>
                      <a:pt x="748" y="125"/>
                    </a:lnTo>
                    <a:lnTo>
                      <a:pt x="748" y="116"/>
                    </a:lnTo>
                    <a:lnTo>
                      <a:pt x="748" y="96"/>
                    </a:lnTo>
                    <a:lnTo>
                      <a:pt x="739" y="96"/>
                    </a:lnTo>
                    <a:lnTo>
                      <a:pt x="728" y="96"/>
                    </a:lnTo>
                    <a:lnTo>
                      <a:pt x="717" y="96"/>
                    </a:lnTo>
                    <a:lnTo>
                      <a:pt x="707" y="76"/>
                    </a:lnTo>
                    <a:lnTo>
                      <a:pt x="707" y="68"/>
                    </a:lnTo>
                    <a:lnTo>
                      <a:pt x="695" y="68"/>
                    </a:lnTo>
                    <a:lnTo>
                      <a:pt x="684" y="68"/>
                    </a:lnTo>
                    <a:lnTo>
                      <a:pt x="684" y="57"/>
                    </a:lnTo>
                    <a:lnTo>
                      <a:pt x="684" y="48"/>
                    </a:lnTo>
                    <a:lnTo>
                      <a:pt x="673" y="48"/>
                    </a:lnTo>
                    <a:lnTo>
                      <a:pt x="664" y="48"/>
                    </a:lnTo>
                    <a:lnTo>
                      <a:pt x="664" y="39"/>
                    </a:lnTo>
                    <a:lnTo>
                      <a:pt x="652" y="29"/>
                    </a:lnTo>
                    <a:lnTo>
                      <a:pt x="652" y="19"/>
                    </a:lnTo>
                    <a:lnTo>
                      <a:pt x="652" y="9"/>
                    </a:lnTo>
                    <a:lnTo>
                      <a:pt x="652" y="0"/>
                    </a:lnTo>
                    <a:lnTo>
                      <a:pt x="630" y="0"/>
                    </a:lnTo>
                    <a:lnTo>
                      <a:pt x="621" y="0"/>
                    </a:lnTo>
                    <a:lnTo>
                      <a:pt x="609" y="0"/>
                    </a:lnTo>
                    <a:lnTo>
                      <a:pt x="599" y="0"/>
                    </a:lnTo>
                    <a:lnTo>
                      <a:pt x="589" y="0"/>
                    </a:lnTo>
                    <a:lnTo>
                      <a:pt x="578" y="9"/>
                    </a:lnTo>
                    <a:lnTo>
                      <a:pt x="578" y="19"/>
                    </a:lnTo>
                    <a:lnTo>
                      <a:pt x="578" y="29"/>
                    </a:lnTo>
                    <a:lnTo>
                      <a:pt x="567" y="39"/>
                    </a:lnTo>
                    <a:lnTo>
                      <a:pt x="567" y="48"/>
                    </a:lnTo>
                    <a:lnTo>
                      <a:pt x="567" y="68"/>
                    </a:lnTo>
                    <a:lnTo>
                      <a:pt x="567" y="76"/>
                    </a:lnTo>
                    <a:lnTo>
                      <a:pt x="557" y="76"/>
                    </a:lnTo>
                    <a:lnTo>
                      <a:pt x="546" y="76"/>
                    </a:lnTo>
                    <a:lnTo>
                      <a:pt x="535" y="87"/>
                    </a:lnTo>
                    <a:lnTo>
                      <a:pt x="524" y="87"/>
                    </a:lnTo>
                    <a:lnTo>
                      <a:pt x="503" y="96"/>
                    </a:lnTo>
                    <a:lnTo>
                      <a:pt x="482" y="105"/>
                    </a:lnTo>
                    <a:lnTo>
                      <a:pt x="460" y="105"/>
                    </a:lnTo>
                    <a:lnTo>
                      <a:pt x="439" y="105"/>
                    </a:lnTo>
                    <a:lnTo>
                      <a:pt x="439" y="116"/>
                    </a:lnTo>
                    <a:lnTo>
                      <a:pt x="449" y="116"/>
                    </a:lnTo>
                    <a:lnTo>
                      <a:pt x="471" y="125"/>
                    </a:lnTo>
                    <a:lnTo>
                      <a:pt x="482" y="134"/>
                    </a:lnTo>
                    <a:lnTo>
                      <a:pt x="471" y="134"/>
                    </a:lnTo>
                    <a:lnTo>
                      <a:pt x="471" y="144"/>
                    </a:lnTo>
                    <a:lnTo>
                      <a:pt x="449" y="134"/>
                    </a:lnTo>
                    <a:lnTo>
                      <a:pt x="428" y="134"/>
                    </a:lnTo>
                    <a:lnTo>
                      <a:pt x="406" y="134"/>
                    </a:lnTo>
                    <a:lnTo>
                      <a:pt x="406" y="125"/>
                    </a:lnTo>
                    <a:lnTo>
                      <a:pt x="385" y="125"/>
                    </a:lnTo>
                    <a:lnTo>
                      <a:pt x="364" y="116"/>
                    </a:lnTo>
                    <a:lnTo>
                      <a:pt x="342" y="105"/>
                    </a:lnTo>
                    <a:lnTo>
                      <a:pt x="342" y="116"/>
                    </a:lnTo>
                    <a:lnTo>
                      <a:pt x="321" y="105"/>
                    </a:lnTo>
                    <a:lnTo>
                      <a:pt x="333" y="96"/>
                    </a:lnTo>
                    <a:lnTo>
                      <a:pt x="321" y="87"/>
                    </a:lnTo>
                    <a:lnTo>
                      <a:pt x="321" y="76"/>
                    </a:lnTo>
                    <a:lnTo>
                      <a:pt x="333" y="68"/>
                    </a:lnTo>
                    <a:lnTo>
                      <a:pt x="321" y="68"/>
                    </a:lnTo>
                    <a:lnTo>
                      <a:pt x="311" y="68"/>
                    </a:lnTo>
                    <a:lnTo>
                      <a:pt x="299" y="57"/>
                    </a:lnTo>
                    <a:lnTo>
                      <a:pt x="290" y="57"/>
                    </a:lnTo>
                    <a:lnTo>
                      <a:pt x="290" y="68"/>
                    </a:lnTo>
                    <a:lnTo>
                      <a:pt x="278" y="76"/>
                    </a:lnTo>
                    <a:lnTo>
                      <a:pt x="278" y="96"/>
                    </a:lnTo>
                    <a:lnTo>
                      <a:pt x="278" y="105"/>
                    </a:lnTo>
                    <a:lnTo>
                      <a:pt x="290" y="125"/>
                    </a:lnTo>
                    <a:lnTo>
                      <a:pt x="278" y="134"/>
                    </a:lnTo>
                    <a:lnTo>
                      <a:pt x="278" y="144"/>
                    </a:lnTo>
                    <a:lnTo>
                      <a:pt x="278" y="154"/>
                    </a:lnTo>
                    <a:lnTo>
                      <a:pt x="290" y="164"/>
                    </a:lnTo>
                    <a:lnTo>
                      <a:pt x="290" y="173"/>
                    </a:lnTo>
                    <a:lnTo>
                      <a:pt x="268" y="173"/>
                    </a:lnTo>
                    <a:lnTo>
                      <a:pt x="256" y="164"/>
                    </a:lnTo>
                    <a:lnTo>
                      <a:pt x="246" y="164"/>
                    </a:lnTo>
                    <a:lnTo>
                      <a:pt x="235" y="164"/>
                    </a:lnTo>
                    <a:lnTo>
                      <a:pt x="246" y="154"/>
                    </a:lnTo>
                    <a:lnTo>
                      <a:pt x="224" y="154"/>
                    </a:lnTo>
                    <a:lnTo>
                      <a:pt x="203" y="154"/>
                    </a:lnTo>
                    <a:lnTo>
                      <a:pt x="192" y="144"/>
                    </a:lnTo>
                    <a:lnTo>
                      <a:pt x="192" y="154"/>
                    </a:lnTo>
                    <a:lnTo>
                      <a:pt x="172" y="154"/>
                    </a:lnTo>
                    <a:lnTo>
                      <a:pt x="172" y="144"/>
                    </a:lnTo>
                    <a:lnTo>
                      <a:pt x="172" y="125"/>
                    </a:lnTo>
                    <a:lnTo>
                      <a:pt x="160" y="125"/>
                    </a:lnTo>
                    <a:lnTo>
                      <a:pt x="149" y="125"/>
                    </a:lnTo>
                    <a:lnTo>
                      <a:pt x="149" y="116"/>
                    </a:lnTo>
                    <a:lnTo>
                      <a:pt x="160" y="105"/>
                    </a:lnTo>
                    <a:lnTo>
                      <a:pt x="149" y="116"/>
                    </a:lnTo>
                    <a:lnTo>
                      <a:pt x="128" y="105"/>
                    </a:lnTo>
                    <a:lnTo>
                      <a:pt x="118" y="116"/>
                    </a:lnTo>
                    <a:lnTo>
                      <a:pt x="118" y="125"/>
                    </a:lnTo>
                    <a:lnTo>
                      <a:pt x="97" y="125"/>
                    </a:lnTo>
                    <a:lnTo>
                      <a:pt x="97" y="116"/>
                    </a:lnTo>
                    <a:lnTo>
                      <a:pt x="75" y="116"/>
                    </a:lnTo>
                    <a:lnTo>
                      <a:pt x="63" y="116"/>
                    </a:lnTo>
                    <a:lnTo>
                      <a:pt x="53" y="105"/>
                    </a:lnTo>
                    <a:lnTo>
                      <a:pt x="42" y="116"/>
                    </a:lnTo>
                    <a:lnTo>
                      <a:pt x="31" y="116"/>
                    </a:lnTo>
                    <a:lnTo>
                      <a:pt x="22" y="116"/>
                    </a:lnTo>
                    <a:lnTo>
                      <a:pt x="10" y="116"/>
                    </a:lnTo>
                    <a:lnTo>
                      <a:pt x="10" y="125"/>
                    </a:lnTo>
                    <a:lnTo>
                      <a:pt x="22" y="125"/>
                    </a:lnTo>
                    <a:lnTo>
                      <a:pt x="31" y="125"/>
                    </a:lnTo>
                    <a:lnTo>
                      <a:pt x="42" y="125"/>
                    </a:lnTo>
                    <a:lnTo>
                      <a:pt x="42" y="134"/>
                    </a:lnTo>
                    <a:lnTo>
                      <a:pt x="42" y="144"/>
                    </a:lnTo>
                    <a:lnTo>
                      <a:pt x="31" y="144"/>
                    </a:lnTo>
                    <a:lnTo>
                      <a:pt x="31" y="154"/>
                    </a:lnTo>
                    <a:lnTo>
                      <a:pt x="22" y="154"/>
                    </a:lnTo>
                    <a:lnTo>
                      <a:pt x="10" y="154"/>
                    </a:lnTo>
                    <a:lnTo>
                      <a:pt x="0" y="164"/>
                    </a:lnTo>
                    <a:lnTo>
                      <a:pt x="10" y="164"/>
                    </a:lnTo>
                    <a:lnTo>
                      <a:pt x="22" y="173"/>
                    </a:lnTo>
                    <a:lnTo>
                      <a:pt x="31" y="192"/>
                    </a:lnTo>
                    <a:lnTo>
                      <a:pt x="31" y="183"/>
                    </a:lnTo>
                    <a:lnTo>
                      <a:pt x="53" y="192"/>
                    </a:lnTo>
                    <a:lnTo>
                      <a:pt x="53" y="183"/>
                    </a:lnTo>
                    <a:lnTo>
                      <a:pt x="63" y="183"/>
                    </a:lnTo>
                    <a:lnTo>
                      <a:pt x="63" y="192"/>
                    </a:lnTo>
                    <a:lnTo>
                      <a:pt x="85" y="212"/>
                    </a:lnTo>
                    <a:lnTo>
                      <a:pt x="97" y="212"/>
                    </a:lnTo>
                    <a:lnTo>
                      <a:pt x="97" y="221"/>
                    </a:lnTo>
                    <a:lnTo>
                      <a:pt x="106" y="221"/>
                    </a:lnTo>
                    <a:lnTo>
                      <a:pt x="106" y="231"/>
                    </a:lnTo>
                    <a:lnTo>
                      <a:pt x="106" y="241"/>
                    </a:lnTo>
                    <a:lnTo>
                      <a:pt x="128" y="241"/>
                    </a:lnTo>
                    <a:lnTo>
                      <a:pt x="149" y="241"/>
                    </a:lnTo>
                    <a:lnTo>
                      <a:pt x="138" y="251"/>
                    </a:lnTo>
                    <a:lnTo>
                      <a:pt x="149" y="251"/>
                    </a:lnTo>
                    <a:lnTo>
                      <a:pt x="160" y="260"/>
                    </a:lnTo>
                    <a:lnTo>
                      <a:pt x="149" y="278"/>
                    </a:lnTo>
                    <a:lnTo>
                      <a:pt x="160" y="278"/>
                    </a:lnTo>
                    <a:lnTo>
                      <a:pt x="172" y="288"/>
                    </a:lnTo>
                    <a:lnTo>
                      <a:pt x="192" y="288"/>
                    </a:lnTo>
                    <a:lnTo>
                      <a:pt x="172" y="288"/>
                    </a:lnTo>
                    <a:lnTo>
                      <a:pt x="172" y="298"/>
                    </a:lnTo>
                    <a:lnTo>
                      <a:pt x="181" y="298"/>
                    </a:lnTo>
                    <a:lnTo>
                      <a:pt x="181" y="307"/>
                    </a:lnTo>
                    <a:lnTo>
                      <a:pt x="160" y="328"/>
                    </a:lnTo>
                    <a:lnTo>
                      <a:pt x="160" y="337"/>
                    </a:lnTo>
                    <a:lnTo>
                      <a:pt x="172" y="356"/>
                    </a:lnTo>
                    <a:lnTo>
                      <a:pt x="181" y="356"/>
                    </a:lnTo>
                    <a:lnTo>
                      <a:pt x="181" y="375"/>
                    </a:lnTo>
                    <a:lnTo>
                      <a:pt x="192" y="385"/>
                    </a:lnTo>
                    <a:lnTo>
                      <a:pt x="192" y="395"/>
                    </a:lnTo>
                    <a:lnTo>
                      <a:pt x="213" y="404"/>
                    </a:lnTo>
                    <a:lnTo>
                      <a:pt x="224" y="395"/>
                    </a:lnTo>
                    <a:lnTo>
                      <a:pt x="224" y="404"/>
                    </a:lnTo>
                    <a:lnTo>
                      <a:pt x="224" y="415"/>
                    </a:lnTo>
                    <a:lnTo>
                      <a:pt x="213" y="424"/>
                    </a:lnTo>
                    <a:lnTo>
                      <a:pt x="224" y="424"/>
                    </a:lnTo>
                    <a:lnTo>
                      <a:pt x="213" y="433"/>
                    </a:lnTo>
                    <a:lnTo>
                      <a:pt x="213" y="453"/>
                    </a:lnTo>
                    <a:lnTo>
                      <a:pt x="213" y="461"/>
                    </a:lnTo>
                    <a:lnTo>
                      <a:pt x="203" y="471"/>
                    </a:lnTo>
                    <a:lnTo>
                      <a:pt x="203" y="481"/>
                    </a:lnTo>
                    <a:lnTo>
                      <a:pt x="213" y="481"/>
                    </a:lnTo>
                    <a:lnTo>
                      <a:pt x="213" y="491"/>
                    </a:lnTo>
                    <a:lnTo>
                      <a:pt x="213" y="501"/>
                    </a:lnTo>
                    <a:lnTo>
                      <a:pt x="224" y="510"/>
                    </a:lnTo>
                    <a:lnTo>
                      <a:pt x="224" y="520"/>
                    </a:lnTo>
                    <a:lnTo>
                      <a:pt x="224" y="540"/>
                    </a:lnTo>
                    <a:lnTo>
                      <a:pt x="224" y="548"/>
                    </a:lnTo>
                    <a:lnTo>
                      <a:pt x="213" y="540"/>
                    </a:lnTo>
                    <a:lnTo>
                      <a:pt x="213" y="529"/>
                    </a:lnTo>
                    <a:lnTo>
                      <a:pt x="213" y="520"/>
                    </a:lnTo>
                    <a:lnTo>
                      <a:pt x="203" y="510"/>
                    </a:lnTo>
                    <a:lnTo>
                      <a:pt x="203" y="501"/>
                    </a:lnTo>
                    <a:lnTo>
                      <a:pt x="192" y="491"/>
                    </a:lnTo>
                    <a:lnTo>
                      <a:pt x="192" y="481"/>
                    </a:lnTo>
                    <a:lnTo>
                      <a:pt x="181" y="491"/>
                    </a:lnTo>
                    <a:lnTo>
                      <a:pt x="181" y="520"/>
                    </a:lnTo>
                    <a:lnTo>
                      <a:pt x="181" y="529"/>
                    </a:lnTo>
                    <a:lnTo>
                      <a:pt x="172" y="540"/>
                    </a:lnTo>
                    <a:lnTo>
                      <a:pt x="172" y="558"/>
                    </a:lnTo>
                    <a:lnTo>
                      <a:pt x="160" y="558"/>
                    </a:lnTo>
                    <a:lnTo>
                      <a:pt x="181" y="568"/>
                    </a:lnTo>
                    <a:lnTo>
                      <a:pt x="172" y="577"/>
                    </a:lnTo>
                    <a:lnTo>
                      <a:pt x="149" y="577"/>
                    </a:lnTo>
                    <a:lnTo>
                      <a:pt x="149" y="588"/>
                    </a:lnTo>
                    <a:lnTo>
                      <a:pt x="149" y="597"/>
                    </a:lnTo>
                    <a:lnTo>
                      <a:pt x="138" y="606"/>
                    </a:lnTo>
                    <a:lnTo>
                      <a:pt x="138" y="616"/>
                    </a:lnTo>
                    <a:lnTo>
                      <a:pt x="128" y="616"/>
                    </a:lnTo>
                    <a:lnTo>
                      <a:pt x="128" y="634"/>
                    </a:lnTo>
                    <a:lnTo>
                      <a:pt x="118" y="634"/>
                    </a:lnTo>
                    <a:lnTo>
                      <a:pt x="106" y="645"/>
                    </a:lnTo>
                    <a:lnTo>
                      <a:pt x="106" y="654"/>
                    </a:lnTo>
                    <a:lnTo>
                      <a:pt x="85" y="674"/>
                    </a:lnTo>
                    <a:lnTo>
                      <a:pt x="63" y="693"/>
                    </a:lnTo>
                    <a:lnTo>
                      <a:pt x="75" y="702"/>
                    </a:lnTo>
                    <a:lnTo>
                      <a:pt x="85" y="713"/>
                    </a:lnTo>
                    <a:lnTo>
                      <a:pt x="85" y="721"/>
                    </a:lnTo>
                    <a:lnTo>
                      <a:pt x="85" y="731"/>
                    </a:lnTo>
                    <a:lnTo>
                      <a:pt x="97" y="731"/>
                    </a:lnTo>
                    <a:lnTo>
                      <a:pt x="106" y="731"/>
                    </a:lnTo>
                    <a:lnTo>
                      <a:pt x="128" y="752"/>
                    </a:lnTo>
                    <a:lnTo>
                      <a:pt x="138" y="752"/>
                    </a:lnTo>
                    <a:lnTo>
                      <a:pt x="149" y="770"/>
                    </a:lnTo>
                    <a:lnTo>
                      <a:pt x="160" y="770"/>
                    </a:lnTo>
                    <a:lnTo>
                      <a:pt x="172" y="770"/>
                    </a:lnTo>
                    <a:lnTo>
                      <a:pt x="181" y="779"/>
                    </a:lnTo>
                    <a:lnTo>
                      <a:pt x="203" y="798"/>
                    </a:lnTo>
                    <a:lnTo>
                      <a:pt x="213" y="798"/>
                    </a:lnTo>
                    <a:lnTo>
                      <a:pt x="235" y="809"/>
                    </a:lnTo>
                    <a:lnTo>
                      <a:pt x="246" y="809"/>
                    </a:lnTo>
                    <a:lnTo>
                      <a:pt x="246" y="819"/>
                    </a:lnTo>
                    <a:lnTo>
                      <a:pt x="270" y="821"/>
                    </a:lnTo>
                    <a:lnTo>
                      <a:pt x="296" y="813"/>
                    </a:lnTo>
                    <a:lnTo>
                      <a:pt x="308" y="822"/>
                    </a:lnTo>
                    <a:lnTo>
                      <a:pt x="314" y="832"/>
                    </a:lnTo>
                    <a:lnTo>
                      <a:pt x="311" y="846"/>
                    </a:lnTo>
                    <a:lnTo>
                      <a:pt x="321" y="857"/>
                    </a:lnTo>
                    <a:lnTo>
                      <a:pt x="333" y="857"/>
                    </a:lnTo>
                    <a:lnTo>
                      <a:pt x="342" y="857"/>
                    </a:lnTo>
                    <a:lnTo>
                      <a:pt x="353" y="857"/>
                    </a:lnTo>
                    <a:lnTo>
                      <a:pt x="364" y="867"/>
                    </a:lnTo>
                    <a:lnTo>
                      <a:pt x="374" y="876"/>
                    </a:lnTo>
                    <a:lnTo>
                      <a:pt x="385" y="876"/>
                    </a:lnTo>
                    <a:lnTo>
                      <a:pt x="406" y="876"/>
                    </a:lnTo>
                    <a:lnTo>
                      <a:pt x="416" y="884"/>
                    </a:lnTo>
                    <a:lnTo>
                      <a:pt x="431" y="887"/>
                    </a:lnTo>
                    <a:lnTo>
                      <a:pt x="439" y="884"/>
                    </a:lnTo>
                    <a:lnTo>
                      <a:pt x="449" y="884"/>
                    </a:lnTo>
                    <a:lnTo>
                      <a:pt x="457" y="889"/>
                    </a:lnTo>
                    <a:lnTo>
                      <a:pt x="469" y="880"/>
                    </a:lnTo>
                    <a:lnTo>
                      <a:pt x="465" y="878"/>
                    </a:lnTo>
                    <a:lnTo>
                      <a:pt x="462" y="871"/>
                    </a:lnTo>
                    <a:lnTo>
                      <a:pt x="460" y="867"/>
                    </a:lnTo>
                    <a:lnTo>
                      <a:pt x="471" y="857"/>
                    </a:lnTo>
                    <a:lnTo>
                      <a:pt x="460" y="846"/>
                    </a:lnTo>
                    <a:lnTo>
                      <a:pt x="471" y="827"/>
                    </a:lnTo>
                    <a:lnTo>
                      <a:pt x="471" y="819"/>
                    </a:lnTo>
                    <a:lnTo>
                      <a:pt x="482" y="809"/>
                    </a:lnTo>
                    <a:lnTo>
                      <a:pt x="492" y="809"/>
                    </a:lnTo>
                    <a:lnTo>
                      <a:pt x="503" y="798"/>
                    </a:lnTo>
                    <a:lnTo>
                      <a:pt x="514" y="798"/>
                    </a:lnTo>
                    <a:lnTo>
                      <a:pt x="524" y="798"/>
                    </a:lnTo>
                    <a:lnTo>
                      <a:pt x="535" y="798"/>
                    </a:lnTo>
                    <a:lnTo>
                      <a:pt x="546" y="789"/>
                    </a:lnTo>
                    <a:lnTo>
                      <a:pt x="557" y="779"/>
                    </a:lnTo>
                    <a:lnTo>
                      <a:pt x="567" y="779"/>
                    </a:lnTo>
                    <a:lnTo>
                      <a:pt x="578" y="789"/>
                    </a:lnTo>
                    <a:lnTo>
                      <a:pt x="589" y="798"/>
                    </a:lnTo>
                    <a:lnTo>
                      <a:pt x="599" y="798"/>
                    </a:lnTo>
                    <a:lnTo>
                      <a:pt x="621" y="798"/>
                    </a:lnTo>
                    <a:lnTo>
                      <a:pt x="621" y="819"/>
                    </a:lnTo>
                    <a:lnTo>
                      <a:pt x="630" y="809"/>
                    </a:lnTo>
                    <a:lnTo>
                      <a:pt x="642" y="809"/>
                    </a:lnTo>
                    <a:lnTo>
                      <a:pt x="652" y="798"/>
                    </a:lnTo>
                    <a:lnTo>
                      <a:pt x="664" y="798"/>
                    </a:lnTo>
                    <a:lnTo>
                      <a:pt x="664" y="809"/>
                    </a:lnTo>
                    <a:lnTo>
                      <a:pt x="664" y="819"/>
                    </a:lnTo>
                    <a:lnTo>
                      <a:pt x="673" y="819"/>
                    </a:lnTo>
                    <a:lnTo>
                      <a:pt x="684" y="819"/>
                    </a:lnTo>
                    <a:lnTo>
                      <a:pt x="684" y="827"/>
                    </a:lnTo>
                    <a:lnTo>
                      <a:pt x="684" y="837"/>
                    </a:lnTo>
                    <a:lnTo>
                      <a:pt x="695" y="827"/>
                    </a:lnTo>
                    <a:lnTo>
                      <a:pt x="707" y="837"/>
                    </a:lnTo>
                    <a:lnTo>
                      <a:pt x="717" y="846"/>
                    </a:lnTo>
                    <a:lnTo>
                      <a:pt x="717" y="857"/>
                    </a:lnTo>
                    <a:lnTo>
                      <a:pt x="728" y="867"/>
                    </a:lnTo>
                    <a:lnTo>
                      <a:pt x="739" y="867"/>
                    </a:lnTo>
                    <a:lnTo>
                      <a:pt x="748" y="867"/>
                    </a:lnTo>
                    <a:lnTo>
                      <a:pt x="760" y="867"/>
                    </a:lnTo>
                    <a:lnTo>
                      <a:pt x="770" y="867"/>
                    </a:lnTo>
                    <a:lnTo>
                      <a:pt x="782" y="867"/>
                    </a:lnTo>
                    <a:lnTo>
                      <a:pt x="793" y="857"/>
                    </a:lnTo>
                    <a:lnTo>
                      <a:pt x="793" y="846"/>
                    </a:lnTo>
                    <a:lnTo>
                      <a:pt x="793" y="837"/>
                    </a:lnTo>
                    <a:lnTo>
                      <a:pt x="803" y="837"/>
                    </a:lnTo>
                    <a:lnTo>
                      <a:pt x="814" y="837"/>
                    </a:lnTo>
                    <a:lnTo>
                      <a:pt x="823" y="837"/>
                    </a:lnTo>
                    <a:lnTo>
                      <a:pt x="823" y="827"/>
                    </a:lnTo>
                    <a:lnTo>
                      <a:pt x="835" y="827"/>
                    </a:lnTo>
                    <a:lnTo>
                      <a:pt x="845" y="827"/>
                    </a:lnTo>
                    <a:lnTo>
                      <a:pt x="845" y="837"/>
                    </a:lnTo>
                    <a:lnTo>
                      <a:pt x="867" y="819"/>
                    </a:lnTo>
                    <a:lnTo>
                      <a:pt x="857" y="827"/>
                    </a:lnTo>
                    <a:lnTo>
                      <a:pt x="867" y="819"/>
                    </a:lnTo>
                    <a:lnTo>
                      <a:pt x="867" y="819"/>
                    </a:lnTo>
                    <a:lnTo>
                      <a:pt x="867" y="819"/>
                    </a:lnTo>
                    <a:close/>
                  </a:path>
                </a:pathLst>
              </a:custGeom>
              <a:solidFill>
                <a:schemeClr val="accent2"/>
              </a:solidFill>
              <a:ln w="3175" cmpd="sng">
                <a:solidFill>
                  <a:schemeClr val="bg1"/>
                </a:solidFill>
                <a:round/>
                <a:headEnd/>
                <a:tailEnd/>
              </a:ln>
            </p:spPr>
            <p:txBody>
              <a:bodyPr/>
              <a:lstStyle/>
              <a:p>
                <a:endParaRPr lang="es-ES" sz="900" dirty="0"/>
              </a:p>
            </p:txBody>
          </p:sp>
          <p:sp>
            <p:nvSpPr>
              <p:cNvPr id="78" name="Freeform 65"/>
              <p:cNvSpPr>
                <a:spLocks/>
              </p:cNvSpPr>
              <p:nvPr>
                <p:custDataLst>
                  <p:tags r:id="rId206"/>
                </p:custDataLst>
              </p:nvPr>
            </p:nvSpPr>
            <p:spPr bwMode="auto">
              <a:xfrm>
                <a:off x="3039" y="2854"/>
                <a:ext cx="1062" cy="931"/>
              </a:xfrm>
              <a:custGeom>
                <a:avLst/>
                <a:gdLst>
                  <a:gd name="T0" fmla="*/ 97 w 1006"/>
                  <a:gd name="T1" fmla="*/ 289 h 954"/>
                  <a:gd name="T2" fmla="*/ 149 w 1006"/>
                  <a:gd name="T3" fmla="*/ 241 h 954"/>
                  <a:gd name="T4" fmla="*/ 246 w 1006"/>
                  <a:gd name="T5" fmla="*/ 271 h 954"/>
                  <a:gd name="T6" fmla="*/ 267 w 1006"/>
                  <a:gd name="T7" fmla="*/ 260 h 954"/>
                  <a:gd name="T8" fmla="*/ 299 w 1006"/>
                  <a:gd name="T9" fmla="*/ 348 h 954"/>
                  <a:gd name="T10" fmla="*/ 374 w 1006"/>
                  <a:gd name="T11" fmla="*/ 462 h 954"/>
                  <a:gd name="T12" fmla="*/ 502 w 1006"/>
                  <a:gd name="T13" fmla="*/ 587 h 954"/>
                  <a:gd name="T14" fmla="*/ 567 w 1006"/>
                  <a:gd name="T15" fmla="*/ 617 h 954"/>
                  <a:gd name="T16" fmla="*/ 653 w 1006"/>
                  <a:gd name="T17" fmla="*/ 685 h 954"/>
                  <a:gd name="T18" fmla="*/ 673 w 1006"/>
                  <a:gd name="T19" fmla="*/ 732 h 954"/>
                  <a:gd name="T20" fmla="*/ 750 w 1006"/>
                  <a:gd name="T21" fmla="*/ 761 h 954"/>
                  <a:gd name="T22" fmla="*/ 782 w 1006"/>
                  <a:gd name="T23" fmla="*/ 868 h 954"/>
                  <a:gd name="T24" fmla="*/ 750 w 1006"/>
                  <a:gd name="T25" fmla="*/ 897 h 954"/>
                  <a:gd name="T26" fmla="*/ 728 w 1006"/>
                  <a:gd name="T27" fmla="*/ 945 h 954"/>
                  <a:gd name="T28" fmla="*/ 782 w 1006"/>
                  <a:gd name="T29" fmla="*/ 945 h 954"/>
                  <a:gd name="T30" fmla="*/ 813 w 1006"/>
                  <a:gd name="T31" fmla="*/ 897 h 954"/>
                  <a:gd name="T32" fmla="*/ 866 w 1006"/>
                  <a:gd name="T33" fmla="*/ 868 h 954"/>
                  <a:gd name="T34" fmla="*/ 878 w 1006"/>
                  <a:gd name="T35" fmla="*/ 820 h 954"/>
                  <a:gd name="T36" fmla="*/ 834 w 1006"/>
                  <a:gd name="T37" fmla="*/ 782 h 954"/>
                  <a:gd name="T38" fmla="*/ 857 w 1006"/>
                  <a:gd name="T39" fmla="*/ 724 h 954"/>
                  <a:gd name="T40" fmla="*/ 888 w 1006"/>
                  <a:gd name="T41" fmla="*/ 704 h 954"/>
                  <a:gd name="T42" fmla="*/ 943 w 1006"/>
                  <a:gd name="T43" fmla="*/ 724 h 954"/>
                  <a:gd name="T44" fmla="*/ 963 w 1006"/>
                  <a:gd name="T45" fmla="*/ 761 h 954"/>
                  <a:gd name="T46" fmla="*/ 1006 w 1006"/>
                  <a:gd name="T47" fmla="*/ 742 h 954"/>
                  <a:gd name="T48" fmla="*/ 963 w 1006"/>
                  <a:gd name="T49" fmla="*/ 674 h 954"/>
                  <a:gd name="T50" fmla="*/ 866 w 1006"/>
                  <a:gd name="T51" fmla="*/ 635 h 954"/>
                  <a:gd name="T52" fmla="*/ 803 w 1006"/>
                  <a:gd name="T53" fmla="*/ 606 h 954"/>
                  <a:gd name="T54" fmla="*/ 803 w 1006"/>
                  <a:gd name="T55" fmla="*/ 578 h 954"/>
                  <a:gd name="T56" fmla="*/ 707 w 1006"/>
                  <a:gd name="T57" fmla="*/ 549 h 954"/>
                  <a:gd name="T58" fmla="*/ 632 w 1006"/>
                  <a:gd name="T59" fmla="*/ 473 h 954"/>
                  <a:gd name="T60" fmla="*/ 598 w 1006"/>
                  <a:gd name="T61" fmla="*/ 385 h 954"/>
                  <a:gd name="T62" fmla="*/ 557 w 1006"/>
                  <a:gd name="T63" fmla="*/ 337 h 954"/>
                  <a:gd name="T64" fmla="*/ 492 w 1006"/>
                  <a:gd name="T65" fmla="*/ 298 h 954"/>
                  <a:gd name="T66" fmla="*/ 492 w 1006"/>
                  <a:gd name="T67" fmla="*/ 241 h 954"/>
                  <a:gd name="T68" fmla="*/ 492 w 1006"/>
                  <a:gd name="T69" fmla="*/ 201 h 954"/>
                  <a:gd name="T70" fmla="*/ 502 w 1006"/>
                  <a:gd name="T71" fmla="*/ 164 h 954"/>
                  <a:gd name="T72" fmla="*/ 567 w 1006"/>
                  <a:gd name="T73" fmla="*/ 154 h 954"/>
                  <a:gd name="T74" fmla="*/ 598 w 1006"/>
                  <a:gd name="T75" fmla="*/ 154 h 954"/>
                  <a:gd name="T76" fmla="*/ 621 w 1006"/>
                  <a:gd name="T77" fmla="*/ 125 h 954"/>
                  <a:gd name="T78" fmla="*/ 621 w 1006"/>
                  <a:gd name="T79" fmla="*/ 77 h 954"/>
                  <a:gd name="T80" fmla="*/ 567 w 1006"/>
                  <a:gd name="T81" fmla="*/ 57 h 954"/>
                  <a:gd name="T82" fmla="*/ 524 w 1006"/>
                  <a:gd name="T83" fmla="*/ 28 h 954"/>
                  <a:gd name="T84" fmla="*/ 460 w 1006"/>
                  <a:gd name="T85" fmla="*/ 9 h 954"/>
                  <a:gd name="T86" fmla="*/ 407 w 1006"/>
                  <a:gd name="T87" fmla="*/ 19 h 954"/>
                  <a:gd name="T88" fmla="*/ 374 w 1006"/>
                  <a:gd name="T89" fmla="*/ 0 h 954"/>
                  <a:gd name="T90" fmla="*/ 353 w 1006"/>
                  <a:gd name="T91" fmla="*/ 28 h 954"/>
                  <a:gd name="T92" fmla="*/ 321 w 1006"/>
                  <a:gd name="T93" fmla="*/ 57 h 954"/>
                  <a:gd name="T94" fmla="*/ 278 w 1006"/>
                  <a:gd name="T95" fmla="*/ 38 h 954"/>
                  <a:gd name="T96" fmla="*/ 246 w 1006"/>
                  <a:gd name="T97" fmla="*/ 57 h 954"/>
                  <a:gd name="T98" fmla="*/ 203 w 1006"/>
                  <a:gd name="T99" fmla="*/ 68 h 954"/>
                  <a:gd name="T100" fmla="*/ 171 w 1006"/>
                  <a:gd name="T101" fmla="*/ 28 h 954"/>
                  <a:gd name="T102" fmla="*/ 118 w 1006"/>
                  <a:gd name="T103" fmla="*/ 68 h 954"/>
                  <a:gd name="T104" fmla="*/ 43 w 1006"/>
                  <a:gd name="T105" fmla="*/ 77 h 954"/>
                  <a:gd name="T106" fmla="*/ 53 w 1006"/>
                  <a:gd name="T107" fmla="*/ 125 h 954"/>
                  <a:gd name="T108" fmla="*/ 0 w 1006"/>
                  <a:gd name="T109" fmla="*/ 144 h 954"/>
                  <a:gd name="T110" fmla="*/ 31 w 1006"/>
                  <a:gd name="T111" fmla="*/ 182 h 954"/>
                  <a:gd name="T112" fmla="*/ 22 w 1006"/>
                  <a:gd name="T113" fmla="*/ 241 h 954"/>
                  <a:gd name="T114" fmla="*/ 63 w 1006"/>
                  <a:gd name="T115"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6" h="954">
                    <a:moveTo>
                      <a:pt x="43" y="308"/>
                    </a:moveTo>
                    <a:lnTo>
                      <a:pt x="63" y="298"/>
                    </a:lnTo>
                    <a:lnTo>
                      <a:pt x="74" y="289"/>
                    </a:lnTo>
                    <a:lnTo>
                      <a:pt x="85" y="289"/>
                    </a:lnTo>
                    <a:lnTo>
                      <a:pt x="97" y="289"/>
                    </a:lnTo>
                    <a:lnTo>
                      <a:pt x="118" y="280"/>
                    </a:lnTo>
                    <a:lnTo>
                      <a:pt x="128" y="271"/>
                    </a:lnTo>
                    <a:lnTo>
                      <a:pt x="128" y="260"/>
                    </a:lnTo>
                    <a:lnTo>
                      <a:pt x="138" y="250"/>
                    </a:lnTo>
                    <a:lnTo>
                      <a:pt x="149" y="241"/>
                    </a:lnTo>
                    <a:lnTo>
                      <a:pt x="171" y="241"/>
                    </a:lnTo>
                    <a:lnTo>
                      <a:pt x="183" y="241"/>
                    </a:lnTo>
                    <a:lnTo>
                      <a:pt x="203" y="260"/>
                    </a:lnTo>
                    <a:lnTo>
                      <a:pt x="215" y="250"/>
                    </a:lnTo>
                    <a:lnTo>
                      <a:pt x="246" y="271"/>
                    </a:lnTo>
                    <a:lnTo>
                      <a:pt x="246" y="260"/>
                    </a:lnTo>
                    <a:lnTo>
                      <a:pt x="258" y="250"/>
                    </a:lnTo>
                    <a:lnTo>
                      <a:pt x="267" y="250"/>
                    </a:lnTo>
                    <a:lnTo>
                      <a:pt x="278" y="250"/>
                    </a:lnTo>
                    <a:lnTo>
                      <a:pt x="267" y="260"/>
                    </a:lnTo>
                    <a:lnTo>
                      <a:pt x="267" y="271"/>
                    </a:lnTo>
                    <a:lnTo>
                      <a:pt x="278" y="280"/>
                    </a:lnTo>
                    <a:lnTo>
                      <a:pt x="267" y="289"/>
                    </a:lnTo>
                    <a:lnTo>
                      <a:pt x="289" y="308"/>
                    </a:lnTo>
                    <a:lnTo>
                      <a:pt x="299" y="348"/>
                    </a:lnTo>
                    <a:lnTo>
                      <a:pt x="311" y="385"/>
                    </a:lnTo>
                    <a:lnTo>
                      <a:pt x="321" y="395"/>
                    </a:lnTo>
                    <a:lnTo>
                      <a:pt x="342" y="442"/>
                    </a:lnTo>
                    <a:lnTo>
                      <a:pt x="353" y="442"/>
                    </a:lnTo>
                    <a:lnTo>
                      <a:pt x="374" y="462"/>
                    </a:lnTo>
                    <a:lnTo>
                      <a:pt x="385" y="481"/>
                    </a:lnTo>
                    <a:lnTo>
                      <a:pt x="396" y="491"/>
                    </a:lnTo>
                    <a:lnTo>
                      <a:pt x="407" y="501"/>
                    </a:lnTo>
                    <a:lnTo>
                      <a:pt x="439" y="530"/>
                    </a:lnTo>
                    <a:lnTo>
                      <a:pt x="502" y="587"/>
                    </a:lnTo>
                    <a:lnTo>
                      <a:pt x="514" y="587"/>
                    </a:lnTo>
                    <a:lnTo>
                      <a:pt x="524" y="606"/>
                    </a:lnTo>
                    <a:lnTo>
                      <a:pt x="546" y="606"/>
                    </a:lnTo>
                    <a:lnTo>
                      <a:pt x="557" y="626"/>
                    </a:lnTo>
                    <a:lnTo>
                      <a:pt x="567" y="617"/>
                    </a:lnTo>
                    <a:lnTo>
                      <a:pt x="598" y="646"/>
                    </a:lnTo>
                    <a:lnTo>
                      <a:pt x="610" y="656"/>
                    </a:lnTo>
                    <a:lnTo>
                      <a:pt x="621" y="665"/>
                    </a:lnTo>
                    <a:lnTo>
                      <a:pt x="632" y="665"/>
                    </a:lnTo>
                    <a:lnTo>
                      <a:pt x="653" y="685"/>
                    </a:lnTo>
                    <a:lnTo>
                      <a:pt x="664" y="685"/>
                    </a:lnTo>
                    <a:lnTo>
                      <a:pt x="673" y="694"/>
                    </a:lnTo>
                    <a:lnTo>
                      <a:pt x="673" y="714"/>
                    </a:lnTo>
                    <a:lnTo>
                      <a:pt x="673" y="724"/>
                    </a:lnTo>
                    <a:lnTo>
                      <a:pt x="673" y="732"/>
                    </a:lnTo>
                    <a:lnTo>
                      <a:pt x="696" y="742"/>
                    </a:lnTo>
                    <a:lnTo>
                      <a:pt x="707" y="742"/>
                    </a:lnTo>
                    <a:lnTo>
                      <a:pt x="716" y="742"/>
                    </a:lnTo>
                    <a:lnTo>
                      <a:pt x="739" y="751"/>
                    </a:lnTo>
                    <a:lnTo>
                      <a:pt x="750" y="761"/>
                    </a:lnTo>
                    <a:lnTo>
                      <a:pt x="750" y="771"/>
                    </a:lnTo>
                    <a:lnTo>
                      <a:pt x="760" y="781"/>
                    </a:lnTo>
                    <a:lnTo>
                      <a:pt x="770" y="810"/>
                    </a:lnTo>
                    <a:lnTo>
                      <a:pt x="782" y="839"/>
                    </a:lnTo>
                    <a:lnTo>
                      <a:pt x="782" y="868"/>
                    </a:lnTo>
                    <a:lnTo>
                      <a:pt x="770" y="877"/>
                    </a:lnTo>
                    <a:lnTo>
                      <a:pt x="760" y="877"/>
                    </a:lnTo>
                    <a:lnTo>
                      <a:pt x="750" y="877"/>
                    </a:lnTo>
                    <a:lnTo>
                      <a:pt x="750" y="886"/>
                    </a:lnTo>
                    <a:lnTo>
                      <a:pt x="750" y="897"/>
                    </a:lnTo>
                    <a:lnTo>
                      <a:pt x="750" y="906"/>
                    </a:lnTo>
                    <a:lnTo>
                      <a:pt x="750" y="915"/>
                    </a:lnTo>
                    <a:lnTo>
                      <a:pt x="739" y="926"/>
                    </a:lnTo>
                    <a:lnTo>
                      <a:pt x="728" y="935"/>
                    </a:lnTo>
                    <a:lnTo>
                      <a:pt x="728" y="945"/>
                    </a:lnTo>
                    <a:lnTo>
                      <a:pt x="739" y="954"/>
                    </a:lnTo>
                    <a:lnTo>
                      <a:pt x="750" y="954"/>
                    </a:lnTo>
                    <a:lnTo>
                      <a:pt x="760" y="954"/>
                    </a:lnTo>
                    <a:lnTo>
                      <a:pt x="770" y="954"/>
                    </a:lnTo>
                    <a:lnTo>
                      <a:pt x="782" y="945"/>
                    </a:lnTo>
                    <a:lnTo>
                      <a:pt x="791" y="945"/>
                    </a:lnTo>
                    <a:lnTo>
                      <a:pt x="791" y="935"/>
                    </a:lnTo>
                    <a:lnTo>
                      <a:pt x="813" y="926"/>
                    </a:lnTo>
                    <a:lnTo>
                      <a:pt x="813" y="915"/>
                    </a:lnTo>
                    <a:lnTo>
                      <a:pt x="813" y="897"/>
                    </a:lnTo>
                    <a:lnTo>
                      <a:pt x="825" y="886"/>
                    </a:lnTo>
                    <a:lnTo>
                      <a:pt x="834" y="877"/>
                    </a:lnTo>
                    <a:lnTo>
                      <a:pt x="845" y="868"/>
                    </a:lnTo>
                    <a:lnTo>
                      <a:pt x="857" y="868"/>
                    </a:lnTo>
                    <a:lnTo>
                      <a:pt x="866" y="868"/>
                    </a:lnTo>
                    <a:lnTo>
                      <a:pt x="878" y="868"/>
                    </a:lnTo>
                    <a:lnTo>
                      <a:pt x="878" y="858"/>
                    </a:lnTo>
                    <a:lnTo>
                      <a:pt x="878" y="849"/>
                    </a:lnTo>
                    <a:lnTo>
                      <a:pt x="878" y="839"/>
                    </a:lnTo>
                    <a:lnTo>
                      <a:pt x="878" y="820"/>
                    </a:lnTo>
                    <a:lnTo>
                      <a:pt x="878" y="810"/>
                    </a:lnTo>
                    <a:lnTo>
                      <a:pt x="878" y="800"/>
                    </a:lnTo>
                    <a:lnTo>
                      <a:pt x="866" y="790"/>
                    </a:lnTo>
                    <a:lnTo>
                      <a:pt x="845" y="800"/>
                    </a:lnTo>
                    <a:lnTo>
                      <a:pt x="834" y="782"/>
                    </a:lnTo>
                    <a:lnTo>
                      <a:pt x="832" y="757"/>
                    </a:lnTo>
                    <a:lnTo>
                      <a:pt x="834" y="742"/>
                    </a:lnTo>
                    <a:lnTo>
                      <a:pt x="845" y="742"/>
                    </a:lnTo>
                    <a:lnTo>
                      <a:pt x="845" y="732"/>
                    </a:lnTo>
                    <a:lnTo>
                      <a:pt x="857" y="724"/>
                    </a:lnTo>
                    <a:lnTo>
                      <a:pt x="845" y="724"/>
                    </a:lnTo>
                    <a:lnTo>
                      <a:pt x="857" y="714"/>
                    </a:lnTo>
                    <a:lnTo>
                      <a:pt x="866" y="704"/>
                    </a:lnTo>
                    <a:lnTo>
                      <a:pt x="878" y="704"/>
                    </a:lnTo>
                    <a:lnTo>
                      <a:pt x="888" y="704"/>
                    </a:lnTo>
                    <a:lnTo>
                      <a:pt x="888" y="714"/>
                    </a:lnTo>
                    <a:lnTo>
                      <a:pt x="909" y="724"/>
                    </a:lnTo>
                    <a:lnTo>
                      <a:pt x="920" y="724"/>
                    </a:lnTo>
                    <a:lnTo>
                      <a:pt x="931" y="724"/>
                    </a:lnTo>
                    <a:lnTo>
                      <a:pt x="943" y="724"/>
                    </a:lnTo>
                    <a:lnTo>
                      <a:pt x="953" y="724"/>
                    </a:lnTo>
                    <a:lnTo>
                      <a:pt x="953" y="732"/>
                    </a:lnTo>
                    <a:lnTo>
                      <a:pt x="953" y="742"/>
                    </a:lnTo>
                    <a:lnTo>
                      <a:pt x="963" y="751"/>
                    </a:lnTo>
                    <a:lnTo>
                      <a:pt x="963" y="761"/>
                    </a:lnTo>
                    <a:lnTo>
                      <a:pt x="975" y="771"/>
                    </a:lnTo>
                    <a:lnTo>
                      <a:pt x="984" y="771"/>
                    </a:lnTo>
                    <a:lnTo>
                      <a:pt x="996" y="771"/>
                    </a:lnTo>
                    <a:lnTo>
                      <a:pt x="1006" y="761"/>
                    </a:lnTo>
                    <a:lnTo>
                      <a:pt x="1006" y="742"/>
                    </a:lnTo>
                    <a:lnTo>
                      <a:pt x="1006" y="724"/>
                    </a:lnTo>
                    <a:lnTo>
                      <a:pt x="1006" y="714"/>
                    </a:lnTo>
                    <a:lnTo>
                      <a:pt x="984" y="704"/>
                    </a:lnTo>
                    <a:lnTo>
                      <a:pt x="975" y="685"/>
                    </a:lnTo>
                    <a:lnTo>
                      <a:pt x="963" y="674"/>
                    </a:lnTo>
                    <a:lnTo>
                      <a:pt x="943" y="665"/>
                    </a:lnTo>
                    <a:lnTo>
                      <a:pt x="920" y="665"/>
                    </a:lnTo>
                    <a:lnTo>
                      <a:pt x="909" y="656"/>
                    </a:lnTo>
                    <a:lnTo>
                      <a:pt x="900" y="646"/>
                    </a:lnTo>
                    <a:lnTo>
                      <a:pt x="866" y="635"/>
                    </a:lnTo>
                    <a:lnTo>
                      <a:pt x="857" y="626"/>
                    </a:lnTo>
                    <a:lnTo>
                      <a:pt x="845" y="617"/>
                    </a:lnTo>
                    <a:lnTo>
                      <a:pt x="834" y="617"/>
                    </a:lnTo>
                    <a:lnTo>
                      <a:pt x="813" y="617"/>
                    </a:lnTo>
                    <a:lnTo>
                      <a:pt x="803" y="606"/>
                    </a:lnTo>
                    <a:lnTo>
                      <a:pt x="782" y="598"/>
                    </a:lnTo>
                    <a:lnTo>
                      <a:pt x="770" y="598"/>
                    </a:lnTo>
                    <a:lnTo>
                      <a:pt x="782" y="587"/>
                    </a:lnTo>
                    <a:lnTo>
                      <a:pt x="791" y="587"/>
                    </a:lnTo>
                    <a:lnTo>
                      <a:pt x="803" y="578"/>
                    </a:lnTo>
                    <a:lnTo>
                      <a:pt x="803" y="559"/>
                    </a:lnTo>
                    <a:lnTo>
                      <a:pt x="770" y="549"/>
                    </a:lnTo>
                    <a:lnTo>
                      <a:pt x="760" y="549"/>
                    </a:lnTo>
                    <a:lnTo>
                      <a:pt x="728" y="549"/>
                    </a:lnTo>
                    <a:lnTo>
                      <a:pt x="707" y="549"/>
                    </a:lnTo>
                    <a:lnTo>
                      <a:pt x="685" y="540"/>
                    </a:lnTo>
                    <a:lnTo>
                      <a:pt x="673" y="521"/>
                    </a:lnTo>
                    <a:lnTo>
                      <a:pt x="664" y="510"/>
                    </a:lnTo>
                    <a:lnTo>
                      <a:pt x="642" y="491"/>
                    </a:lnTo>
                    <a:lnTo>
                      <a:pt x="632" y="473"/>
                    </a:lnTo>
                    <a:lnTo>
                      <a:pt x="610" y="453"/>
                    </a:lnTo>
                    <a:lnTo>
                      <a:pt x="610" y="434"/>
                    </a:lnTo>
                    <a:lnTo>
                      <a:pt x="621" y="424"/>
                    </a:lnTo>
                    <a:lnTo>
                      <a:pt x="610" y="405"/>
                    </a:lnTo>
                    <a:lnTo>
                      <a:pt x="598" y="385"/>
                    </a:lnTo>
                    <a:lnTo>
                      <a:pt x="598" y="376"/>
                    </a:lnTo>
                    <a:lnTo>
                      <a:pt x="589" y="366"/>
                    </a:lnTo>
                    <a:lnTo>
                      <a:pt x="589" y="348"/>
                    </a:lnTo>
                    <a:lnTo>
                      <a:pt x="577" y="348"/>
                    </a:lnTo>
                    <a:lnTo>
                      <a:pt x="557" y="337"/>
                    </a:lnTo>
                    <a:lnTo>
                      <a:pt x="535" y="328"/>
                    </a:lnTo>
                    <a:lnTo>
                      <a:pt x="524" y="328"/>
                    </a:lnTo>
                    <a:lnTo>
                      <a:pt x="502" y="318"/>
                    </a:lnTo>
                    <a:lnTo>
                      <a:pt x="502" y="308"/>
                    </a:lnTo>
                    <a:lnTo>
                      <a:pt x="492" y="298"/>
                    </a:lnTo>
                    <a:lnTo>
                      <a:pt x="492" y="289"/>
                    </a:lnTo>
                    <a:lnTo>
                      <a:pt x="482" y="271"/>
                    </a:lnTo>
                    <a:lnTo>
                      <a:pt x="492" y="260"/>
                    </a:lnTo>
                    <a:lnTo>
                      <a:pt x="492" y="250"/>
                    </a:lnTo>
                    <a:lnTo>
                      <a:pt x="492" y="241"/>
                    </a:lnTo>
                    <a:lnTo>
                      <a:pt x="502" y="232"/>
                    </a:lnTo>
                    <a:lnTo>
                      <a:pt x="514" y="221"/>
                    </a:lnTo>
                    <a:lnTo>
                      <a:pt x="514" y="212"/>
                    </a:lnTo>
                    <a:lnTo>
                      <a:pt x="502" y="212"/>
                    </a:lnTo>
                    <a:lnTo>
                      <a:pt x="492" y="201"/>
                    </a:lnTo>
                    <a:lnTo>
                      <a:pt x="492" y="193"/>
                    </a:lnTo>
                    <a:lnTo>
                      <a:pt x="482" y="193"/>
                    </a:lnTo>
                    <a:lnTo>
                      <a:pt x="492" y="182"/>
                    </a:lnTo>
                    <a:lnTo>
                      <a:pt x="502" y="182"/>
                    </a:lnTo>
                    <a:lnTo>
                      <a:pt x="502" y="164"/>
                    </a:lnTo>
                    <a:lnTo>
                      <a:pt x="524" y="164"/>
                    </a:lnTo>
                    <a:lnTo>
                      <a:pt x="535" y="164"/>
                    </a:lnTo>
                    <a:lnTo>
                      <a:pt x="546" y="164"/>
                    </a:lnTo>
                    <a:lnTo>
                      <a:pt x="557" y="164"/>
                    </a:lnTo>
                    <a:lnTo>
                      <a:pt x="567" y="154"/>
                    </a:lnTo>
                    <a:lnTo>
                      <a:pt x="577" y="154"/>
                    </a:lnTo>
                    <a:lnTo>
                      <a:pt x="577" y="144"/>
                    </a:lnTo>
                    <a:lnTo>
                      <a:pt x="589" y="144"/>
                    </a:lnTo>
                    <a:lnTo>
                      <a:pt x="598" y="144"/>
                    </a:lnTo>
                    <a:lnTo>
                      <a:pt x="598" y="154"/>
                    </a:lnTo>
                    <a:lnTo>
                      <a:pt x="610" y="164"/>
                    </a:lnTo>
                    <a:lnTo>
                      <a:pt x="610" y="144"/>
                    </a:lnTo>
                    <a:lnTo>
                      <a:pt x="621" y="144"/>
                    </a:lnTo>
                    <a:lnTo>
                      <a:pt x="632" y="134"/>
                    </a:lnTo>
                    <a:lnTo>
                      <a:pt x="621" y="125"/>
                    </a:lnTo>
                    <a:lnTo>
                      <a:pt x="610" y="115"/>
                    </a:lnTo>
                    <a:lnTo>
                      <a:pt x="632" y="107"/>
                    </a:lnTo>
                    <a:lnTo>
                      <a:pt x="632" y="97"/>
                    </a:lnTo>
                    <a:lnTo>
                      <a:pt x="621" y="87"/>
                    </a:lnTo>
                    <a:lnTo>
                      <a:pt x="621" y="77"/>
                    </a:lnTo>
                    <a:lnTo>
                      <a:pt x="621" y="68"/>
                    </a:lnTo>
                    <a:lnTo>
                      <a:pt x="610" y="68"/>
                    </a:lnTo>
                    <a:lnTo>
                      <a:pt x="598" y="57"/>
                    </a:lnTo>
                    <a:lnTo>
                      <a:pt x="577" y="57"/>
                    </a:lnTo>
                    <a:lnTo>
                      <a:pt x="567" y="57"/>
                    </a:lnTo>
                    <a:lnTo>
                      <a:pt x="557" y="57"/>
                    </a:lnTo>
                    <a:lnTo>
                      <a:pt x="546" y="57"/>
                    </a:lnTo>
                    <a:lnTo>
                      <a:pt x="535" y="48"/>
                    </a:lnTo>
                    <a:lnTo>
                      <a:pt x="524" y="38"/>
                    </a:lnTo>
                    <a:lnTo>
                      <a:pt x="524" y="28"/>
                    </a:lnTo>
                    <a:lnTo>
                      <a:pt x="514" y="19"/>
                    </a:lnTo>
                    <a:lnTo>
                      <a:pt x="502" y="9"/>
                    </a:lnTo>
                    <a:lnTo>
                      <a:pt x="482" y="9"/>
                    </a:lnTo>
                    <a:lnTo>
                      <a:pt x="472" y="9"/>
                    </a:lnTo>
                    <a:lnTo>
                      <a:pt x="460" y="9"/>
                    </a:lnTo>
                    <a:lnTo>
                      <a:pt x="449" y="9"/>
                    </a:lnTo>
                    <a:lnTo>
                      <a:pt x="439" y="0"/>
                    </a:lnTo>
                    <a:lnTo>
                      <a:pt x="429" y="0"/>
                    </a:lnTo>
                    <a:lnTo>
                      <a:pt x="429" y="9"/>
                    </a:lnTo>
                    <a:lnTo>
                      <a:pt x="407" y="19"/>
                    </a:lnTo>
                    <a:lnTo>
                      <a:pt x="396" y="19"/>
                    </a:lnTo>
                    <a:lnTo>
                      <a:pt x="385" y="19"/>
                    </a:lnTo>
                    <a:lnTo>
                      <a:pt x="385" y="9"/>
                    </a:lnTo>
                    <a:lnTo>
                      <a:pt x="385" y="0"/>
                    </a:lnTo>
                    <a:lnTo>
                      <a:pt x="374" y="0"/>
                    </a:lnTo>
                    <a:lnTo>
                      <a:pt x="362" y="0"/>
                    </a:lnTo>
                    <a:lnTo>
                      <a:pt x="362" y="9"/>
                    </a:lnTo>
                    <a:lnTo>
                      <a:pt x="362" y="19"/>
                    </a:lnTo>
                    <a:lnTo>
                      <a:pt x="362" y="28"/>
                    </a:lnTo>
                    <a:lnTo>
                      <a:pt x="353" y="28"/>
                    </a:lnTo>
                    <a:lnTo>
                      <a:pt x="342" y="19"/>
                    </a:lnTo>
                    <a:lnTo>
                      <a:pt x="333" y="28"/>
                    </a:lnTo>
                    <a:lnTo>
                      <a:pt x="321" y="38"/>
                    </a:lnTo>
                    <a:lnTo>
                      <a:pt x="333" y="48"/>
                    </a:lnTo>
                    <a:lnTo>
                      <a:pt x="321" y="57"/>
                    </a:lnTo>
                    <a:lnTo>
                      <a:pt x="311" y="48"/>
                    </a:lnTo>
                    <a:lnTo>
                      <a:pt x="299" y="48"/>
                    </a:lnTo>
                    <a:lnTo>
                      <a:pt x="289" y="48"/>
                    </a:lnTo>
                    <a:lnTo>
                      <a:pt x="278" y="48"/>
                    </a:lnTo>
                    <a:lnTo>
                      <a:pt x="278" y="38"/>
                    </a:lnTo>
                    <a:lnTo>
                      <a:pt x="267" y="28"/>
                    </a:lnTo>
                    <a:lnTo>
                      <a:pt x="258" y="28"/>
                    </a:lnTo>
                    <a:lnTo>
                      <a:pt x="258" y="38"/>
                    </a:lnTo>
                    <a:lnTo>
                      <a:pt x="258" y="57"/>
                    </a:lnTo>
                    <a:lnTo>
                      <a:pt x="246" y="57"/>
                    </a:lnTo>
                    <a:lnTo>
                      <a:pt x="236" y="68"/>
                    </a:lnTo>
                    <a:lnTo>
                      <a:pt x="224" y="77"/>
                    </a:lnTo>
                    <a:lnTo>
                      <a:pt x="224" y="87"/>
                    </a:lnTo>
                    <a:lnTo>
                      <a:pt x="215" y="77"/>
                    </a:lnTo>
                    <a:lnTo>
                      <a:pt x="203" y="68"/>
                    </a:lnTo>
                    <a:lnTo>
                      <a:pt x="193" y="57"/>
                    </a:lnTo>
                    <a:lnTo>
                      <a:pt x="193" y="48"/>
                    </a:lnTo>
                    <a:lnTo>
                      <a:pt x="193" y="38"/>
                    </a:lnTo>
                    <a:lnTo>
                      <a:pt x="183" y="28"/>
                    </a:lnTo>
                    <a:lnTo>
                      <a:pt x="171" y="28"/>
                    </a:lnTo>
                    <a:lnTo>
                      <a:pt x="160" y="38"/>
                    </a:lnTo>
                    <a:lnTo>
                      <a:pt x="160" y="48"/>
                    </a:lnTo>
                    <a:lnTo>
                      <a:pt x="149" y="68"/>
                    </a:lnTo>
                    <a:lnTo>
                      <a:pt x="138" y="68"/>
                    </a:lnTo>
                    <a:lnTo>
                      <a:pt x="118" y="68"/>
                    </a:lnTo>
                    <a:lnTo>
                      <a:pt x="106" y="57"/>
                    </a:lnTo>
                    <a:lnTo>
                      <a:pt x="63" y="68"/>
                    </a:lnTo>
                    <a:lnTo>
                      <a:pt x="55" y="53"/>
                    </a:lnTo>
                    <a:lnTo>
                      <a:pt x="53" y="77"/>
                    </a:lnTo>
                    <a:lnTo>
                      <a:pt x="43" y="77"/>
                    </a:lnTo>
                    <a:lnTo>
                      <a:pt x="43" y="87"/>
                    </a:lnTo>
                    <a:lnTo>
                      <a:pt x="53" y="97"/>
                    </a:lnTo>
                    <a:lnTo>
                      <a:pt x="53" y="107"/>
                    </a:lnTo>
                    <a:lnTo>
                      <a:pt x="63" y="115"/>
                    </a:lnTo>
                    <a:lnTo>
                      <a:pt x="53" y="125"/>
                    </a:lnTo>
                    <a:lnTo>
                      <a:pt x="43" y="134"/>
                    </a:lnTo>
                    <a:lnTo>
                      <a:pt x="31" y="144"/>
                    </a:lnTo>
                    <a:lnTo>
                      <a:pt x="22" y="144"/>
                    </a:lnTo>
                    <a:lnTo>
                      <a:pt x="10" y="144"/>
                    </a:lnTo>
                    <a:lnTo>
                      <a:pt x="0" y="144"/>
                    </a:lnTo>
                    <a:lnTo>
                      <a:pt x="0" y="154"/>
                    </a:lnTo>
                    <a:lnTo>
                      <a:pt x="10" y="164"/>
                    </a:lnTo>
                    <a:lnTo>
                      <a:pt x="22" y="164"/>
                    </a:lnTo>
                    <a:lnTo>
                      <a:pt x="31" y="173"/>
                    </a:lnTo>
                    <a:lnTo>
                      <a:pt x="31" y="182"/>
                    </a:lnTo>
                    <a:lnTo>
                      <a:pt x="31" y="193"/>
                    </a:lnTo>
                    <a:lnTo>
                      <a:pt x="22" y="201"/>
                    </a:lnTo>
                    <a:lnTo>
                      <a:pt x="22" y="212"/>
                    </a:lnTo>
                    <a:lnTo>
                      <a:pt x="22" y="232"/>
                    </a:lnTo>
                    <a:lnTo>
                      <a:pt x="22" y="241"/>
                    </a:lnTo>
                    <a:lnTo>
                      <a:pt x="31" y="260"/>
                    </a:lnTo>
                    <a:lnTo>
                      <a:pt x="43" y="260"/>
                    </a:lnTo>
                    <a:lnTo>
                      <a:pt x="63" y="260"/>
                    </a:lnTo>
                    <a:lnTo>
                      <a:pt x="74" y="271"/>
                    </a:lnTo>
                    <a:lnTo>
                      <a:pt x="63" y="280"/>
                    </a:lnTo>
                    <a:lnTo>
                      <a:pt x="63" y="289"/>
                    </a:lnTo>
                    <a:lnTo>
                      <a:pt x="53" y="298"/>
                    </a:lnTo>
                    <a:lnTo>
                      <a:pt x="43" y="308"/>
                    </a:lnTo>
                    <a:lnTo>
                      <a:pt x="43" y="308"/>
                    </a:lnTo>
                    <a:close/>
                  </a:path>
                </a:pathLst>
              </a:custGeom>
              <a:solidFill>
                <a:schemeClr val="accent2"/>
              </a:solidFill>
              <a:ln w="3175" cmpd="sng">
                <a:solidFill>
                  <a:schemeClr val="bg1"/>
                </a:solidFill>
                <a:round/>
                <a:headEnd/>
                <a:tailEnd/>
              </a:ln>
            </p:spPr>
            <p:txBody>
              <a:bodyPr/>
              <a:lstStyle/>
              <a:p>
                <a:endParaRPr lang="es-ES" sz="900" dirty="0"/>
              </a:p>
            </p:txBody>
          </p:sp>
          <p:sp>
            <p:nvSpPr>
              <p:cNvPr id="79" name="Freeform 66"/>
              <p:cNvSpPr>
                <a:spLocks/>
              </p:cNvSpPr>
              <p:nvPr>
                <p:custDataLst>
                  <p:tags r:id="rId207"/>
                </p:custDataLst>
              </p:nvPr>
            </p:nvSpPr>
            <p:spPr bwMode="auto">
              <a:xfrm>
                <a:off x="4507" y="1599"/>
                <a:ext cx="241" cy="214"/>
              </a:xfrm>
              <a:custGeom>
                <a:avLst/>
                <a:gdLst>
                  <a:gd name="T0" fmla="*/ 52 w 228"/>
                  <a:gd name="T1" fmla="*/ 181 h 219"/>
                  <a:gd name="T2" fmla="*/ 97 w 228"/>
                  <a:gd name="T3" fmla="*/ 171 h 219"/>
                  <a:gd name="T4" fmla="*/ 106 w 228"/>
                  <a:gd name="T5" fmla="*/ 162 h 219"/>
                  <a:gd name="T6" fmla="*/ 116 w 228"/>
                  <a:gd name="T7" fmla="*/ 171 h 219"/>
                  <a:gd name="T8" fmla="*/ 129 w 228"/>
                  <a:gd name="T9" fmla="*/ 171 h 219"/>
                  <a:gd name="T10" fmla="*/ 129 w 228"/>
                  <a:gd name="T11" fmla="*/ 162 h 219"/>
                  <a:gd name="T12" fmla="*/ 148 w 228"/>
                  <a:gd name="T13" fmla="*/ 171 h 219"/>
                  <a:gd name="T14" fmla="*/ 159 w 228"/>
                  <a:gd name="T15" fmla="*/ 171 h 219"/>
                  <a:gd name="T16" fmla="*/ 159 w 228"/>
                  <a:gd name="T17" fmla="*/ 181 h 219"/>
                  <a:gd name="T18" fmla="*/ 169 w 228"/>
                  <a:gd name="T19" fmla="*/ 191 h 219"/>
                  <a:gd name="T20" fmla="*/ 182 w 228"/>
                  <a:gd name="T21" fmla="*/ 191 h 219"/>
                  <a:gd name="T22" fmla="*/ 202 w 228"/>
                  <a:gd name="T23" fmla="*/ 191 h 219"/>
                  <a:gd name="T24" fmla="*/ 215 w 228"/>
                  <a:gd name="T25" fmla="*/ 219 h 219"/>
                  <a:gd name="T26" fmla="*/ 228 w 228"/>
                  <a:gd name="T27" fmla="*/ 191 h 219"/>
                  <a:gd name="T28" fmla="*/ 228 w 228"/>
                  <a:gd name="T29" fmla="*/ 11 h 219"/>
                  <a:gd name="T30" fmla="*/ 213 w 228"/>
                  <a:gd name="T31" fmla="*/ 11 h 219"/>
                  <a:gd name="T32" fmla="*/ 202 w 228"/>
                  <a:gd name="T33" fmla="*/ 0 h 219"/>
                  <a:gd name="T34" fmla="*/ 191 w 228"/>
                  <a:gd name="T35" fmla="*/ 0 h 219"/>
                  <a:gd name="T36" fmla="*/ 169 w 228"/>
                  <a:gd name="T37" fmla="*/ 11 h 219"/>
                  <a:gd name="T38" fmla="*/ 169 w 228"/>
                  <a:gd name="T39" fmla="*/ 0 h 219"/>
                  <a:gd name="T40" fmla="*/ 148 w 228"/>
                  <a:gd name="T41" fmla="*/ 0 h 219"/>
                  <a:gd name="T42" fmla="*/ 139 w 228"/>
                  <a:gd name="T43" fmla="*/ 0 h 219"/>
                  <a:gd name="T44" fmla="*/ 129 w 228"/>
                  <a:gd name="T45" fmla="*/ 0 h 219"/>
                  <a:gd name="T46" fmla="*/ 116 w 228"/>
                  <a:gd name="T47" fmla="*/ 0 h 219"/>
                  <a:gd name="T48" fmla="*/ 106 w 228"/>
                  <a:gd name="T49" fmla="*/ 11 h 219"/>
                  <a:gd name="T50" fmla="*/ 97 w 228"/>
                  <a:gd name="T51" fmla="*/ 11 h 219"/>
                  <a:gd name="T52" fmla="*/ 75 w 228"/>
                  <a:gd name="T53" fmla="*/ 11 h 219"/>
                  <a:gd name="T54" fmla="*/ 63 w 228"/>
                  <a:gd name="T55" fmla="*/ 11 h 219"/>
                  <a:gd name="T56" fmla="*/ 52 w 228"/>
                  <a:gd name="T57" fmla="*/ 11 h 219"/>
                  <a:gd name="T58" fmla="*/ 42 w 228"/>
                  <a:gd name="T59" fmla="*/ 11 h 219"/>
                  <a:gd name="T60" fmla="*/ 42 w 228"/>
                  <a:gd name="T61" fmla="*/ 19 h 219"/>
                  <a:gd name="T62" fmla="*/ 42 w 228"/>
                  <a:gd name="T63" fmla="*/ 30 h 219"/>
                  <a:gd name="T64" fmla="*/ 32 w 228"/>
                  <a:gd name="T65" fmla="*/ 30 h 219"/>
                  <a:gd name="T66" fmla="*/ 22 w 228"/>
                  <a:gd name="T67" fmla="*/ 30 h 219"/>
                  <a:gd name="T68" fmla="*/ 10 w 228"/>
                  <a:gd name="T69" fmla="*/ 30 h 219"/>
                  <a:gd name="T70" fmla="*/ 0 w 228"/>
                  <a:gd name="T71" fmla="*/ 39 h 219"/>
                  <a:gd name="T72" fmla="*/ 0 w 228"/>
                  <a:gd name="T73" fmla="*/ 48 h 219"/>
                  <a:gd name="T74" fmla="*/ 0 w 228"/>
                  <a:gd name="T75" fmla="*/ 57 h 219"/>
                  <a:gd name="T76" fmla="*/ 0 w 228"/>
                  <a:gd name="T77" fmla="*/ 68 h 219"/>
                  <a:gd name="T78" fmla="*/ 22 w 228"/>
                  <a:gd name="T79" fmla="*/ 68 h 219"/>
                  <a:gd name="T80" fmla="*/ 22 w 228"/>
                  <a:gd name="T81" fmla="*/ 76 h 219"/>
                  <a:gd name="T82" fmla="*/ 22 w 228"/>
                  <a:gd name="T83" fmla="*/ 86 h 219"/>
                  <a:gd name="T84" fmla="*/ 10 w 228"/>
                  <a:gd name="T85" fmla="*/ 86 h 219"/>
                  <a:gd name="T86" fmla="*/ 10 w 228"/>
                  <a:gd name="T87" fmla="*/ 95 h 219"/>
                  <a:gd name="T88" fmla="*/ 10 w 228"/>
                  <a:gd name="T89" fmla="*/ 124 h 219"/>
                  <a:gd name="T90" fmla="*/ 32 w 228"/>
                  <a:gd name="T91" fmla="*/ 142 h 219"/>
                  <a:gd name="T92" fmla="*/ 42 w 228"/>
                  <a:gd name="T93" fmla="*/ 142 h 219"/>
                  <a:gd name="T94" fmla="*/ 42 w 228"/>
                  <a:gd name="T95" fmla="*/ 135 h 219"/>
                  <a:gd name="T96" fmla="*/ 52 w 228"/>
                  <a:gd name="T97" fmla="*/ 124 h 219"/>
                  <a:gd name="T98" fmla="*/ 63 w 228"/>
                  <a:gd name="T99" fmla="*/ 124 h 219"/>
                  <a:gd name="T100" fmla="*/ 75 w 228"/>
                  <a:gd name="T101" fmla="*/ 135 h 219"/>
                  <a:gd name="T102" fmla="*/ 63 w 228"/>
                  <a:gd name="T103" fmla="*/ 152 h 219"/>
                  <a:gd name="T104" fmla="*/ 63 w 228"/>
                  <a:gd name="T105" fmla="*/ 171 h 219"/>
                  <a:gd name="T106" fmla="*/ 63 w 228"/>
                  <a:gd name="T107" fmla="*/ 181 h 219"/>
                  <a:gd name="T108" fmla="*/ 52 w 228"/>
                  <a:gd name="T109" fmla="*/ 181 h 219"/>
                  <a:gd name="T110" fmla="*/ 52 w 228"/>
                  <a:gd name="T111" fmla="*/ 181 h 219"/>
                  <a:gd name="T112" fmla="*/ 52 w 228"/>
                  <a:gd name="T113" fmla="*/ 1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219">
                    <a:moveTo>
                      <a:pt x="52" y="181"/>
                    </a:moveTo>
                    <a:lnTo>
                      <a:pt x="97" y="171"/>
                    </a:lnTo>
                    <a:lnTo>
                      <a:pt x="106" y="162"/>
                    </a:lnTo>
                    <a:lnTo>
                      <a:pt x="116" y="171"/>
                    </a:lnTo>
                    <a:lnTo>
                      <a:pt x="129" y="171"/>
                    </a:lnTo>
                    <a:lnTo>
                      <a:pt x="129" y="162"/>
                    </a:lnTo>
                    <a:lnTo>
                      <a:pt x="148" y="171"/>
                    </a:lnTo>
                    <a:lnTo>
                      <a:pt x="159" y="171"/>
                    </a:lnTo>
                    <a:lnTo>
                      <a:pt x="159" y="181"/>
                    </a:lnTo>
                    <a:lnTo>
                      <a:pt x="169" y="191"/>
                    </a:lnTo>
                    <a:lnTo>
                      <a:pt x="182" y="191"/>
                    </a:lnTo>
                    <a:lnTo>
                      <a:pt x="202" y="191"/>
                    </a:lnTo>
                    <a:lnTo>
                      <a:pt x="215" y="219"/>
                    </a:lnTo>
                    <a:lnTo>
                      <a:pt x="228" y="191"/>
                    </a:lnTo>
                    <a:lnTo>
                      <a:pt x="228" y="11"/>
                    </a:lnTo>
                    <a:lnTo>
                      <a:pt x="213" y="11"/>
                    </a:lnTo>
                    <a:lnTo>
                      <a:pt x="202" y="0"/>
                    </a:lnTo>
                    <a:lnTo>
                      <a:pt x="191" y="0"/>
                    </a:lnTo>
                    <a:lnTo>
                      <a:pt x="169" y="11"/>
                    </a:lnTo>
                    <a:lnTo>
                      <a:pt x="169" y="0"/>
                    </a:lnTo>
                    <a:lnTo>
                      <a:pt x="148" y="0"/>
                    </a:lnTo>
                    <a:lnTo>
                      <a:pt x="139" y="0"/>
                    </a:lnTo>
                    <a:lnTo>
                      <a:pt x="129" y="0"/>
                    </a:lnTo>
                    <a:lnTo>
                      <a:pt x="116" y="0"/>
                    </a:lnTo>
                    <a:lnTo>
                      <a:pt x="106" y="11"/>
                    </a:lnTo>
                    <a:lnTo>
                      <a:pt x="97" y="11"/>
                    </a:lnTo>
                    <a:lnTo>
                      <a:pt x="75" y="11"/>
                    </a:lnTo>
                    <a:lnTo>
                      <a:pt x="63" y="11"/>
                    </a:lnTo>
                    <a:lnTo>
                      <a:pt x="52" y="11"/>
                    </a:lnTo>
                    <a:lnTo>
                      <a:pt x="42" y="11"/>
                    </a:lnTo>
                    <a:lnTo>
                      <a:pt x="42" y="19"/>
                    </a:lnTo>
                    <a:lnTo>
                      <a:pt x="42" y="30"/>
                    </a:lnTo>
                    <a:lnTo>
                      <a:pt x="32" y="30"/>
                    </a:lnTo>
                    <a:lnTo>
                      <a:pt x="22" y="30"/>
                    </a:lnTo>
                    <a:lnTo>
                      <a:pt x="10" y="30"/>
                    </a:lnTo>
                    <a:lnTo>
                      <a:pt x="0" y="39"/>
                    </a:lnTo>
                    <a:lnTo>
                      <a:pt x="0" y="48"/>
                    </a:lnTo>
                    <a:lnTo>
                      <a:pt x="0" y="57"/>
                    </a:lnTo>
                    <a:lnTo>
                      <a:pt x="0" y="68"/>
                    </a:lnTo>
                    <a:lnTo>
                      <a:pt x="22" y="68"/>
                    </a:lnTo>
                    <a:lnTo>
                      <a:pt x="22" y="76"/>
                    </a:lnTo>
                    <a:lnTo>
                      <a:pt x="22" y="86"/>
                    </a:lnTo>
                    <a:lnTo>
                      <a:pt x="10" y="86"/>
                    </a:lnTo>
                    <a:lnTo>
                      <a:pt x="10" y="95"/>
                    </a:lnTo>
                    <a:lnTo>
                      <a:pt x="10" y="124"/>
                    </a:lnTo>
                    <a:lnTo>
                      <a:pt x="32" y="142"/>
                    </a:lnTo>
                    <a:lnTo>
                      <a:pt x="42" y="142"/>
                    </a:lnTo>
                    <a:lnTo>
                      <a:pt x="42" y="135"/>
                    </a:lnTo>
                    <a:lnTo>
                      <a:pt x="52" y="124"/>
                    </a:lnTo>
                    <a:lnTo>
                      <a:pt x="63" y="124"/>
                    </a:lnTo>
                    <a:lnTo>
                      <a:pt x="75" y="135"/>
                    </a:lnTo>
                    <a:lnTo>
                      <a:pt x="63" y="152"/>
                    </a:lnTo>
                    <a:lnTo>
                      <a:pt x="63" y="171"/>
                    </a:lnTo>
                    <a:lnTo>
                      <a:pt x="63" y="181"/>
                    </a:lnTo>
                    <a:lnTo>
                      <a:pt x="52" y="181"/>
                    </a:lnTo>
                    <a:lnTo>
                      <a:pt x="52" y="181"/>
                    </a:lnTo>
                    <a:lnTo>
                      <a:pt x="52" y="181"/>
                    </a:lnTo>
                    <a:close/>
                  </a:path>
                </a:pathLst>
              </a:custGeom>
              <a:solidFill>
                <a:schemeClr val="accent2"/>
              </a:solidFill>
              <a:ln w="3175" cmpd="sng">
                <a:solidFill>
                  <a:schemeClr val="bg1"/>
                </a:solidFill>
                <a:round/>
                <a:headEnd/>
                <a:tailEnd/>
              </a:ln>
            </p:spPr>
            <p:txBody>
              <a:bodyPr/>
              <a:lstStyle/>
              <a:p>
                <a:endParaRPr lang="es-ES" sz="900" dirty="0"/>
              </a:p>
            </p:txBody>
          </p:sp>
          <p:sp>
            <p:nvSpPr>
              <p:cNvPr id="80" name="Freeform 67"/>
              <p:cNvSpPr>
                <a:spLocks/>
              </p:cNvSpPr>
              <p:nvPr>
                <p:custDataLst>
                  <p:tags r:id="rId208"/>
                </p:custDataLst>
              </p:nvPr>
            </p:nvSpPr>
            <p:spPr bwMode="auto">
              <a:xfrm>
                <a:off x="4339" y="1758"/>
                <a:ext cx="411" cy="235"/>
              </a:xfrm>
              <a:custGeom>
                <a:avLst/>
                <a:gdLst>
                  <a:gd name="T0" fmla="*/ 214 w 390"/>
                  <a:gd name="T1" fmla="*/ 29 h 242"/>
                  <a:gd name="T2" fmla="*/ 214 w 390"/>
                  <a:gd name="T3" fmla="*/ 38 h 242"/>
                  <a:gd name="T4" fmla="*/ 214 w 390"/>
                  <a:gd name="T5" fmla="*/ 48 h 242"/>
                  <a:gd name="T6" fmla="*/ 214 w 390"/>
                  <a:gd name="T7" fmla="*/ 67 h 242"/>
                  <a:gd name="T8" fmla="*/ 214 w 390"/>
                  <a:gd name="T9" fmla="*/ 77 h 242"/>
                  <a:gd name="T10" fmla="*/ 214 w 390"/>
                  <a:gd name="T11" fmla="*/ 96 h 242"/>
                  <a:gd name="T12" fmla="*/ 202 w 390"/>
                  <a:gd name="T13" fmla="*/ 105 h 242"/>
                  <a:gd name="T14" fmla="*/ 192 w 390"/>
                  <a:gd name="T15" fmla="*/ 114 h 242"/>
                  <a:gd name="T16" fmla="*/ 182 w 390"/>
                  <a:gd name="T17" fmla="*/ 114 h 242"/>
                  <a:gd name="T18" fmla="*/ 160 w 390"/>
                  <a:gd name="T19" fmla="*/ 96 h 242"/>
                  <a:gd name="T20" fmla="*/ 149 w 390"/>
                  <a:gd name="T21" fmla="*/ 87 h 242"/>
                  <a:gd name="T22" fmla="*/ 149 w 390"/>
                  <a:gd name="T23" fmla="*/ 67 h 242"/>
                  <a:gd name="T24" fmla="*/ 128 w 390"/>
                  <a:gd name="T25" fmla="*/ 48 h 242"/>
                  <a:gd name="T26" fmla="*/ 117 w 390"/>
                  <a:gd name="T27" fmla="*/ 48 h 242"/>
                  <a:gd name="T28" fmla="*/ 108 w 390"/>
                  <a:gd name="T29" fmla="*/ 38 h 242"/>
                  <a:gd name="T30" fmla="*/ 108 w 390"/>
                  <a:gd name="T31" fmla="*/ 29 h 242"/>
                  <a:gd name="T32" fmla="*/ 86 w 390"/>
                  <a:gd name="T33" fmla="*/ 29 h 242"/>
                  <a:gd name="T34" fmla="*/ 65 w 390"/>
                  <a:gd name="T35" fmla="*/ 38 h 242"/>
                  <a:gd name="T36" fmla="*/ 54 w 390"/>
                  <a:gd name="T37" fmla="*/ 48 h 242"/>
                  <a:gd name="T38" fmla="*/ 43 w 390"/>
                  <a:gd name="T39" fmla="*/ 48 h 242"/>
                  <a:gd name="T40" fmla="*/ 33 w 390"/>
                  <a:gd name="T41" fmla="*/ 67 h 242"/>
                  <a:gd name="T42" fmla="*/ 33 w 390"/>
                  <a:gd name="T43" fmla="*/ 87 h 242"/>
                  <a:gd name="T44" fmla="*/ 23 w 390"/>
                  <a:gd name="T45" fmla="*/ 105 h 242"/>
                  <a:gd name="T46" fmla="*/ 11 w 390"/>
                  <a:gd name="T47" fmla="*/ 123 h 242"/>
                  <a:gd name="T48" fmla="*/ 0 w 390"/>
                  <a:gd name="T49" fmla="*/ 180 h 242"/>
                  <a:gd name="T50" fmla="*/ 33 w 390"/>
                  <a:gd name="T51" fmla="*/ 171 h 242"/>
                  <a:gd name="T52" fmla="*/ 54 w 390"/>
                  <a:gd name="T53" fmla="*/ 171 h 242"/>
                  <a:gd name="T54" fmla="*/ 65 w 390"/>
                  <a:gd name="T55" fmla="*/ 161 h 242"/>
                  <a:gd name="T56" fmla="*/ 75 w 390"/>
                  <a:gd name="T57" fmla="*/ 161 h 242"/>
                  <a:gd name="T58" fmla="*/ 86 w 390"/>
                  <a:gd name="T59" fmla="*/ 161 h 242"/>
                  <a:gd name="T60" fmla="*/ 117 w 390"/>
                  <a:gd name="T61" fmla="*/ 161 h 242"/>
                  <a:gd name="T62" fmla="*/ 128 w 390"/>
                  <a:gd name="T63" fmla="*/ 161 h 242"/>
                  <a:gd name="T64" fmla="*/ 149 w 390"/>
                  <a:gd name="T65" fmla="*/ 151 h 242"/>
                  <a:gd name="T66" fmla="*/ 182 w 390"/>
                  <a:gd name="T67" fmla="*/ 151 h 242"/>
                  <a:gd name="T68" fmla="*/ 214 w 390"/>
                  <a:gd name="T69" fmla="*/ 161 h 242"/>
                  <a:gd name="T70" fmla="*/ 235 w 390"/>
                  <a:gd name="T71" fmla="*/ 151 h 242"/>
                  <a:gd name="T72" fmla="*/ 245 w 390"/>
                  <a:gd name="T73" fmla="*/ 161 h 242"/>
                  <a:gd name="T74" fmla="*/ 266 w 390"/>
                  <a:gd name="T75" fmla="*/ 171 h 242"/>
                  <a:gd name="T76" fmla="*/ 299 w 390"/>
                  <a:gd name="T77" fmla="*/ 180 h 242"/>
                  <a:gd name="T78" fmla="*/ 309 w 390"/>
                  <a:gd name="T79" fmla="*/ 180 h 242"/>
                  <a:gd name="T80" fmla="*/ 319 w 390"/>
                  <a:gd name="T81" fmla="*/ 199 h 242"/>
                  <a:gd name="T82" fmla="*/ 352 w 390"/>
                  <a:gd name="T83" fmla="*/ 219 h 242"/>
                  <a:gd name="T84" fmla="*/ 361 w 390"/>
                  <a:gd name="T85" fmla="*/ 228 h 242"/>
                  <a:gd name="T86" fmla="*/ 387 w 390"/>
                  <a:gd name="T87" fmla="*/ 242 h 242"/>
                  <a:gd name="T88" fmla="*/ 390 w 390"/>
                  <a:gd name="T89" fmla="*/ 33 h 242"/>
                  <a:gd name="T90" fmla="*/ 373 w 390"/>
                  <a:gd name="T91" fmla="*/ 48 h 242"/>
                  <a:gd name="T92" fmla="*/ 361 w 390"/>
                  <a:gd name="T93" fmla="*/ 29 h 242"/>
                  <a:gd name="T94" fmla="*/ 342 w 390"/>
                  <a:gd name="T95" fmla="*/ 29 h 242"/>
                  <a:gd name="T96" fmla="*/ 331 w 390"/>
                  <a:gd name="T97" fmla="*/ 29 h 242"/>
                  <a:gd name="T98" fmla="*/ 319 w 390"/>
                  <a:gd name="T99" fmla="*/ 19 h 242"/>
                  <a:gd name="T100" fmla="*/ 319 w 390"/>
                  <a:gd name="T101" fmla="*/ 9 h 242"/>
                  <a:gd name="T102" fmla="*/ 309 w 390"/>
                  <a:gd name="T103" fmla="*/ 9 h 242"/>
                  <a:gd name="T104" fmla="*/ 289 w 390"/>
                  <a:gd name="T105" fmla="*/ 0 h 242"/>
                  <a:gd name="T106" fmla="*/ 289 w 390"/>
                  <a:gd name="T107" fmla="*/ 9 h 242"/>
                  <a:gd name="T108" fmla="*/ 277 w 390"/>
                  <a:gd name="T109" fmla="*/ 9 h 242"/>
                  <a:gd name="T110" fmla="*/ 266 w 390"/>
                  <a:gd name="T111" fmla="*/ 0 h 242"/>
                  <a:gd name="T112" fmla="*/ 256 w 390"/>
                  <a:gd name="T113" fmla="*/ 9 h 242"/>
                  <a:gd name="T114" fmla="*/ 214 w 390"/>
                  <a:gd name="T115" fmla="*/ 19 h 242"/>
                  <a:gd name="T116" fmla="*/ 214 w 390"/>
                  <a:gd name="T117" fmla="*/ 29 h 242"/>
                  <a:gd name="T118" fmla="*/ 214 w 390"/>
                  <a:gd name="T119" fmla="*/ 29 h 242"/>
                  <a:gd name="T120" fmla="*/ 214 w 390"/>
                  <a:gd name="T121"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242">
                    <a:moveTo>
                      <a:pt x="214" y="29"/>
                    </a:moveTo>
                    <a:lnTo>
                      <a:pt x="214" y="38"/>
                    </a:lnTo>
                    <a:lnTo>
                      <a:pt x="214" y="48"/>
                    </a:lnTo>
                    <a:lnTo>
                      <a:pt x="214" y="67"/>
                    </a:lnTo>
                    <a:lnTo>
                      <a:pt x="214" y="77"/>
                    </a:lnTo>
                    <a:lnTo>
                      <a:pt x="214" y="96"/>
                    </a:lnTo>
                    <a:lnTo>
                      <a:pt x="202" y="105"/>
                    </a:lnTo>
                    <a:lnTo>
                      <a:pt x="192" y="114"/>
                    </a:lnTo>
                    <a:lnTo>
                      <a:pt x="182" y="114"/>
                    </a:lnTo>
                    <a:lnTo>
                      <a:pt x="160" y="96"/>
                    </a:lnTo>
                    <a:lnTo>
                      <a:pt x="149" y="87"/>
                    </a:lnTo>
                    <a:lnTo>
                      <a:pt x="149" y="67"/>
                    </a:lnTo>
                    <a:lnTo>
                      <a:pt x="128" y="48"/>
                    </a:lnTo>
                    <a:lnTo>
                      <a:pt x="117" y="48"/>
                    </a:lnTo>
                    <a:lnTo>
                      <a:pt x="108" y="38"/>
                    </a:lnTo>
                    <a:lnTo>
                      <a:pt x="108" y="29"/>
                    </a:lnTo>
                    <a:lnTo>
                      <a:pt x="86" y="29"/>
                    </a:lnTo>
                    <a:lnTo>
                      <a:pt x="65" y="38"/>
                    </a:lnTo>
                    <a:lnTo>
                      <a:pt x="54" y="48"/>
                    </a:lnTo>
                    <a:lnTo>
                      <a:pt x="43" y="48"/>
                    </a:lnTo>
                    <a:lnTo>
                      <a:pt x="33" y="67"/>
                    </a:lnTo>
                    <a:lnTo>
                      <a:pt x="33" y="87"/>
                    </a:lnTo>
                    <a:lnTo>
                      <a:pt x="23" y="105"/>
                    </a:lnTo>
                    <a:lnTo>
                      <a:pt x="11" y="123"/>
                    </a:lnTo>
                    <a:lnTo>
                      <a:pt x="0" y="180"/>
                    </a:lnTo>
                    <a:lnTo>
                      <a:pt x="33" y="171"/>
                    </a:lnTo>
                    <a:lnTo>
                      <a:pt x="54" y="171"/>
                    </a:lnTo>
                    <a:lnTo>
                      <a:pt x="65" y="161"/>
                    </a:lnTo>
                    <a:lnTo>
                      <a:pt x="75" y="161"/>
                    </a:lnTo>
                    <a:lnTo>
                      <a:pt x="86" y="161"/>
                    </a:lnTo>
                    <a:lnTo>
                      <a:pt x="117" y="161"/>
                    </a:lnTo>
                    <a:lnTo>
                      <a:pt x="128" y="161"/>
                    </a:lnTo>
                    <a:lnTo>
                      <a:pt x="149" y="151"/>
                    </a:lnTo>
                    <a:lnTo>
                      <a:pt x="182" y="151"/>
                    </a:lnTo>
                    <a:lnTo>
                      <a:pt x="214" y="161"/>
                    </a:lnTo>
                    <a:lnTo>
                      <a:pt x="235" y="151"/>
                    </a:lnTo>
                    <a:lnTo>
                      <a:pt x="245" y="161"/>
                    </a:lnTo>
                    <a:lnTo>
                      <a:pt x="266" y="171"/>
                    </a:lnTo>
                    <a:lnTo>
                      <a:pt x="299" y="180"/>
                    </a:lnTo>
                    <a:lnTo>
                      <a:pt x="309" y="180"/>
                    </a:lnTo>
                    <a:lnTo>
                      <a:pt x="319" y="199"/>
                    </a:lnTo>
                    <a:lnTo>
                      <a:pt x="352" y="219"/>
                    </a:lnTo>
                    <a:lnTo>
                      <a:pt x="361" y="228"/>
                    </a:lnTo>
                    <a:lnTo>
                      <a:pt x="387" y="242"/>
                    </a:lnTo>
                    <a:lnTo>
                      <a:pt x="390" y="33"/>
                    </a:lnTo>
                    <a:lnTo>
                      <a:pt x="373" y="48"/>
                    </a:lnTo>
                    <a:lnTo>
                      <a:pt x="361" y="29"/>
                    </a:lnTo>
                    <a:lnTo>
                      <a:pt x="342" y="29"/>
                    </a:lnTo>
                    <a:lnTo>
                      <a:pt x="331" y="29"/>
                    </a:lnTo>
                    <a:lnTo>
                      <a:pt x="319" y="19"/>
                    </a:lnTo>
                    <a:lnTo>
                      <a:pt x="319" y="9"/>
                    </a:lnTo>
                    <a:lnTo>
                      <a:pt x="309" y="9"/>
                    </a:lnTo>
                    <a:lnTo>
                      <a:pt x="289" y="0"/>
                    </a:lnTo>
                    <a:lnTo>
                      <a:pt x="289" y="9"/>
                    </a:lnTo>
                    <a:lnTo>
                      <a:pt x="277" y="9"/>
                    </a:lnTo>
                    <a:lnTo>
                      <a:pt x="266" y="0"/>
                    </a:lnTo>
                    <a:lnTo>
                      <a:pt x="256" y="9"/>
                    </a:lnTo>
                    <a:lnTo>
                      <a:pt x="214" y="19"/>
                    </a:lnTo>
                    <a:lnTo>
                      <a:pt x="214" y="29"/>
                    </a:lnTo>
                    <a:lnTo>
                      <a:pt x="214" y="29"/>
                    </a:lnTo>
                    <a:lnTo>
                      <a:pt x="214" y="29"/>
                    </a:lnTo>
                    <a:close/>
                  </a:path>
                </a:pathLst>
              </a:custGeom>
              <a:solidFill>
                <a:schemeClr val="accent2"/>
              </a:solidFill>
              <a:ln w="3175" cmpd="sng">
                <a:solidFill>
                  <a:schemeClr val="bg1"/>
                </a:solidFill>
                <a:round/>
                <a:headEnd/>
                <a:tailEnd/>
              </a:ln>
            </p:spPr>
            <p:txBody>
              <a:bodyPr/>
              <a:lstStyle/>
              <a:p>
                <a:endParaRPr lang="es-ES" sz="900" dirty="0"/>
              </a:p>
            </p:txBody>
          </p:sp>
          <p:sp>
            <p:nvSpPr>
              <p:cNvPr id="81" name="Freeform 68"/>
              <p:cNvSpPr>
                <a:spLocks/>
              </p:cNvSpPr>
              <p:nvPr>
                <p:custDataLst>
                  <p:tags r:id="rId209"/>
                </p:custDataLst>
              </p:nvPr>
            </p:nvSpPr>
            <p:spPr bwMode="auto">
              <a:xfrm>
                <a:off x="4336" y="1906"/>
                <a:ext cx="415" cy="258"/>
              </a:xfrm>
              <a:custGeom>
                <a:avLst/>
                <a:gdLst>
                  <a:gd name="T0" fmla="*/ 393 w 393"/>
                  <a:gd name="T1" fmla="*/ 142 h 265"/>
                  <a:gd name="T2" fmla="*/ 367 w 393"/>
                  <a:gd name="T3" fmla="*/ 153 h 265"/>
                  <a:gd name="T4" fmla="*/ 320 w 393"/>
                  <a:gd name="T5" fmla="*/ 171 h 265"/>
                  <a:gd name="T6" fmla="*/ 320 w 393"/>
                  <a:gd name="T7" fmla="*/ 207 h 265"/>
                  <a:gd name="T8" fmla="*/ 300 w 393"/>
                  <a:gd name="T9" fmla="*/ 227 h 265"/>
                  <a:gd name="T10" fmla="*/ 290 w 393"/>
                  <a:gd name="T11" fmla="*/ 227 h 265"/>
                  <a:gd name="T12" fmla="*/ 256 w 393"/>
                  <a:gd name="T13" fmla="*/ 237 h 265"/>
                  <a:gd name="T14" fmla="*/ 242 w 393"/>
                  <a:gd name="T15" fmla="*/ 258 h 265"/>
                  <a:gd name="T16" fmla="*/ 203 w 393"/>
                  <a:gd name="T17" fmla="*/ 265 h 265"/>
                  <a:gd name="T18" fmla="*/ 182 w 393"/>
                  <a:gd name="T19" fmla="*/ 256 h 265"/>
                  <a:gd name="T20" fmla="*/ 129 w 393"/>
                  <a:gd name="T21" fmla="*/ 227 h 265"/>
                  <a:gd name="T22" fmla="*/ 117 w 393"/>
                  <a:gd name="T23" fmla="*/ 216 h 265"/>
                  <a:gd name="T24" fmla="*/ 129 w 393"/>
                  <a:gd name="T25" fmla="*/ 198 h 265"/>
                  <a:gd name="T26" fmla="*/ 129 w 393"/>
                  <a:gd name="T27" fmla="*/ 179 h 265"/>
                  <a:gd name="T28" fmla="*/ 117 w 393"/>
                  <a:gd name="T29" fmla="*/ 161 h 265"/>
                  <a:gd name="T30" fmla="*/ 97 w 393"/>
                  <a:gd name="T31" fmla="*/ 152 h 265"/>
                  <a:gd name="T32" fmla="*/ 87 w 393"/>
                  <a:gd name="T33" fmla="*/ 161 h 265"/>
                  <a:gd name="T34" fmla="*/ 54 w 393"/>
                  <a:gd name="T35" fmla="*/ 152 h 265"/>
                  <a:gd name="T36" fmla="*/ 33 w 393"/>
                  <a:gd name="T37" fmla="*/ 143 h 265"/>
                  <a:gd name="T38" fmla="*/ 11 w 393"/>
                  <a:gd name="T39" fmla="*/ 134 h 265"/>
                  <a:gd name="T40" fmla="*/ 0 w 393"/>
                  <a:gd name="T41" fmla="*/ 76 h 265"/>
                  <a:gd name="T42" fmla="*/ 0 w 393"/>
                  <a:gd name="T43" fmla="*/ 57 h 265"/>
                  <a:gd name="T44" fmla="*/ 1 w 393"/>
                  <a:gd name="T45" fmla="*/ 28 h 265"/>
                  <a:gd name="T46" fmla="*/ 55 w 393"/>
                  <a:gd name="T47" fmla="*/ 19 h 265"/>
                  <a:gd name="T48" fmla="*/ 77 w 393"/>
                  <a:gd name="T49" fmla="*/ 9 h 265"/>
                  <a:gd name="T50" fmla="*/ 120 w 393"/>
                  <a:gd name="T51" fmla="*/ 9 h 265"/>
                  <a:gd name="T52" fmla="*/ 150 w 393"/>
                  <a:gd name="T53" fmla="*/ 0 h 265"/>
                  <a:gd name="T54" fmla="*/ 214 w 393"/>
                  <a:gd name="T55" fmla="*/ 9 h 265"/>
                  <a:gd name="T56" fmla="*/ 247 w 393"/>
                  <a:gd name="T57" fmla="*/ 9 h 265"/>
                  <a:gd name="T58" fmla="*/ 301 w 393"/>
                  <a:gd name="T59" fmla="*/ 28 h 265"/>
                  <a:gd name="T60" fmla="*/ 321 w 393"/>
                  <a:gd name="T61" fmla="*/ 48 h 265"/>
                  <a:gd name="T62" fmla="*/ 365 w 393"/>
                  <a:gd name="T63" fmla="*/ 76 h 265"/>
                  <a:gd name="T64" fmla="*/ 390 w 393"/>
                  <a:gd name="T6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265">
                    <a:moveTo>
                      <a:pt x="390" y="112"/>
                    </a:moveTo>
                    <a:lnTo>
                      <a:pt x="393" y="142"/>
                    </a:lnTo>
                    <a:lnTo>
                      <a:pt x="367" y="144"/>
                    </a:lnTo>
                    <a:lnTo>
                      <a:pt x="367" y="153"/>
                    </a:lnTo>
                    <a:lnTo>
                      <a:pt x="320" y="161"/>
                    </a:lnTo>
                    <a:lnTo>
                      <a:pt x="320" y="171"/>
                    </a:lnTo>
                    <a:lnTo>
                      <a:pt x="320" y="198"/>
                    </a:lnTo>
                    <a:lnTo>
                      <a:pt x="320" y="207"/>
                    </a:lnTo>
                    <a:lnTo>
                      <a:pt x="310" y="227"/>
                    </a:lnTo>
                    <a:lnTo>
                      <a:pt x="300" y="227"/>
                    </a:lnTo>
                    <a:lnTo>
                      <a:pt x="300" y="237"/>
                    </a:lnTo>
                    <a:lnTo>
                      <a:pt x="290" y="227"/>
                    </a:lnTo>
                    <a:lnTo>
                      <a:pt x="267" y="237"/>
                    </a:lnTo>
                    <a:lnTo>
                      <a:pt x="256" y="237"/>
                    </a:lnTo>
                    <a:lnTo>
                      <a:pt x="246" y="237"/>
                    </a:lnTo>
                    <a:lnTo>
                      <a:pt x="242" y="258"/>
                    </a:lnTo>
                    <a:lnTo>
                      <a:pt x="224" y="265"/>
                    </a:lnTo>
                    <a:lnTo>
                      <a:pt x="203" y="265"/>
                    </a:lnTo>
                    <a:lnTo>
                      <a:pt x="203" y="256"/>
                    </a:lnTo>
                    <a:lnTo>
                      <a:pt x="182" y="256"/>
                    </a:lnTo>
                    <a:lnTo>
                      <a:pt x="161" y="237"/>
                    </a:lnTo>
                    <a:lnTo>
                      <a:pt x="129" y="227"/>
                    </a:lnTo>
                    <a:lnTo>
                      <a:pt x="116" y="220"/>
                    </a:lnTo>
                    <a:lnTo>
                      <a:pt x="117" y="216"/>
                    </a:lnTo>
                    <a:lnTo>
                      <a:pt x="117" y="207"/>
                    </a:lnTo>
                    <a:lnTo>
                      <a:pt x="129" y="198"/>
                    </a:lnTo>
                    <a:lnTo>
                      <a:pt x="129" y="189"/>
                    </a:lnTo>
                    <a:lnTo>
                      <a:pt x="129" y="179"/>
                    </a:lnTo>
                    <a:lnTo>
                      <a:pt x="117" y="171"/>
                    </a:lnTo>
                    <a:lnTo>
                      <a:pt x="117" y="161"/>
                    </a:lnTo>
                    <a:lnTo>
                      <a:pt x="108" y="152"/>
                    </a:lnTo>
                    <a:lnTo>
                      <a:pt x="97" y="152"/>
                    </a:lnTo>
                    <a:lnTo>
                      <a:pt x="97" y="161"/>
                    </a:lnTo>
                    <a:lnTo>
                      <a:pt x="87" y="161"/>
                    </a:lnTo>
                    <a:lnTo>
                      <a:pt x="65" y="161"/>
                    </a:lnTo>
                    <a:lnTo>
                      <a:pt x="54" y="152"/>
                    </a:lnTo>
                    <a:lnTo>
                      <a:pt x="43" y="152"/>
                    </a:lnTo>
                    <a:lnTo>
                      <a:pt x="33" y="143"/>
                    </a:lnTo>
                    <a:lnTo>
                      <a:pt x="33" y="134"/>
                    </a:lnTo>
                    <a:lnTo>
                      <a:pt x="11" y="134"/>
                    </a:lnTo>
                    <a:lnTo>
                      <a:pt x="11" y="104"/>
                    </a:lnTo>
                    <a:lnTo>
                      <a:pt x="0" y="76"/>
                    </a:lnTo>
                    <a:lnTo>
                      <a:pt x="0" y="67"/>
                    </a:lnTo>
                    <a:lnTo>
                      <a:pt x="0" y="57"/>
                    </a:lnTo>
                    <a:lnTo>
                      <a:pt x="0" y="28"/>
                    </a:lnTo>
                    <a:lnTo>
                      <a:pt x="1" y="28"/>
                    </a:lnTo>
                    <a:lnTo>
                      <a:pt x="36" y="19"/>
                    </a:lnTo>
                    <a:lnTo>
                      <a:pt x="55" y="19"/>
                    </a:lnTo>
                    <a:lnTo>
                      <a:pt x="67" y="9"/>
                    </a:lnTo>
                    <a:lnTo>
                      <a:pt x="77" y="9"/>
                    </a:lnTo>
                    <a:lnTo>
                      <a:pt x="88" y="9"/>
                    </a:lnTo>
                    <a:lnTo>
                      <a:pt x="120" y="9"/>
                    </a:lnTo>
                    <a:lnTo>
                      <a:pt x="130" y="9"/>
                    </a:lnTo>
                    <a:lnTo>
                      <a:pt x="150" y="0"/>
                    </a:lnTo>
                    <a:lnTo>
                      <a:pt x="184" y="0"/>
                    </a:lnTo>
                    <a:lnTo>
                      <a:pt x="214" y="9"/>
                    </a:lnTo>
                    <a:lnTo>
                      <a:pt x="238" y="0"/>
                    </a:lnTo>
                    <a:lnTo>
                      <a:pt x="247" y="9"/>
                    </a:lnTo>
                    <a:lnTo>
                      <a:pt x="268" y="19"/>
                    </a:lnTo>
                    <a:lnTo>
                      <a:pt x="301" y="28"/>
                    </a:lnTo>
                    <a:lnTo>
                      <a:pt x="310" y="28"/>
                    </a:lnTo>
                    <a:lnTo>
                      <a:pt x="321" y="48"/>
                    </a:lnTo>
                    <a:lnTo>
                      <a:pt x="353" y="67"/>
                    </a:lnTo>
                    <a:lnTo>
                      <a:pt x="365" y="76"/>
                    </a:lnTo>
                    <a:lnTo>
                      <a:pt x="392" y="72"/>
                    </a:lnTo>
                    <a:lnTo>
                      <a:pt x="390" y="112"/>
                    </a:lnTo>
                    <a:close/>
                  </a:path>
                </a:pathLst>
              </a:custGeom>
              <a:solidFill>
                <a:schemeClr val="accent2"/>
              </a:solidFill>
              <a:ln w="3175" cmpd="sng">
                <a:solidFill>
                  <a:schemeClr val="bg1"/>
                </a:solidFill>
                <a:round/>
                <a:headEnd/>
                <a:tailEnd/>
              </a:ln>
            </p:spPr>
            <p:txBody>
              <a:bodyPr/>
              <a:lstStyle/>
              <a:p>
                <a:endParaRPr lang="es-ES" sz="900" dirty="0"/>
              </a:p>
            </p:txBody>
          </p:sp>
          <p:sp>
            <p:nvSpPr>
              <p:cNvPr id="82" name="Freeform 69"/>
              <p:cNvSpPr>
                <a:spLocks/>
              </p:cNvSpPr>
              <p:nvPr>
                <p:custDataLst>
                  <p:tags r:id="rId210"/>
                </p:custDataLst>
              </p:nvPr>
            </p:nvSpPr>
            <p:spPr bwMode="auto">
              <a:xfrm>
                <a:off x="3345" y="2687"/>
                <a:ext cx="654" cy="251"/>
              </a:xfrm>
              <a:custGeom>
                <a:avLst/>
                <a:gdLst>
                  <a:gd name="T0" fmla="*/ 537 w 620"/>
                  <a:gd name="T1" fmla="*/ 228 h 257"/>
                  <a:gd name="T2" fmla="*/ 525 w 620"/>
                  <a:gd name="T3" fmla="*/ 228 h 257"/>
                  <a:gd name="T4" fmla="*/ 494 w 620"/>
                  <a:gd name="T5" fmla="*/ 228 h 257"/>
                  <a:gd name="T6" fmla="*/ 460 w 620"/>
                  <a:gd name="T7" fmla="*/ 228 h 257"/>
                  <a:gd name="T8" fmla="*/ 440 w 620"/>
                  <a:gd name="T9" fmla="*/ 248 h 257"/>
                  <a:gd name="T10" fmla="*/ 407 w 620"/>
                  <a:gd name="T11" fmla="*/ 257 h 257"/>
                  <a:gd name="T12" fmla="*/ 375 w 620"/>
                  <a:gd name="T13" fmla="*/ 248 h 257"/>
                  <a:gd name="T14" fmla="*/ 354 w 620"/>
                  <a:gd name="T15" fmla="*/ 248 h 257"/>
                  <a:gd name="T16" fmla="*/ 310 w 620"/>
                  <a:gd name="T17" fmla="*/ 228 h 257"/>
                  <a:gd name="T18" fmla="*/ 268 w 620"/>
                  <a:gd name="T19" fmla="*/ 228 h 257"/>
                  <a:gd name="T20" fmla="*/ 236 w 620"/>
                  <a:gd name="T21" fmla="*/ 209 h 257"/>
                  <a:gd name="T22" fmla="*/ 213 w 620"/>
                  <a:gd name="T23" fmla="*/ 180 h 257"/>
                  <a:gd name="T24" fmla="*/ 172 w 620"/>
                  <a:gd name="T25" fmla="*/ 180 h 257"/>
                  <a:gd name="T26" fmla="*/ 139 w 620"/>
                  <a:gd name="T27" fmla="*/ 172 h 257"/>
                  <a:gd name="T28" fmla="*/ 107 w 620"/>
                  <a:gd name="T29" fmla="*/ 191 h 257"/>
                  <a:gd name="T30" fmla="*/ 95 w 620"/>
                  <a:gd name="T31" fmla="*/ 172 h 257"/>
                  <a:gd name="T32" fmla="*/ 32 w 620"/>
                  <a:gd name="T33" fmla="*/ 162 h 257"/>
                  <a:gd name="T34" fmla="*/ 10 w 620"/>
                  <a:gd name="T35" fmla="*/ 143 h 257"/>
                  <a:gd name="T36" fmla="*/ 10 w 620"/>
                  <a:gd name="T37" fmla="*/ 124 h 257"/>
                  <a:gd name="T38" fmla="*/ 32 w 620"/>
                  <a:gd name="T39" fmla="*/ 105 h 257"/>
                  <a:gd name="T40" fmla="*/ 64 w 620"/>
                  <a:gd name="T41" fmla="*/ 124 h 257"/>
                  <a:gd name="T42" fmla="*/ 95 w 620"/>
                  <a:gd name="T43" fmla="*/ 124 h 257"/>
                  <a:gd name="T44" fmla="*/ 127 w 620"/>
                  <a:gd name="T45" fmla="*/ 124 h 257"/>
                  <a:gd name="T46" fmla="*/ 161 w 620"/>
                  <a:gd name="T47" fmla="*/ 113 h 257"/>
                  <a:gd name="T48" fmla="*/ 192 w 620"/>
                  <a:gd name="T49" fmla="*/ 124 h 257"/>
                  <a:gd name="T50" fmla="*/ 236 w 620"/>
                  <a:gd name="T51" fmla="*/ 113 h 257"/>
                  <a:gd name="T52" fmla="*/ 259 w 620"/>
                  <a:gd name="T53" fmla="*/ 113 h 257"/>
                  <a:gd name="T54" fmla="*/ 288 w 620"/>
                  <a:gd name="T55" fmla="*/ 133 h 257"/>
                  <a:gd name="T56" fmla="*/ 300 w 620"/>
                  <a:gd name="T57" fmla="*/ 143 h 257"/>
                  <a:gd name="T58" fmla="*/ 310 w 620"/>
                  <a:gd name="T59" fmla="*/ 124 h 257"/>
                  <a:gd name="T60" fmla="*/ 300 w 620"/>
                  <a:gd name="T61" fmla="*/ 95 h 257"/>
                  <a:gd name="T62" fmla="*/ 288 w 620"/>
                  <a:gd name="T63" fmla="*/ 57 h 257"/>
                  <a:gd name="T64" fmla="*/ 342 w 620"/>
                  <a:gd name="T65" fmla="*/ 37 h 257"/>
                  <a:gd name="T66" fmla="*/ 364 w 620"/>
                  <a:gd name="T67" fmla="*/ 28 h 257"/>
                  <a:gd name="T68" fmla="*/ 385 w 620"/>
                  <a:gd name="T69" fmla="*/ 19 h 257"/>
                  <a:gd name="T70" fmla="*/ 440 w 620"/>
                  <a:gd name="T71" fmla="*/ 28 h 257"/>
                  <a:gd name="T72" fmla="*/ 450 w 620"/>
                  <a:gd name="T73" fmla="*/ 0 h 257"/>
                  <a:gd name="T74" fmla="*/ 494 w 620"/>
                  <a:gd name="T75" fmla="*/ 0 h 257"/>
                  <a:gd name="T76" fmla="*/ 525 w 620"/>
                  <a:gd name="T77" fmla="*/ 9 h 257"/>
                  <a:gd name="T78" fmla="*/ 569 w 620"/>
                  <a:gd name="T79" fmla="*/ 19 h 257"/>
                  <a:gd name="T80" fmla="*/ 590 w 620"/>
                  <a:gd name="T81" fmla="*/ 37 h 257"/>
                  <a:gd name="T82" fmla="*/ 620 w 620"/>
                  <a:gd name="T83" fmla="*/ 47 h 257"/>
                  <a:gd name="T84" fmla="*/ 612 w 620"/>
                  <a:gd name="T85" fmla="*/ 76 h 257"/>
                  <a:gd name="T86" fmla="*/ 612 w 620"/>
                  <a:gd name="T87" fmla="*/ 124 h 257"/>
                  <a:gd name="T88" fmla="*/ 600 w 620"/>
                  <a:gd name="T89" fmla="*/ 124 h 257"/>
                  <a:gd name="T90" fmla="*/ 578 w 620"/>
                  <a:gd name="T91" fmla="*/ 133 h 257"/>
                  <a:gd name="T92" fmla="*/ 590 w 620"/>
                  <a:gd name="T93" fmla="*/ 162 h 257"/>
                  <a:gd name="T94" fmla="*/ 569 w 620"/>
                  <a:gd name="T95" fmla="*/ 200 h 257"/>
                  <a:gd name="T96" fmla="*/ 546 w 620"/>
                  <a:gd name="T97" fmla="*/ 228 h 257"/>
                  <a:gd name="T98" fmla="*/ 546 w 620"/>
                  <a:gd name="T99" fmla="*/ 2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 h="257">
                    <a:moveTo>
                      <a:pt x="546" y="219"/>
                    </a:moveTo>
                    <a:lnTo>
                      <a:pt x="546" y="228"/>
                    </a:lnTo>
                    <a:lnTo>
                      <a:pt x="537" y="228"/>
                    </a:lnTo>
                    <a:lnTo>
                      <a:pt x="537" y="239"/>
                    </a:lnTo>
                    <a:lnTo>
                      <a:pt x="525" y="239"/>
                    </a:lnTo>
                    <a:lnTo>
                      <a:pt x="525" y="228"/>
                    </a:lnTo>
                    <a:lnTo>
                      <a:pt x="515" y="228"/>
                    </a:lnTo>
                    <a:lnTo>
                      <a:pt x="503" y="228"/>
                    </a:lnTo>
                    <a:lnTo>
                      <a:pt x="494" y="228"/>
                    </a:lnTo>
                    <a:lnTo>
                      <a:pt x="482" y="228"/>
                    </a:lnTo>
                    <a:lnTo>
                      <a:pt x="472" y="228"/>
                    </a:lnTo>
                    <a:lnTo>
                      <a:pt x="460" y="228"/>
                    </a:lnTo>
                    <a:lnTo>
                      <a:pt x="450" y="228"/>
                    </a:lnTo>
                    <a:lnTo>
                      <a:pt x="450" y="239"/>
                    </a:lnTo>
                    <a:lnTo>
                      <a:pt x="440" y="248"/>
                    </a:lnTo>
                    <a:lnTo>
                      <a:pt x="428" y="248"/>
                    </a:lnTo>
                    <a:lnTo>
                      <a:pt x="417" y="248"/>
                    </a:lnTo>
                    <a:lnTo>
                      <a:pt x="407" y="257"/>
                    </a:lnTo>
                    <a:lnTo>
                      <a:pt x="397" y="257"/>
                    </a:lnTo>
                    <a:lnTo>
                      <a:pt x="385" y="248"/>
                    </a:lnTo>
                    <a:lnTo>
                      <a:pt x="375" y="248"/>
                    </a:lnTo>
                    <a:lnTo>
                      <a:pt x="364" y="248"/>
                    </a:lnTo>
                    <a:lnTo>
                      <a:pt x="354" y="239"/>
                    </a:lnTo>
                    <a:lnTo>
                      <a:pt x="354" y="248"/>
                    </a:lnTo>
                    <a:lnTo>
                      <a:pt x="332" y="239"/>
                    </a:lnTo>
                    <a:lnTo>
                      <a:pt x="322" y="239"/>
                    </a:lnTo>
                    <a:lnTo>
                      <a:pt x="310" y="228"/>
                    </a:lnTo>
                    <a:lnTo>
                      <a:pt x="288" y="228"/>
                    </a:lnTo>
                    <a:lnTo>
                      <a:pt x="279" y="228"/>
                    </a:lnTo>
                    <a:lnTo>
                      <a:pt x="268" y="228"/>
                    </a:lnTo>
                    <a:lnTo>
                      <a:pt x="259" y="228"/>
                    </a:lnTo>
                    <a:lnTo>
                      <a:pt x="247" y="219"/>
                    </a:lnTo>
                    <a:lnTo>
                      <a:pt x="236" y="209"/>
                    </a:lnTo>
                    <a:lnTo>
                      <a:pt x="236" y="200"/>
                    </a:lnTo>
                    <a:lnTo>
                      <a:pt x="225" y="191"/>
                    </a:lnTo>
                    <a:lnTo>
                      <a:pt x="213" y="180"/>
                    </a:lnTo>
                    <a:lnTo>
                      <a:pt x="192" y="180"/>
                    </a:lnTo>
                    <a:lnTo>
                      <a:pt x="182" y="180"/>
                    </a:lnTo>
                    <a:lnTo>
                      <a:pt x="172" y="180"/>
                    </a:lnTo>
                    <a:lnTo>
                      <a:pt x="161" y="180"/>
                    </a:lnTo>
                    <a:lnTo>
                      <a:pt x="149" y="172"/>
                    </a:lnTo>
                    <a:lnTo>
                      <a:pt x="139" y="172"/>
                    </a:lnTo>
                    <a:lnTo>
                      <a:pt x="139" y="180"/>
                    </a:lnTo>
                    <a:lnTo>
                      <a:pt x="118" y="191"/>
                    </a:lnTo>
                    <a:lnTo>
                      <a:pt x="107" y="191"/>
                    </a:lnTo>
                    <a:lnTo>
                      <a:pt x="95" y="191"/>
                    </a:lnTo>
                    <a:lnTo>
                      <a:pt x="95" y="180"/>
                    </a:lnTo>
                    <a:lnTo>
                      <a:pt x="95" y="172"/>
                    </a:lnTo>
                    <a:lnTo>
                      <a:pt x="85" y="172"/>
                    </a:lnTo>
                    <a:lnTo>
                      <a:pt x="44" y="172"/>
                    </a:lnTo>
                    <a:lnTo>
                      <a:pt x="32" y="162"/>
                    </a:lnTo>
                    <a:lnTo>
                      <a:pt x="22" y="152"/>
                    </a:lnTo>
                    <a:lnTo>
                      <a:pt x="10" y="152"/>
                    </a:lnTo>
                    <a:lnTo>
                      <a:pt x="10" y="143"/>
                    </a:lnTo>
                    <a:lnTo>
                      <a:pt x="0" y="143"/>
                    </a:lnTo>
                    <a:lnTo>
                      <a:pt x="0" y="133"/>
                    </a:lnTo>
                    <a:lnTo>
                      <a:pt x="10" y="124"/>
                    </a:lnTo>
                    <a:lnTo>
                      <a:pt x="10" y="113"/>
                    </a:lnTo>
                    <a:lnTo>
                      <a:pt x="22" y="105"/>
                    </a:lnTo>
                    <a:lnTo>
                      <a:pt x="32" y="105"/>
                    </a:lnTo>
                    <a:lnTo>
                      <a:pt x="44" y="113"/>
                    </a:lnTo>
                    <a:lnTo>
                      <a:pt x="54" y="124"/>
                    </a:lnTo>
                    <a:lnTo>
                      <a:pt x="64" y="124"/>
                    </a:lnTo>
                    <a:lnTo>
                      <a:pt x="74" y="133"/>
                    </a:lnTo>
                    <a:lnTo>
                      <a:pt x="85" y="124"/>
                    </a:lnTo>
                    <a:lnTo>
                      <a:pt x="95" y="124"/>
                    </a:lnTo>
                    <a:lnTo>
                      <a:pt x="107" y="105"/>
                    </a:lnTo>
                    <a:lnTo>
                      <a:pt x="127" y="113"/>
                    </a:lnTo>
                    <a:lnTo>
                      <a:pt x="127" y="124"/>
                    </a:lnTo>
                    <a:lnTo>
                      <a:pt x="139" y="124"/>
                    </a:lnTo>
                    <a:lnTo>
                      <a:pt x="149" y="124"/>
                    </a:lnTo>
                    <a:lnTo>
                      <a:pt x="161" y="113"/>
                    </a:lnTo>
                    <a:lnTo>
                      <a:pt x="172" y="124"/>
                    </a:lnTo>
                    <a:lnTo>
                      <a:pt x="182" y="124"/>
                    </a:lnTo>
                    <a:lnTo>
                      <a:pt x="192" y="124"/>
                    </a:lnTo>
                    <a:lnTo>
                      <a:pt x="204" y="113"/>
                    </a:lnTo>
                    <a:lnTo>
                      <a:pt x="213" y="113"/>
                    </a:lnTo>
                    <a:lnTo>
                      <a:pt x="236" y="113"/>
                    </a:lnTo>
                    <a:lnTo>
                      <a:pt x="247" y="113"/>
                    </a:lnTo>
                    <a:lnTo>
                      <a:pt x="259" y="124"/>
                    </a:lnTo>
                    <a:lnTo>
                      <a:pt x="259" y="113"/>
                    </a:lnTo>
                    <a:lnTo>
                      <a:pt x="268" y="113"/>
                    </a:lnTo>
                    <a:lnTo>
                      <a:pt x="288" y="124"/>
                    </a:lnTo>
                    <a:lnTo>
                      <a:pt x="288" y="133"/>
                    </a:lnTo>
                    <a:lnTo>
                      <a:pt x="288" y="143"/>
                    </a:lnTo>
                    <a:lnTo>
                      <a:pt x="300" y="152"/>
                    </a:lnTo>
                    <a:lnTo>
                      <a:pt x="300" y="143"/>
                    </a:lnTo>
                    <a:lnTo>
                      <a:pt x="310" y="143"/>
                    </a:lnTo>
                    <a:lnTo>
                      <a:pt x="310" y="133"/>
                    </a:lnTo>
                    <a:lnTo>
                      <a:pt x="310" y="124"/>
                    </a:lnTo>
                    <a:lnTo>
                      <a:pt x="300" y="113"/>
                    </a:lnTo>
                    <a:lnTo>
                      <a:pt x="300" y="105"/>
                    </a:lnTo>
                    <a:lnTo>
                      <a:pt x="300" y="95"/>
                    </a:lnTo>
                    <a:lnTo>
                      <a:pt x="288" y="85"/>
                    </a:lnTo>
                    <a:lnTo>
                      <a:pt x="288" y="76"/>
                    </a:lnTo>
                    <a:lnTo>
                      <a:pt x="288" y="57"/>
                    </a:lnTo>
                    <a:lnTo>
                      <a:pt x="322" y="57"/>
                    </a:lnTo>
                    <a:lnTo>
                      <a:pt x="332" y="47"/>
                    </a:lnTo>
                    <a:lnTo>
                      <a:pt x="342" y="37"/>
                    </a:lnTo>
                    <a:lnTo>
                      <a:pt x="342" y="28"/>
                    </a:lnTo>
                    <a:lnTo>
                      <a:pt x="354" y="28"/>
                    </a:lnTo>
                    <a:lnTo>
                      <a:pt x="364" y="28"/>
                    </a:lnTo>
                    <a:lnTo>
                      <a:pt x="375" y="28"/>
                    </a:lnTo>
                    <a:lnTo>
                      <a:pt x="375" y="19"/>
                    </a:lnTo>
                    <a:lnTo>
                      <a:pt x="385" y="19"/>
                    </a:lnTo>
                    <a:lnTo>
                      <a:pt x="397" y="28"/>
                    </a:lnTo>
                    <a:lnTo>
                      <a:pt x="417" y="28"/>
                    </a:lnTo>
                    <a:lnTo>
                      <a:pt x="440" y="28"/>
                    </a:lnTo>
                    <a:lnTo>
                      <a:pt x="450" y="19"/>
                    </a:lnTo>
                    <a:lnTo>
                      <a:pt x="450" y="9"/>
                    </a:lnTo>
                    <a:lnTo>
                      <a:pt x="450" y="0"/>
                    </a:lnTo>
                    <a:lnTo>
                      <a:pt x="460" y="0"/>
                    </a:lnTo>
                    <a:lnTo>
                      <a:pt x="482" y="0"/>
                    </a:lnTo>
                    <a:lnTo>
                      <a:pt x="494" y="0"/>
                    </a:lnTo>
                    <a:lnTo>
                      <a:pt x="503" y="0"/>
                    </a:lnTo>
                    <a:lnTo>
                      <a:pt x="515" y="9"/>
                    </a:lnTo>
                    <a:lnTo>
                      <a:pt x="525" y="9"/>
                    </a:lnTo>
                    <a:lnTo>
                      <a:pt x="546" y="9"/>
                    </a:lnTo>
                    <a:lnTo>
                      <a:pt x="558" y="19"/>
                    </a:lnTo>
                    <a:lnTo>
                      <a:pt x="569" y="19"/>
                    </a:lnTo>
                    <a:lnTo>
                      <a:pt x="569" y="28"/>
                    </a:lnTo>
                    <a:lnTo>
                      <a:pt x="578" y="37"/>
                    </a:lnTo>
                    <a:lnTo>
                      <a:pt x="590" y="37"/>
                    </a:lnTo>
                    <a:lnTo>
                      <a:pt x="600" y="37"/>
                    </a:lnTo>
                    <a:lnTo>
                      <a:pt x="612" y="37"/>
                    </a:lnTo>
                    <a:lnTo>
                      <a:pt x="620" y="47"/>
                    </a:lnTo>
                    <a:lnTo>
                      <a:pt x="612" y="57"/>
                    </a:lnTo>
                    <a:lnTo>
                      <a:pt x="620" y="76"/>
                    </a:lnTo>
                    <a:lnTo>
                      <a:pt x="612" y="76"/>
                    </a:lnTo>
                    <a:lnTo>
                      <a:pt x="620" y="95"/>
                    </a:lnTo>
                    <a:lnTo>
                      <a:pt x="620" y="113"/>
                    </a:lnTo>
                    <a:lnTo>
                      <a:pt x="612" y="124"/>
                    </a:lnTo>
                    <a:lnTo>
                      <a:pt x="612" y="133"/>
                    </a:lnTo>
                    <a:lnTo>
                      <a:pt x="600" y="133"/>
                    </a:lnTo>
                    <a:lnTo>
                      <a:pt x="600" y="124"/>
                    </a:lnTo>
                    <a:lnTo>
                      <a:pt x="590" y="124"/>
                    </a:lnTo>
                    <a:lnTo>
                      <a:pt x="578" y="124"/>
                    </a:lnTo>
                    <a:lnTo>
                      <a:pt x="578" y="133"/>
                    </a:lnTo>
                    <a:lnTo>
                      <a:pt x="590" y="143"/>
                    </a:lnTo>
                    <a:lnTo>
                      <a:pt x="590" y="152"/>
                    </a:lnTo>
                    <a:lnTo>
                      <a:pt x="590" y="162"/>
                    </a:lnTo>
                    <a:lnTo>
                      <a:pt x="578" y="162"/>
                    </a:lnTo>
                    <a:lnTo>
                      <a:pt x="578" y="180"/>
                    </a:lnTo>
                    <a:lnTo>
                      <a:pt x="569" y="200"/>
                    </a:lnTo>
                    <a:lnTo>
                      <a:pt x="557" y="206"/>
                    </a:lnTo>
                    <a:lnTo>
                      <a:pt x="546" y="219"/>
                    </a:lnTo>
                    <a:lnTo>
                      <a:pt x="546" y="228"/>
                    </a:lnTo>
                    <a:lnTo>
                      <a:pt x="546" y="219"/>
                    </a:lnTo>
                    <a:lnTo>
                      <a:pt x="546" y="219"/>
                    </a:lnTo>
                    <a:lnTo>
                      <a:pt x="546" y="219"/>
                    </a:lnTo>
                    <a:close/>
                  </a:path>
                </a:pathLst>
              </a:custGeom>
              <a:solidFill>
                <a:schemeClr val="accent2"/>
              </a:solidFill>
              <a:ln w="3175" cmpd="sng">
                <a:solidFill>
                  <a:schemeClr val="bg1"/>
                </a:solidFill>
                <a:round/>
                <a:headEnd/>
                <a:tailEnd/>
              </a:ln>
            </p:spPr>
            <p:txBody>
              <a:bodyPr/>
              <a:lstStyle/>
              <a:p>
                <a:endParaRPr lang="es-ES" sz="900" dirty="0"/>
              </a:p>
            </p:txBody>
          </p:sp>
          <p:sp>
            <p:nvSpPr>
              <p:cNvPr id="83" name="Freeform 70"/>
              <p:cNvSpPr>
                <a:spLocks/>
              </p:cNvSpPr>
              <p:nvPr>
                <p:custDataLst>
                  <p:tags r:id="rId211"/>
                </p:custDataLst>
              </p:nvPr>
            </p:nvSpPr>
            <p:spPr bwMode="auto">
              <a:xfrm>
                <a:off x="2873" y="2330"/>
                <a:ext cx="267" cy="226"/>
              </a:xfrm>
              <a:custGeom>
                <a:avLst/>
                <a:gdLst>
                  <a:gd name="T0" fmla="*/ 224 w 253"/>
                  <a:gd name="T1" fmla="*/ 39 h 232"/>
                  <a:gd name="T2" fmla="*/ 202 w 253"/>
                  <a:gd name="T3" fmla="*/ 20 h 232"/>
                  <a:gd name="T4" fmla="*/ 182 w 253"/>
                  <a:gd name="T5" fmla="*/ 28 h 232"/>
                  <a:gd name="T6" fmla="*/ 139 w 253"/>
                  <a:gd name="T7" fmla="*/ 9 h 232"/>
                  <a:gd name="T8" fmla="*/ 117 w 253"/>
                  <a:gd name="T9" fmla="*/ 20 h 232"/>
                  <a:gd name="T10" fmla="*/ 94 w 253"/>
                  <a:gd name="T11" fmla="*/ 28 h 232"/>
                  <a:gd name="T12" fmla="*/ 75 w 253"/>
                  <a:gd name="T13" fmla="*/ 28 h 232"/>
                  <a:gd name="T14" fmla="*/ 65 w 253"/>
                  <a:gd name="T15" fmla="*/ 9 h 232"/>
                  <a:gd name="T16" fmla="*/ 53 w 253"/>
                  <a:gd name="T17" fmla="*/ 0 h 232"/>
                  <a:gd name="T18" fmla="*/ 32 w 253"/>
                  <a:gd name="T19" fmla="*/ 9 h 232"/>
                  <a:gd name="T20" fmla="*/ 20 w 253"/>
                  <a:gd name="T21" fmla="*/ 9 h 232"/>
                  <a:gd name="T22" fmla="*/ 0 w 253"/>
                  <a:gd name="T23" fmla="*/ 28 h 232"/>
                  <a:gd name="T24" fmla="*/ 0 w 253"/>
                  <a:gd name="T25" fmla="*/ 48 h 232"/>
                  <a:gd name="T26" fmla="*/ 12 w 253"/>
                  <a:gd name="T27" fmla="*/ 68 h 232"/>
                  <a:gd name="T28" fmla="*/ 32 w 253"/>
                  <a:gd name="T29" fmla="*/ 68 h 232"/>
                  <a:gd name="T30" fmla="*/ 32 w 253"/>
                  <a:gd name="T31" fmla="*/ 86 h 232"/>
                  <a:gd name="T32" fmla="*/ 53 w 253"/>
                  <a:gd name="T33" fmla="*/ 86 h 232"/>
                  <a:gd name="T34" fmla="*/ 65 w 253"/>
                  <a:gd name="T35" fmla="*/ 114 h 232"/>
                  <a:gd name="T36" fmla="*/ 85 w 253"/>
                  <a:gd name="T37" fmla="*/ 114 h 232"/>
                  <a:gd name="T38" fmla="*/ 94 w 253"/>
                  <a:gd name="T39" fmla="*/ 134 h 232"/>
                  <a:gd name="T40" fmla="*/ 85 w 253"/>
                  <a:gd name="T41" fmla="*/ 154 h 232"/>
                  <a:gd name="T42" fmla="*/ 106 w 253"/>
                  <a:gd name="T43" fmla="*/ 164 h 232"/>
                  <a:gd name="T44" fmla="*/ 117 w 253"/>
                  <a:gd name="T45" fmla="*/ 154 h 232"/>
                  <a:gd name="T46" fmla="*/ 129 w 253"/>
                  <a:gd name="T47" fmla="*/ 164 h 232"/>
                  <a:gd name="T48" fmla="*/ 139 w 253"/>
                  <a:gd name="T49" fmla="*/ 184 h 232"/>
                  <a:gd name="T50" fmla="*/ 149 w 253"/>
                  <a:gd name="T51" fmla="*/ 202 h 232"/>
                  <a:gd name="T52" fmla="*/ 170 w 253"/>
                  <a:gd name="T53" fmla="*/ 212 h 232"/>
                  <a:gd name="T54" fmla="*/ 182 w 253"/>
                  <a:gd name="T55" fmla="*/ 232 h 232"/>
                  <a:gd name="T56" fmla="*/ 208 w 253"/>
                  <a:gd name="T57" fmla="*/ 222 h 232"/>
                  <a:gd name="T58" fmla="*/ 205 w 253"/>
                  <a:gd name="T59" fmla="*/ 193 h 232"/>
                  <a:gd name="T60" fmla="*/ 205 w 253"/>
                  <a:gd name="T61" fmla="*/ 173 h 232"/>
                  <a:gd name="T62" fmla="*/ 225 w 253"/>
                  <a:gd name="T63" fmla="*/ 154 h 232"/>
                  <a:gd name="T64" fmla="*/ 236 w 253"/>
                  <a:gd name="T65" fmla="*/ 144 h 232"/>
                  <a:gd name="T66" fmla="*/ 250 w 253"/>
                  <a:gd name="T67" fmla="*/ 138 h 232"/>
                  <a:gd name="T68" fmla="*/ 245 w 253"/>
                  <a:gd name="T69" fmla="*/ 114 h 232"/>
                  <a:gd name="T70" fmla="*/ 253 w 253"/>
                  <a:gd name="T71" fmla="*/ 88 h 232"/>
                  <a:gd name="T72" fmla="*/ 250 w 253"/>
                  <a:gd name="T73" fmla="*/ 67 h 232"/>
                  <a:gd name="T74" fmla="*/ 245 w 253"/>
                  <a:gd name="T75" fmla="*/ 5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232">
                    <a:moveTo>
                      <a:pt x="245" y="57"/>
                    </a:moveTo>
                    <a:lnTo>
                      <a:pt x="224" y="39"/>
                    </a:lnTo>
                    <a:lnTo>
                      <a:pt x="213" y="28"/>
                    </a:lnTo>
                    <a:lnTo>
                      <a:pt x="202" y="20"/>
                    </a:lnTo>
                    <a:lnTo>
                      <a:pt x="192" y="20"/>
                    </a:lnTo>
                    <a:lnTo>
                      <a:pt x="182" y="28"/>
                    </a:lnTo>
                    <a:lnTo>
                      <a:pt x="170" y="20"/>
                    </a:lnTo>
                    <a:lnTo>
                      <a:pt x="139" y="9"/>
                    </a:lnTo>
                    <a:lnTo>
                      <a:pt x="129" y="9"/>
                    </a:lnTo>
                    <a:lnTo>
                      <a:pt x="117" y="20"/>
                    </a:lnTo>
                    <a:lnTo>
                      <a:pt x="117" y="28"/>
                    </a:lnTo>
                    <a:lnTo>
                      <a:pt x="94" y="28"/>
                    </a:lnTo>
                    <a:lnTo>
                      <a:pt x="85" y="28"/>
                    </a:lnTo>
                    <a:lnTo>
                      <a:pt x="75" y="28"/>
                    </a:lnTo>
                    <a:lnTo>
                      <a:pt x="75" y="20"/>
                    </a:lnTo>
                    <a:lnTo>
                      <a:pt x="65" y="9"/>
                    </a:lnTo>
                    <a:lnTo>
                      <a:pt x="53" y="9"/>
                    </a:lnTo>
                    <a:lnTo>
                      <a:pt x="53" y="0"/>
                    </a:lnTo>
                    <a:lnTo>
                      <a:pt x="41" y="0"/>
                    </a:lnTo>
                    <a:lnTo>
                      <a:pt x="32" y="9"/>
                    </a:lnTo>
                    <a:lnTo>
                      <a:pt x="20" y="0"/>
                    </a:lnTo>
                    <a:lnTo>
                      <a:pt x="20" y="9"/>
                    </a:lnTo>
                    <a:lnTo>
                      <a:pt x="0" y="20"/>
                    </a:lnTo>
                    <a:lnTo>
                      <a:pt x="0" y="28"/>
                    </a:lnTo>
                    <a:lnTo>
                      <a:pt x="0" y="39"/>
                    </a:lnTo>
                    <a:lnTo>
                      <a:pt x="0" y="48"/>
                    </a:lnTo>
                    <a:lnTo>
                      <a:pt x="12" y="57"/>
                    </a:lnTo>
                    <a:lnTo>
                      <a:pt x="12" y="68"/>
                    </a:lnTo>
                    <a:lnTo>
                      <a:pt x="20" y="68"/>
                    </a:lnTo>
                    <a:lnTo>
                      <a:pt x="32" y="68"/>
                    </a:lnTo>
                    <a:lnTo>
                      <a:pt x="32" y="77"/>
                    </a:lnTo>
                    <a:lnTo>
                      <a:pt x="32" y="86"/>
                    </a:lnTo>
                    <a:lnTo>
                      <a:pt x="41" y="86"/>
                    </a:lnTo>
                    <a:lnTo>
                      <a:pt x="53" y="86"/>
                    </a:lnTo>
                    <a:lnTo>
                      <a:pt x="53" y="96"/>
                    </a:lnTo>
                    <a:lnTo>
                      <a:pt x="65" y="114"/>
                    </a:lnTo>
                    <a:lnTo>
                      <a:pt x="75" y="114"/>
                    </a:lnTo>
                    <a:lnTo>
                      <a:pt x="85" y="114"/>
                    </a:lnTo>
                    <a:lnTo>
                      <a:pt x="94" y="114"/>
                    </a:lnTo>
                    <a:lnTo>
                      <a:pt x="94" y="134"/>
                    </a:lnTo>
                    <a:lnTo>
                      <a:pt x="94" y="145"/>
                    </a:lnTo>
                    <a:lnTo>
                      <a:pt x="85" y="154"/>
                    </a:lnTo>
                    <a:lnTo>
                      <a:pt x="94" y="164"/>
                    </a:lnTo>
                    <a:lnTo>
                      <a:pt x="106" y="164"/>
                    </a:lnTo>
                    <a:lnTo>
                      <a:pt x="117" y="164"/>
                    </a:lnTo>
                    <a:lnTo>
                      <a:pt x="117" y="154"/>
                    </a:lnTo>
                    <a:lnTo>
                      <a:pt x="129" y="154"/>
                    </a:lnTo>
                    <a:lnTo>
                      <a:pt x="129" y="164"/>
                    </a:lnTo>
                    <a:lnTo>
                      <a:pt x="139" y="173"/>
                    </a:lnTo>
                    <a:lnTo>
                      <a:pt x="139" y="184"/>
                    </a:lnTo>
                    <a:lnTo>
                      <a:pt x="149" y="193"/>
                    </a:lnTo>
                    <a:lnTo>
                      <a:pt x="149" y="202"/>
                    </a:lnTo>
                    <a:lnTo>
                      <a:pt x="159" y="202"/>
                    </a:lnTo>
                    <a:lnTo>
                      <a:pt x="170" y="212"/>
                    </a:lnTo>
                    <a:lnTo>
                      <a:pt x="182" y="221"/>
                    </a:lnTo>
                    <a:lnTo>
                      <a:pt x="182" y="232"/>
                    </a:lnTo>
                    <a:lnTo>
                      <a:pt x="192" y="221"/>
                    </a:lnTo>
                    <a:lnTo>
                      <a:pt x="208" y="222"/>
                    </a:lnTo>
                    <a:lnTo>
                      <a:pt x="215" y="208"/>
                    </a:lnTo>
                    <a:lnTo>
                      <a:pt x="205" y="193"/>
                    </a:lnTo>
                    <a:lnTo>
                      <a:pt x="205" y="184"/>
                    </a:lnTo>
                    <a:lnTo>
                      <a:pt x="205" y="173"/>
                    </a:lnTo>
                    <a:lnTo>
                      <a:pt x="215" y="164"/>
                    </a:lnTo>
                    <a:lnTo>
                      <a:pt x="225" y="154"/>
                    </a:lnTo>
                    <a:lnTo>
                      <a:pt x="238" y="163"/>
                    </a:lnTo>
                    <a:lnTo>
                      <a:pt x="236" y="144"/>
                    </a:lnTo>
                    <a:lnTo>
                      <a:pt x="238" y="138"/>
                    </a:lnTo>
                    <a:lnTo>
                      <a:pt x="250" y="138"/>
                    </a:lnTo>
                    <a:lnTo>
                      <a:pt x="250" y="124"/>
                    </a:lnTo>
                    <a:lnTo>
                      <a:pt x="245" y="114"/>
                    </a:lnTo>
                    <a:lnTo>
                      <a:pt x="246" y="103"/>
                    </a:lnTo>
                    <a:lnTo>
                      <a:pt x="253" y="88"/>
                    </a:lnTo>
                    <a:lnTo>
                      <a:pt x="248" y="76"/>
                    </a:lnTo>
                    <a:lnTo>
                      <a:pt x="250" y="67"/>
                    </a:lnTo>
                    <a:lnTo>
                      <a:pt x="245" y="57"/>
                    </a:lnTo>
                    <a:lnTo>
                      <a:pt x="245" y="57"/>
                    </a:lnTo>
                    <a:close/>
                  </a:path>
                </a:pathLst>
              </a:custGeom>
              <a:solidFill>
                <a:schemeClr val="accent2"/>
              </a:solidFill>
              <a:ln w="3175" cmpd="sng">
                <a:solidFill>
                  <a:schemeClr val="bg1"/>
                </a:solidFill>
                <a:round/>
                <a:headEnd/>
                <a:tailEnd/>
              </a:ln>
            </p:spPr>
            <p:txBody>
              <a:bodyPr/>
              <a:lstStyle/>
              <a:p>
                <a:endParaRPr lang="es-ES" sz="900" dirty="0"/>
              </a:p>
            </p:txBody>
          </p:sp>
          <p:sp>
            <p:nvSpPr>
              <p:cNvPr id="84" name="Freeform 71"/>
              <p:cNvSpPr>
                <a:spLocks/>
              </p:cNvSpPr>
              <p:nvPr>
                <p:custDataLst>
                  <p:tags r:id="rId212"/>
                </p:custDataLst>
              </p:nvPr>
            </p:nvSpPr>
            <p:spPr bwMode="auto">
              <a:xfrm>
                <a:off x="3002" y="2164"/>
                <a:ext cx="305" cy="235"/>
              </a:xfrm>
              <a:custGeom>
                <a:avLst/>
                <a:gdLst>
                  <a:gd name="T0" fmla="*/ 256 w 289"/>
                  <a:gd name="T1" fmla="*/ 38 h 242"/>
                  <a:gd name="T2" fmla="*/ 246 w 289"/>
                  <a:gd name="T3" fmla="*/ 0 h 242"/>
                  <a:gd name="T4" fmla="*/ 226 w 289"/>
                  <a:gd name="T5" fmla="*/ 9 h 242"/>
                  <a:gd name="T6" fmla="*/ 205 w 289"/>
                  <a:gd name="T7" fmla="*/ 9 h 242"/>
                  <a:gd name="T8" fmla="*/ 193 w 289"/>
                  <a:gd name="T9" fmla="*/ 9 h 242"/>
                  <a:gd name="T10" fmla="*/ 171 w 289"/>
                  <a:gd name="T11" fmla="*/ 9 h 242"/>
                  <a:gd name="T12" fmla="*/ 139 w 289"/>
                  <a:gd name="T13" fmla="*/ 30 h 242"/>
                  <a:gd name="T14" fmla="*/ 139 w 289"/>
                  <a:gd name="T15" fmla="*/ 49 h 242"/>
                  <a:gd name="T16" fmla="*/ 139 w 289"/>
                  <a:gd name="T17" fmla="*/ 68 h 242"/>
                  <a:gd name="T18" fmla="*/ 116 w 289"/>
                  <a:gd name="T19" fmla="*/ 106 h 242"/>
                  <a:gd name="T20" fmla="*/ 96 w 289"/>
                  <a:gd name="T21" fmla="*/ 106 h 242"/>
                  <a:gd name="T22" fmla="*/ 107 w 289"/>
                  <a:gd name="T23" fmla="*/ 77 h 242"/>
                  <a:gd name="T24" fmla="*/ 107 w 289"/>
                  <a:gd name="T25" fmla="*/ 68 h 242"/>
                  <a:gd name="T26" fmla="*/ 116 w 289"/>
                  <a:gd name="T27" fmla="*/ 49 h 242"/>
                  <a:gd name="T28" fmla="*/ 85 w 289"/>
                  <a:gd name="T29" fmla="*/ 38 h 242"/>
                  <a:gd name="T30" fmla="*/ 85 w 289"/>
                  <a:gd name="T31" fmla="*/ 38 h 242"/>
                  <a:gd name="T32" fmla="*/ 75 w 289"/>
                  <a:gd name="T33" fmla="*/ 77 h 242"/>
                  <a:gd name="T34" fmla="*/ 64 w 289"/>
                  <a:gd name="T35" fmla="*/ 96 h 242"/>
                  <a:gd name="T36" fmla="*/ 53 w 289"/>
                  <a:gd name="T37" fmla="*/ 106 h 242"/>
                  <a:gd name="T38" fmla="*/ 21 w 289"/>
                  <a:gd name="T39" fmla="*/ 116 h 242"/>
                  <a:gd name="T40" fmla="*/ 32 w 289"/>
                  <a:gd name="T41" fmla="*/ 136 h 242"/>
                  <a:gd name="T42" fmla="*/ 12 w 289"/>
                  <a:gd name="T43" fmla="*/ 154 h 242"/>
                  <a:gd name="T44" fmla="*/ 0 w 289"/>
                  <a:gd name="T45" fmla="*/ 136 h 242"/>
                  <a:gd name="T46" fmla="*/ 0 w 289"/>
                  <a:gd name="T47" fmla="*/ 154 h 242"/>
                  <a:gd name="T48" fmla="*/ 12 w 289"/>
                  <a:gd name="T49" fmla="*/ 174 h 242"/>
                  <a:gd name="T50" fmla="*/ 53 w 289"/>
                  <a:gd name="T51" fmla="*/ 193 h 242"/>
                  <a:gd name="T52" fmla="*/ 64 w 289"/>
                  <a:gd name="T53" fmla="*/ 202 h 242"/>
                  <a:gd name="T54" fmla="*/ 85 w 289"/>
                  <a:gd name="T55" fmla="*/ 193 h 242"/>
                  <a:gd name="T56" fmla="*/ 107 w 289"/>
                  <a:gd name="T57" fmla="*/ 213 h 242"/>
                  <a:gd name="T58" fmla="*/ 128 w 289"/>
                  <a:gd name="T59" fmla="*/ 242 h 242"/>
                  <a:gd name="T60" fmla="*/ 150 w 289"/>
                  <a:gd name="T61" fmla="*/ 222 h 242"/>
                  <a:gd name="T62" fmla="*/ 150 w 289"/>
                  <a:gd name="T63" fmla="*/ 193 h 242"/>
                  <a:gd name="T64" fmla="*/ 171 w 289"/>
                  <a:gd name="T65" fmla="*/ 174 h 242"/>
                  <a:gd name="T66" fmla="*/ 207 w 289"/>
                  <a:gd name="T67" fmla="*/ 177 h 242"/>
                  <a:gd name="T68" fmla="*/ 236 w 289"/>
                  <a:gd name="T69" fmla="*/ 174 h 242"/>
                  <a:gd name="T70" fmla="*/ 256 w 289"/>
                  <a:gd name="T71" fmla="*/ 174 h 242"/>
                  <a:gd name="T72" fmla="*/ 266 w 289"/>
                  <a:gd name="T73" fmla="*/ 136 h 242"/>
                  <a:gd name="T74" fmla="*/ 266 w 289"/>
                  <a:gd name="T75" fmla="*/ 116 h 242"/>
                  <a:gd name="T76" fmla="*/ 266 w 289"/>
                  <a:gd name="T77" fmla="*/ 88 h 242"/>
                  <a:gd name="T78" fmla="*/ 278 w 289"/>
                  <a:gd name="T79" fmla="*/ 77 h 242"/>
                  <a:gd name="T80" fmla="*/ 278 w 289"/>
                  <a:gd name="T81" fmla="*/ 57 h 242"/>
                  <a:gd name="T82" fmla="*/ 289 w 289"/>
                  <a:gd name="T83" fmla="*/ 38 h 242"/>
                  <a:gd name="T84" fmla="*/ 266 w 289"/>
                  <a:gd name="T85"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42">
                    <a:moveTo>
                      <a:pt x="266" y="38"/>
                    </a:moveTo>
                    <a:lnTo>
                      <a:pt x="256" y="38"/>
                    </a:lnTo>
                    <a:lnTo>
                      <a:pt x="256" y="0"/>
                    </a:lnTo>
                    <a:lnTo>
                      <a:pt x="246" y="0"/>
                    </a:lnTo>
                    <a:lnTo>
                      <a:pt x="236" y="0"/>
                    </a:lnTo>
                    <a:lnTo>
                      <a:pt x="226" y="9"/>
                    </a:lnTo>
                    <a:lnTo>
                      <a:pt x="205" y="20"/>
                    </a:lnTo>
                    <a:lnTo>
                      <a:pt x="205" y="9"/>
                    </a:lnTo>
                    <a:lnTo>
                      <a:pt x="205" y="0"/>
                    </a:lnTo>
                    <a:lnTo>
                      <a:pt x="193" y="9"/>
                    </a:lnTo>
                    <a:lnTo>
                      <a:pt x="182" y="9"/>
                    </a:lnTo>
                    <a:lnTo>
                      <a:pt x="171" y="9"/>
                    </a:lnTo>
                    <a:lnTo>
                      <a:pt x="150" y="20"/>
                    </a:lnTo>
                    <a:lnTo>
                      <a:pt x="139" y="30"/>
                    </a:lnTo>
                    <a:lnTo>
                      <a:pt x="139" y="38"/>
                    </a:lnTo>
                    <a:lnTo>
                      <a:pt x="139" y="49"/>
                    </a:lnTo>
                    <a:lnTo>
                      <a:pt x="139" y="57"/>
                    </a:lnTo>
                    <a:lnTo>
                      <a:pt x="139" y="68"/>
                    </a:lnTo>
                    <a:lnTo>
                      <a:pt x="139" y="88"/>
                    </a:lnTo>
                    <a:lnTo>
                      <a:pt x="116" y="106"/>
                    </a:lnTo>
                    <a:lnTo>
                      <a:pt x="107" y="106"/>
                    </a:lnTo>
                    <a:lnTo>
                      <a:pt x="96" y="106"/>
                    </a:lnTo>
                    <a:lnTo>
                      <a:pt x="96" y="88"/>
                    </a:lnTo>
                    <a:lnTo>
                      <a:pt x="107" y="77"/>
                    </a:lnTo>
                    <a:lnTo>
                      <a:pt x="96" y="77"/>
                    </a:lnTo>
                    <a:lnTo>
                      <a:pt x="107" y="68"/>
                    </a:lnTo>
                    <a:lnTo>
                      <a:pt x="116" y="57"/>
                    </a:lnTo>
                    <a:lnTo>
                      <a:pt x="116" y="49"/>
                    </a:lnTo>
                    <a:lnTo>
                      <a:pt x="107" y="38"/>
                    </a:lnTo>
                    <a:lnTo>
                      <a:pt x="85" y="38"/>
                    </a:lnTo>
                    <a:lnTo>
                      <a:pt x="85" y="30"/>
                    </a:lnTo>
                    <a:lnTo>
                      <a:pt x="85" y="38"/>
                    </a:lnTo>
                    <a:lnTo>
                      <a:pt x="75" y="57"/>
                    </a:lnTo>
                    <a:lnTo>
                      <a:pt x="75" y="77"/>
                    </a:lnTo>
                    <a:lnTo>
                      <a:pt x="64" y="88"/>
                    </a:lnTo>
                    <a:lnTo>
                      <a:pt x="64" y="96"/>
                    </a:lnTo>
                    <a:lnTo>
                      <a:pt x="53" y="96"/>
                    </a:lnTo>
                    <a:lnTo>
                      <a:pt x="53" y="106"/>
                    </a:lnTo>
                    <a:lnTo>
                      <a:pt x="42" y="116"/>
                    </a:lnTo>
                    <a:lnTo>
                      <a:pt x="21" y="116"/>
                    </a:lnTo>
                    <a:lnTo>
                      <a:pt x="21" y="136"/>
                    </a:lnTo>
                    <a:lnTo>
                      <a:pt x="32" y="136"/>
                    </a:lnTo>
                    <a:lnTo>
                      <a:pt x="32" y="145"/>
                    </a:lnTo>
                    <a:lnTo>
                      <a:pt x="12" y="154"/>
                    </a:lnTo>
                    <a:lnTo>
                      <a:pt x="12" y="136"/>
                    </a:lnTo>
                    <a:lnTo>
                      <a:pt x="0" y="136"/>
                    </a:lnTo>
                    <a:lnTo>
                      <a:pt x="0" y="145"/>
                    </a:lnTo>
                    <a:lnTo>
                      <a:pt x="0" y="154"/>
                    </a:lnTo>
                    <a:lnTo>
                      <a:pt x="0" y="174"/>
                    </a:lnTo>
                    <a:lnTo>
                      <a:pt x="12" y="174"/>
                    </a:lnTo>
                    <a:lnTo>
                      <a:pt x="21" y="184"/>
                    </a:lnTo>
                    <a:lnTo>
                      <a:pt x="53" y="193"/>
                    </a:lnTo>
                    <a:lnTo>
                      <a:pt x="53" y="202"/>
                    </a:lnTo>
                    <a:lnTo>
                      <a:pt x="64" y="202"/>
                    </a:lnTo>
                    <a:lnTo>
                      <a:pt x="75" y="193"/>
                    </a:lnTo>
                    <a:lnTo>
                      <a:pt x="85" y="193"/>
                    </a:lnTo>
                    <a:lnTo>
                      <a:pt x="96" y="202"/>
                    </a:lnTo>
                    <a:lnTo>
                      <a:pt x="107" y="213"/>
                    </a:lnTo>
                    <a:lnTo>
                      <a:pt x="128" y="233"/>
                    </a:lnTo>
                    <a:lnTo>
                      <a:pt x="128" y="242"/>
                    </a:lnTo>
                    <a:lnTo>
                      <a:pt x="150" y="233"/>
                    </a:lnTo>
                    <a:lnTo>
                      <a:pt x="150" y="222"/>
                    </a:lnTo>
                    <a:lnTo>
                      <a:pt x="150" y="202"/>
                    </a:lnTo>
                    <a:lnTo>
                      <a:pt x="150" y="193"/>
                    </a:lnTo>
                    <a:lnTo>
                      <a:pt x="150" y="184"/>
                    </a:lnTo>
                    <a:lnTo>
                      <a:pt x="171" y="174"/>
                    </a:lnTo>
                    <a:lnTo>
                      <a:pt x="205" y="163"/>
                    </a:lnTo>
                    <a:lnTo>
                      <a:pt x="207" y="177"/>
                    </a:lnTo>
                    <a:lnTo>
                      <a:pt x="226" y="174"/>
                    </a:lnTo>
                    <a:lnTo>
                      <a:pt x="236" y="174"/>
                    </a:lnTo>
                    <a:lnTo>
                      <a:pt x="246" y="174"/>
                    </a:lnTo>
                    <a:lnTo>
                      <a:pt x="256" y="174"/>
                    </a:lnTo>
                    <a:lnTo>
                      <a:pt x="266" y="145"/>
                    </a:lnTo>
                    <a:lnTo>
                      <a:pt x="266" y="136"/>
                    </a:lnTo>
                    <a:lnTo>
                      <a:pt x="256" y="125"/>
                    </a:lnTo>
                    <a:lnTo>
                      <a:pt x="266" y="116"/>
                    </a:lnTo>
                    <a:lnTo>
                      <a:pt x="266" y="106"/>
                    </a:lnTo>
                    <a:lnTo>
                      <a:pt x="266" y="88"/>
                    </a:lnTo>
                    <a:lnTo>
                      <a:pt x="266" y="77"/>
                    </a:lnTo>
                    <a:lnTo>
                      <a:pt x="278" y="77"/>
                    </a:lnTo>
                    <a:lnTo>
                      <a:pt x="278" y="68"/>
                    </a:lnTo>
                    <a:lnTo>
                      <a:pt x="278" y="57"/>
                    </a:lnTo>
                    <a:lnTo>
                      <a:pt x="278" y="49"/>
                    </a:lnTo>
                    <a:lnTo>
                      <a:pt x="289" y="38"/>
                    </a:lnTo>
                    <a:lnTo>
                      <a:pt x="278" y="30"/>
                    </a:lnTo>
                    <a:lnTo>
                      <a:pt x="266" y="38"/>
                    </a:lnTo>
                    <a:lnTo>
                      <a:pt x="266" y="38"/>
                    </a:lnTo>
                    <a:close/>
                  </a:path>
                </a:pathLst>
              </a:custGeom>
              <a:solidFill>
                <a:schemeClr val="accent2"/>
              </a:solidFill>
              <a:ln w="3175" cmpd="sng">
                <a:solidFill>
                  <a:schemeClr val="bg1"/>
                </a:solidFill>
                <a:round/>
                <a:headEnd/>
                <a:tailEnd/>
              </a:ln>
            </p:spPr>
            <p:txBody>
              <a:bodyPr/>
              <a:lstStyle/>
              <a:p>
                <a:endParaRPr lang="es-ES" sz="900" dirty="0"/>
              </a:p>
            </p:txBody>
          </p:sp>
          <p:sp>
            <p:nvSpPr>
              <p:cNvPr id="85" name="Freeform 72"/>
              <p:cNvSpPr>
                <a:spLocks/>
              </p:cNvSpPr>
              <p:nvPr>
                <p:custDataLst>
                  <p:tags r:id="rId213"/>
                </p:custDataLst>
              </p:nvPr>
            </p:nvSpPr>
            <p:spPr bwMode="auto">
              <a:xfrm>
                <a:off x="3675" y="2924"/>
                <a:ext cx="530" cy="380"/>
              </a:xfrm>
              <a:custGeom>
                <a:avLst/>
                <a:gdLst>
                  <a:gd name="T0" fmla="*/ 0 w 501"/>
                  <a:gd name="T1" fmla="*/ 117 h 390"/>
                  <a:gd name="T2" fmla="*/ 24 w 501"/>
                  <a:gd name="T3" fmla="*/ 171 h 390"/>
                  <a:gd name="T4" fmla="*/ 53 w 501"/>
                  <a:gd name="T5" fmla="*/ 178 h 390"/>
                  <a:gd name="T6" fmla="*/ 56 w 501"/>
                  <a:gd name="T7" fmla="*/ 142 h 390"/>
                  <a:gd name="T8" fmla="*/ 86 w 501"/>
                  <a:gd name="T9" fmla="*/ 139 h 390"/>
                  <a:gd name="T10" fmla="*/ 110 w 501"/>
                  <a:gd name="T11" fmla="*/ 175 h 390"/>
                  <a:gd name="T12" fmla="*/ 153 w 501"/>
                  <a:gd name="T13" fmla="*/ 240 h 390"/>
                  <a:gd name="T14" fmla="*/ 132 w 501"/>
                  <a:gd name="T15" fmla="*/ 252 h 390"/>
                  <a:gd name="T16" fmla="*/ 168 w 501"/>
                  <a:gd name="T17" fmla="*/ 286 h 390"/>
                  <a:gd name="T18" fmla="*/ 192 w 501"/>
                  <a:gd name="T19" fmla="*/ 306 h 390"/>
                  <a:gd name="T20" fmla="*/ 218 w 501"/>
                  <a:gd name="T21" fmla="*/ 328 h 390"/>
                  <a:gd name="T22" fmla="*/ 285 w 501"/>
                  <a:gd name="T23" fmla="*/ 343 h 390"/>
                  <a:gd name="T24" fmla="*/ 329 w 501"/>
                  <a:gd name="T25" fmla="*/ 384 h 390"/>
                  <a:gd name="T26" fmla="*/ 356 w 501"/>
                  <a:gd name="T27" fmla="*/ 375 h 390"/>
                  <a:gd name="T28" fmla="*/ 329 w 501"/>
                  <a:gd name="T29" fmla="*/ 354 h 390"/>
                  <a:gd name="T30" fmla="*/ 314 w 501"/>
                  <a:gd name="T31" fmla="*/ 327 h 390"/>
                  <a:gd name="T32" fmla="*/ 290 w 501"/>
                  <a:gd name="T33" fmla="*/ 322 h 390"/>
                  <a:gd name="T34" fmla="*/ 264 w 501"/>
                  <a:gd name="T35" fmla="*/ 283 h 390"/>
                  <a:gd name="T36" fmla="*/ 228 w 501"/>
                  <a:gd name="T37" fmla="*/ 256 h 390"/>
                  <a:gd name="T38" fmla="*/ 198 w 501"/>
                  <a:gd name="T39" fmla="*/ 198 h 390"/>
                  <a:gd name="T40" fmla="*/ 188 w 501"/>
                  <a:gd name="T41" fmla="*/ 148 h 390"/>
                  <a:gd name="T42" fmla="*/ 222 w 501"/>
                  <a:gd name="T43" fmla="*/ 157 h 390"/>
                  <a:gd name="T44" fmla="*/ 251 w 501"/>
                  <a:gd name="T45" fmla="*/ 154 h 390"/>
                  <a:gd name="T46" fmla="*/ 281 w 501"/>
                  <a:gd name="T47" fmla="*/ 144 h 390"/>
                  <a:gd name="T48" fmla="*/ 315 w 501"/>
                  <a:gd name="T49" fmla="*/ 156 h 390"/>
                  <a:gd name="T50" fmla="*/ 353 w 501"/>
                  <a:gd name="T51" fmla="*/ 163 h 390"/>
                  <a:gd name="T52" fmla="*/ 396 w 501"/>
                  <a:gd name="T53" fmla="*/ 157 h 390"/>
                  <a:gd name="T54" fmla="*/ 434 w 501"/>
                  <a:gd name="T55" fmla="*/ 162 h 390"/>
                  <a:gd name="T56" fmla="*/ 458 w 501"/>
                  <a:gd name="T57" fmla="*/ 186 h 390"/>
                  <a:gd name="T58" fmla="*/ 470 w 501"/>
                  <a:gd name="T59" fmla="*/ 168 h 390"/>
                  <a:gd name="T60" fmla="*/ 501 w 501"/>
                  <a:gd name="T61" fmla="*/ 145 h 390"/>
                  <a:gd name="T62" fmla="*/ 464 w 501"/>
                  <a:gd name="T63" fmla="*/ 132 h 390"/>
                  <a:gd name="T64" fmla="*/ 452 w 501"/>
                  <a:gd name="T65" fmla="*/ 96 h 390"/>
                  <a:gd name="T66" fmla="*/ 435 w 501"/>
                  <a:gd name="T67" fmla="*/ 70 h 390"/>
                  <a:gd name="T68" fmla="*/ 402 w 501"/>
                  <a:gd name="T69" fmla="*/ 90 h 390"/>
                  <a:gd name="T70" fmla="*/ 372 w 501"/>
                  <a:gd name="T71" fmla="*/ 81 h 390"/>
                  <a:gd name="T72" fmla="*/ 341 w 501"/>
                  <a:gd name="T73" fmla="*/ 73 h 390"/>
                  <a:gd name="T74" fmla="*/ 315 w 501"/>
                  <a:gd name="T75" fmla="*/ 54 h 390"/>
                  <a:gd name="T76" fmla="*/ 284 w 501"/>
                  <a:gd name="T77" fmla="*/ 30 h 390"/>
                  <a:gd name="T78" fmla="*/ 279 w 501"/>
                  <a:gd name="T79" fmla="*/ 0 h 390"/>
                  <a:gd name="T80" fmla="*/ 227 w 501"/>
                  <a:gd name="T81" fmla="*/ 25 h 390"/>
                  <a:gd name="T82" fmla="*/ 197 w 501"/>
                  <a:gd name="T83" fmla="*/ 33 h 390"/>
                  <a:gd name="T84" fmla="*/ 182 w 501"/>
                  <a:gd name="T85" fmla="*/ 48 h 390"/>
                  <a:gd name="T86" fmla="*/ 177 w 501"/>
                  <a:gd name="T87" fmla="*/ 78 h 390"/>
                  <a:gd name="T88" fmla="*/ 156 w 501"/>
                  <a:gd name="T89" fmla="*/ 79 h 390"/>
                  <a:gd name="T90" fmla="*/ 147 w 501"/>
                  <a:gd name="T91" fmla="*/ 120 h 390"/>
                  <a:gd name="T92" fmla="*/ 117 w 501"/>
                  <a:gd name="T93" fmla="*/ 103 h 390"/>
                  <a:gd name="T94" fmla="*/ 72 w 501"/>
                  <a:gd name="T95" fmla="*/ 102 h 390"/>
                  <a:gd name="T96" fmla="*/ 27 w 501"/>
                  <a:gd name="T97" fmla="*/ 9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390">
                    <a:moveTo>
                      <a:pt x="6" y="91"/>
                    </a:moveTo>
                    <a:lnTo>
                      <a:pt x="0" y="117"/>
                    </a:lnTo>
                    <a:lnTo>
                      <a:pt x="2" y="133"/>
                    </a:lnTo>
                    <a:lnTo>
                      <a:pt x="24" y="171"/>
                    </a:lnTo>
                    <a:lnTo>
                      <a:pt x="44" y="196"/>
                    </a:lnTo>
                    <a:lnTo>
                      <a:pt x="53" y="178"/>
                    </a:lnTo>
                    <a:lnTo>
                      <a:pt x="53" y="156"/>
                    </a:lnTo>
                    <a:lnTo>
                      <a:pt x="56" y="142"/>
                    </a:lnTo>
                    <a:lnTo>
                      <a:pt x="68" y="124"/>
                    </a:lnTo>
                    <a:lnTo>
                      <a:pt x="86" y="139"/>
                    </a:lnTo>
                    <a:lnTo>
                      <a:pt x="102" y="150"/>
                    </a:lnTo>
                    <a:lnTo>
                      <a:pt x="110" y="175"/>
                    </a:lnTo>
                    <a:lnTo>
                      <a:pt x="113" y="201"/>
                    </a:lnTo>
                    <a:lnTo>
                      <a:pt x="153" y="240"/>
                    </a:lnTo>
                    <a:lnTo>
                      <a:pt x="143" y="244"/>
                    </a:lnTo>
                    <a:lnTo>
                      <a:pt x="132" y="252"/>
                    </a:lnTo>
                    <a:lnTo>
                      <a:pt x="152" y="273"/>
                    </a:lnTo>
                    <a:lnTo>
                      <a:pt x="168" y="286"/>
                    </a:lnTo>
                    <a:lnTo>
                      <a:pt x="176" y="297"/>
                    </a:lnTo>
                    <a:lnTo>
                      <a:pt x="192" y="306"/>
                    </a:lnTo>
                    <a:lnTo>
                      <a:pt x="201" y="325"/>
                    </a:lnTo>
                    <a:lnTo>
                      <a:pt x="218" y="328"/>
                    </a:lnTo>
                    <a:lnTo>
                      <a:pt x="239" y="327"/>
                    </a:lnTo>
                    <a:lnTo>
                      <a:pt x="285" y="343"/>
                    </a:lnTo>
                    <a:lnTo>
                      <a:pt x="306" y="361"/>
                    </a:lnTo>
                    <a:lnTo>
                      <a:pt x="329" y="384"/>
                    </a:lnTo>
                    <a:lnTo>
                      <a:pt x="347" y="390"/>
                    </a:lnTo>
                    <a:lnTo>
                      <a:pt x="356" y="375"/>
                    </a:lnTo>
                    <a:lnTo>
                      <a:pt x="341" y="366"/>
                    </a:lnTo>
                    <a:lnTo>
                      <a:pt x="329" y="354"/>
                    </a:lnTo>
                    <a:lnTo>
                      <a:pt x="318" y="339"/>
                    </a:lnTo>
                    <a:lnTo>
                      <a:pt x="314" y="327"/>
                    </a:lnTo>
                    <a:lnTo>
                      <a:pt x="300" y="327"/>
                    </a:lnTo>
                    <a:lnTo>
                      <a:pt x="290" y="322"/>
                    </a:lnTo>
                    <a:lnTo>
                      <a:pt x="276" y="304"/>
                    </a:lnTo>
                    <a:lnTo>
                      <a:pt x="264" y="283"/>
                    </a:lnTo>
                    <a:lnTo>
                      <a:pt x="251" y="271"/>
                    </a:lnTo>
                    <a:lnTo>
                      <a:pt x="228" y="256"/>
                    </a:lnTo>
                    <a:lnTo>
                      <a:pt x="212" y="223"/>
                    </a:lnTo>
                    <a:lnTo>
                      <a:pt x="198" y="198"/>
                    </a:lnTo>
                    <a:lnTo>
                      <a:pt x="188" y="172"/>
                    </a:lnTo>
                    <a:lnTo>
                      <a:pt x="188" y="148"/>
                    </a:lnTo>
                    <a:lnTo>
                      <a:pt x="201" y="150"/>
                    </a:lnTo>
                    <a:lnTo>
                      <a:pt x="222" y="157"/>
                    </a:lnTo>
                    <a:lnTo>
                      <a:pt x="231" y="172"/>
                    </a:lnTo>
                    <a:lnTo>
                      <a:pt x="251" y="154"/>
                    </a:lnTo>
                    <a:lnTo>
                      <a:pt x="269" y="150"/>
                    </a:lnTo>
                    <a:lnTo>
                      <a:pt x="281" y="144"/>
                    </a:lnTo>
                    <a:lnTo>
                      <a:pt x="302" y="148"/>
                    </a:lnTo>
                    <a:lnTo>
                      <a:pt x="315" y="156"/>
                    </a:lnTo>
                    <a:lnTo>
                      <a:pt x="335" y="156"/>
                    </a:lnTo>
                    <a:lnTo>
                      <a:pt x="353" y="163"/>
                    </a:lnTo>
                    <a:lnTo>
                      <a:pt x="372" y="159"/>
                    </a:lnTo>
                    <a:lnTo>
                      <a:pt x="396" y="157"/>
                    </a:lnTo>
                    <a:lnTo>
                      <a:pt x="414" y="163"/>
                    </a:lnTo>
                    <a:lnTo>
                      <a:pt x="434" y="162"/>
                    </a:lnTo>
                    <a:lnTo>
                      <a:pt x="443" y="178"/>
                    </a:lnTo>
                    <a:lnTo>
                      <a:pt x="458" y="186"/>
                    </a:lnTo>
                    <a:lnTo>
                      <a:pt x="470" y="184"/>
                    </a:lnTo>
                    <a:lnTo>
                      <a:pt x="470" y="168"/>
                    </a:lnTo>
                    <a:lnTo>
                      <a:pt x="489" y="153"/>
                    </a:lnTo>
                    <a:lnTo>
                      <a:pt x="501" y="145"/>
                    </a:lnTo>
                    <a:lnTo>
                      <a:pt x="482" y="138"/>
                    </a:lnTo>
                    <a:lnTo>
                      <a:pt x="464" y="132"/>
                    </a:lnTo>
                    <a:lnTo>
                      <a:pt x="458" y="120"/>
                    </a:lnTo>
                    <a:lnTo>
                      <a:pt x="452" y="96"/>
                    </a:lnTo>
                    <a:lnTo>
                      <a:pt x="444" y="81"/>
                    </a:lnTo>
                    <a:lnTo>
                      <a:pt x="435" y="70"/>
                    </a:lnTo>
                    <a:lnTo>
                      <a:pt x="416" y="88"/>
                    </a:lnTo>
                    <a:lnTo>
                      <a:pt x="402" y="90"/>
                    </a:lnTo>
                    <a:lnTo>
                      <a:pt x="387" y="82"/>
                    </a:lnTo>
                    <a:lnTo>
                      <a:pt x="372" y="81"/>
                    </a:lnTo>
                    <a:lnTo>
                      <a:pt x="354" y="81"/>
                    </a:lnTo>
                    <a:lnTo>
                      <a:pt x="341" y="73"/>
                    </a:lnTo>
                    <a:lnTo>
                      <a:pt x="327" y="57"/>
                    </a:lnTo>
                    <a:lnTo>
                      <a:pt x="315" y="54"/>
                    </a:lnTo>
                    <a:lnTo>
                      <a:pt x="300" y="46"/>
                    </a:lnTo>
                    <a:lnTo>
                      <a:pt x="284" y="30"/>
                    </a:lnTo>
                    <a:lnTo>
                      <a:pt x="279" y="18"/>
                    </a:lnTo>
                    <a:lnTo>
                      <a:pt x="279" y="0"/>
                    </a:lnTo>
                    <a:lnTo>
                      <a:pt x="254" y="7"/>
                    </a:lnTo>
                    <a:lnTo>
                      <a:pt x="227" y="25"/>
                    </a:lnTo>
                    <a:lnTo>
                      <a:pt x="216" y="30"/>
                    </a:lnTo>
                    <a:lnTo>
                      <a:pt x="197" y="33"/>
                    </a:lnTo>
                    <a:lnTo>
                      <a:pt x="195" y="45"/>
                    </a:lnTo>
                    <a:lnTo>
                      <a:pt x="182" y="48"/>
                    </a:lnTo>
                    <a:lnTo>
                      <a:pt x="182" y="69"/>
                    </a:lnTo>
                    <a:lnTo>
                      <a:pt x="177" y="78"/>
                    </a:lnTo>
                    <a:lnTo>
                      <a:pt x="167" y="82"/>
                    </a:lnTo>
                    <a:lnTo>
                      <a:pt x="156" y="79"/>
                    </a:lnTo>
                    <a:lnTo>
                      <a:pt x="155" y="111"/>
                    </a:lnTo>
                    <a:lnTo>
                      <a:pt x="147" y="120"/>
                    </a:lnTo>
                    <a:lnTo>
                      <a:pt x="131" y="117"/>
                    </a:lnTo>
                    <a:lnTo>
                      <a:pt x="117" y="103"/>
                    </a:lnTo>
                    <a:lnTo>
                      <a:pt x="104" y="100"/>
                    </a:lnTo>
                    <a:lnTo>
                      <a:pt x="72" y="102"/>
                    </a:lnTo>
                    <a:lnTo>
                      <a:pt x="54" y="111"/>
                    </a:lnTo>
                    <a:lnTo>
                      <a:pt x="27" y="97"/>
                    </a:lnTo>
                    <a:lnTo>
                      <a:pt x="6" y="91"/>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86" name="Freeform 73"/>
              <p:cNvSpPr>
                <a:spLocks/>
              </p:cNvSpPr>
              <p:nvPr>
                <p:custDataLst>
                  <p:tags r:id="rId214"/>
                </p:custDataLst>
              </p:nvPr>
            </p:nvSpPr>
            <p:spPr bwMode="auto">
              <a:xfrm>
                <a:off x="3872" y="3061"/>
                <a:ext cx="345" cy="281"/>
              </a:xfrm>
              <a:custGeom>
                <a:avLst/>
                <a:gdLst>
                  <a:gd name="T0" fmla="*/ 216 w 327"/>
                  <a:gd name="T1" fmla="*/ 285 h 288"/>
                  <a:gd name="T2" fmla="*/ 249 w 327"/>
                  <a:gd name="T3" fmla="*/ 276 h 288"/>
                  <a:gd name="T4" fmla="*/ 231 w 327"/>
                  <a:gd name="T5" fmla="*/ 259 h 288"/>
                  <a:gd name="T6" fmla="*/ 232 w 327"/>
                  <a:gd name="T7" fmla="*/ 241 h 288"/>
                  <a:gd name="T8" fmla="*/ 247 w 327"/>
                  <a:gd name="T9" fmla="*/ 238 h 288"/>
                  <a:gd name="T10" fmla="*/ 258 w 327"/>
                  <a:gd name="T11" fmla="*/ 213 h 288"/>
                  <a:gd name="T12" fmla="*/ 267 w 327"/>
                  <a:gd name="T13" fmla="*/ 205 h 288"/>
                  <a:gd name="T14" fmla="*/ 280 w 327"/>
                  <a:gd name="T15" fmla="*/ 213 h 288"/>
                  <a:gd name="T16" fmla="*/ 280 w 327"/>
                  <a:gd name="T17" fmla="*/ 195 h 288"/>
                  <a:gd name="T18" fmla="*/ 274 w 327"/>
                  <a:gd name="T19" fmla="*/ 181 h 288"/>
                  <a:gd name="T20" fmla="*/ 291 w 327"/>
                  <a:gd name="T21" fmla="*/ 189 h 288"/>
                  <a:gd name="T22" fmla="*/ 316 w 327"/>
                  <a:gd name="T23" fmla="*/ 177 h 288"/>
                  <a:gd name="T24" fmla="*/ 327 w 327"/>
                  <a:gd name="T25" fmla="*/ 166 h 288"/>
                  <a:gd name="T26" fmla="*/ 309 w 327"/>
                  <a:gd name="T27" fmla="*/ 153 h 288"/>
                  <a:gd name="T28" fmla="*/ 300 w 327"/>
                  <a:gd name="T29" fmla="*/ 133 h 288"/>
                  <a:gd name="T30" fmla="*/ 294 w 327"/>
                  <a:gd name="T31" fmla="*/ 115 h 288"/>
                  <a:gd name="T32" fmla="*/ 312 w 327"/>
                  <a:gd name="T33" fmla="*/ 112 h 288"/>
                  <a:gd name="T34" fmla="*/ 304 w 327"/>
                  <a:gd name="T35" fmla="*/ 93 h 288"/>
                  <a:gd name="T36" fmla="*/ 291 w 327"/>
                  <a:gd name="T37" fmla="*/ 81 h 288"/>
                  <a:gd name="T38" fmla="*/ 279 w 327"/>
                  <a:gd name="T39" fmla="*/ 78 h 288"/>
                  <a:gd name="T40" fmla="*/ 277 w 327"/>
                  <a:gd name="T41" fmla="*/ 64 h 288"/>
                  <a:gd name="T42" fmla="*/ 279 w 327"/>
                  <a:gd name="T43" fmla="*/ 45 h 288"/>
                  <a:gd name="T44" fmla="*/ 262 w 327"/>
                  <a:gd name="T45" fmla="*/ 31 h 288"/>
                  <a:gd name="T46" fmla="*/ 250 w 327"/>
                  <a:gd name="T47" fmla="*/ 16 h 288"/>
                  <a:gd name="T48" fmla="*/ 223 w 327"/>
                  <a:gd name="T49" fmla="*/ 16 h 288"/>
                  <a:gd name="T50" fmla="*/ 196 w 327"/>
                  <a:gd name="T51" fmla="*/ 12 h 288"/>
                  <a:gd name="T52" fmla="*/ 159 w 327"/>
                  <a:gd name="T53" fmla="*/ 15 h 288"/>
                  <a:gd name="T54" fmla="*/ 132 w 327"/>
                  <a:gd name="T55" fmla="*/ 7 h 288"/>
                  <a:gd name="T56" fmla="*/ 109 w 327"/>
                  <a:gd name="T57" fmla="*/ 0 h 288"/>
                  <a:gd name="T58" fmla="*/ 79 w 327"/>
                  <a:gd name="T59" fmla="*/ 1 h 288"/>
                  <a:gd name="T60" fmla="*/ 48 w 327"/>
                  <a:gd name="T61" fmla="*/ 21 h 288"/>
                  <a:gd name="T62" fmla="*/ 39 w 327"/>
                  <a:gd name="T63" fmla="*/ 13 h 288"/>
                  <a:gd name="T64" fmla="*/ 22 w 327"/>
                  <a:gd name="T65" fmla="*/ 6 h 288"/>
                  <a:gd name="T66" fmla="*/ 6 w 327"/>
                  <a:gd name="T67" fmla="*/ 4 h 288"/>
                  <a:gd name="T68" fmla="*/ 0 w 327"/>
                  <a:gd name="T69" fmla="*/ 22 h 288"/>
                  <a:gd name="T70" fmla="*/ 3 w 327"/>
                  <a:gd name="T71" fmla="*/ 45 h 288"/>
                  <a:gd name="T72" fmla="*/ 19 w 327"/>
                  <a:gd name="T73" fmla="*/ 78 h 288"/>
                  <a:gd name="T74" fmla="*/ 37 w 327"/>
                  <a:gd name="T75" fmla="*/ 115 h 288"/>
                  <a:gd name="T76" fmla="*/ 70 w 327"/>
                  <a:gd name="T77" fmla="*/ 136 h 288"/>
                  <a:gd name="T78" fmla="*/ 91 w 327"/>
                  <a:gd name="T79" fmla="*/ 166 h 288"/>
                  <a:gd name="T80" fmla="*/ 106 w 327"/>
                  <a:gd name="T81" fmla="*/ 186 h 288"/>
                  <a:gd name="T82" fmla="*/ 126 w 327"/>
                  <a:gd name="T83" fmla="*/ 189 h 288"/>
                  <a:gd name="T84" fmla="*/ 148 w 327"/>
                  <a:gd name="T85" fmla="*/ 225 h 288"/>
                  <a:gd name="T86" fmla="*/ 171 w 327"/>
                  <a:gd name="T87" fmla="*/ 232 h 288"/>
                  <a:gd name="T88" fmla="*/ 160 w 327"/>
                  <a:gd name="T89" fmla="*/ 247 h 288"/>
                  <a:gd name="T90" fmla="*/ 142 w 327"/>
                  <a:gd name="T91" fmla="*/ 240 h 288"/>
                  <a:gd name="T92" fmla="*/ 172 w 327"/>
                  <a:gd name="T93" fmla="*/ 264 h 288"/>
                  <a:gd name="T94" fmla="*/ 187 w 327"/>
                  <a:gd name="T95" fmla="*/ 277 h 288"/>
                  <a:gd name="T96" fmla="*/ 205 w 327"/>
                  <a:gd name="T97" fmla="*/ 288 h 288"/>
                  <a:gd name="T98" fmla="*/ 216 w 327"/>
                  <a:gd name="T99"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288">
                    <a:moveTo>
                      <a:pt x="216" y="285"/>
                    </a:moveTo>
                    <a:lnTo>
                      <a:pt x="249" y="276"/>
                    </a:lnTo>
                    <a:lnTo>
                      <a:pt x="231" y="259"/>
                    </a:lnTo>
                    <a:lnTo>
                      <a:pt x="232" y="241"/>
                    </a:lnTo>
                    <a:lnTo>
                      <a:pt x="247" y="238"/>
                    </a:lnTo>
                    <a:lnTo>
                      <a:pt x="258" y="213"/>
                    </a:lnTo>
                    <a:lnTo>
                      <a:pt x="267" y="205"/>
                    </a:lnTo>
                    <a:lnTo>
                      <a:pt x="280" y="213"/>
                    </a:lnTo>
                    <a:lnTo>
                      <a:pt x="280" y="195"/>
                    </a:lnTo>
                    <a:lnTo>
                      <a:pt x="274" y="181"/>
                    </a:lnTo>
                    <a:lnTo>
                      <a:pt x="291" y="189"/>
                    </a:lnTo>
                    <a:lnTo>
                      <a:pt x="316" y="177"/>
                    </a:lnTo>
                    <a:lnTo>
                      <a:pt x="327" y="166"/>
                    </a:lnTo>
                    <a:lnTo>
                      <a:pt x="309" y="153"/>
                    </a:lnTo>
                    <a:lnTo>
                      <a:pt x="300" y="133"/>
                    </a:lnTo>
                    <a:lnTo>
                      <a:pt x="294" y="115"/>
                    </a:lnTo>
                    <a:lnTo>
                      <a:pt x="312" y="112"/>
                    </a:lnTo>
                    <a:lnTo>
                      <a:pt x="304" y="93"/>
                    </a:lnTo>
                    <a:lnTo>
                      <a:pt x="291" y="81"/>
                    </a:lnTo>
                    <a:lnTo>
                      <a:pt x="279" y="78"/>
                    </a:lnTo>
                    <a:lnTo>
                      <a:pt x="277" y="64"/>
                    </a:lnTo>
                    <a:lnTo>
                      <a:pt x="279" y="45"/>
                    </a:lnTo>
                    <a:lnTo>
                      <a:pt x="262" y="31"/>
                    </a:lnTo>
                    <a:lnTo>
                      <a:pt x="250" y="16"/>
                    </a:lnTo>
                    <a:lnTo>
                      <a:pt x="223" y="16"/>
                    </a:lnTo>
                    <a:lnTo>
                      <a:pt x="196" y="12"/>
                    </a:lnTo>
                    <a:lnTo>
                      <a:pt x="159" y="15"/>
                    </a:lnTo>
                    <a:lnTo>
                      <a:pt x="132" y="7"/>
                    </a:lnTo>
                    <a:lnTo>
                      <a:pt x="109" y="0"/>
                    </a:lnTo>
                    <a:lnTo>
                      <a:pt x="79" y="1"/>
                    </a:lnTo>
                    <a:lnTo>
                      <a:pt x="48" y="21"/>
                    </a:lnTo>
                    <a:lnTo>
                      <a:pt x="39" y="13"/>
                    </a:lnTo>
                    <a:lnTo>
                      <a:pt x="22" y="6"/>
                    </a:lnTo>
                    <a:lnTo>
                      <a:pt x="6" y="4"/>
                    </a:lnTo>
                    <a:lnTo>
                      <a:pt x="0" y="22"/>
                    </a:lnTo>
                    <a:lnTo>
                      <a:pt x="3" y="45"/>
                    </a:lnTo>
                    <a:lnTo>
                      <a:pt x="19" y="78"/>
                    </a:lnTo>
                    <a:lnTo>
                      <a:pt x="37" y="115"/>
                    </a:lnTo>
                    <a:lnTo>
                      <a:pt x="70" y="136"/>
                    </a:lnTo>
                    <a:lnTo>
                      <a:pt x="91" y="166"/>
                    </a:lnTo>
                    <a:lnTo>
                      <a:pt x="106" y="186"/>
                    </a:lnTo>
                    <a:lnTo>
                      <a:pt x="126" y="189"/>
                    </a:lnTo>
                    <a:lnTo>
                      <a:pt x="148" y="225"/>
                    </a:lnTo>
                    <a:lnTo>
                      <a:pt x="171" y="232"/>
                    </a:lnTo>
                    <a:lnTo>
                      <a:pt x="160" y="247"/>
                    </a:lnTo>
                    <a:lnTo>
                      <a:pt x="142" y="240"/>
                    </a:lnTo>
                    <a:lnTo>
                      <a:pt x="172" y="264"/>
                    </a:lnTo>
                    <a:lnTo>
                      <a:pt x="187" y="277"/>
                    </a:lnTo>
                    <a:lnTo>
                      <a:pt x="205" y="288"/>
                    </a:lnTo>
                    <a:lnTo>
                      <a:pt x="216" y="28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87" name="Freeform 74"/>
              <p:cNvSpPr>
                <a:spLocks/>
              </p:cNvSpPr>
              <p:nvPr>
                <p:custDataLst>
                  <p:tags r:id="rId215"/>
                </p:custDataLst>
              </p:nvPr>
            </p:nvSpPr>
            <p:spPr bwMode="auto">
              <a:xfrm>
                <a:off x="3298" y="1014"/>
                <a:ext cx="655" cy="686"/>
              </a:xfrm>
              <a:custGeom>
                <a:avLst/>
                <a:gdLst>
                  <a:gd name="T0" fmla="*/ 397 w 622"/>
                  <a:gd name="T1" fmla="*/ 637 h 703"/>
                  <a:gd name="T2" fmla="*/ 397 w 622"/>
                  <a:gd name="T3" fmla="*/ 598 h 703"/>
                  <a:gd name="T4" fmla="*/ 429 w 622"/>
                  <a:gd name="T5" fmla="*/ 549 h 703"/>
                  <a:gd name="T6" fmla="*/ 472 w 622"/>
                  <a:gd name="T7" fmla="*/ 512 h 703"/>
                  <a:gd name="T8" fmla="*/ 461 w 622"/>
                  <a:gd name="T9" fmla="*/ 444 h 703"/>
                  <a:gd name="T10" fmla="*/ 495 w 622"/>
                  <a:gd name="T11" fmla="*/ 386 h 703"/>
                  <a:gd name="T12" fmla="*/ 472 w 622"/>
                  <a:gd name="T13" fmla="*/ 347 h 703"/>
                  <a:gd name="T14" fmla="*/ 483 w 622"/>
                  <a:gd name="T15" fmla="*/ 289 h 703"/>
                  <a:gd name="T16" fmla="*/ 483 w 622"/>
                  <a:gd name="T17" fmla="*/ 242 h 703"/>
                  <a:gd name="T18" fmla="*/ 495 w 622"/>
                  <a:gd name="T19" fmla="*/ 165 h 703"/>
                  <a:gd name="T20" fmla="*/ 536 w 622"/>
                  <a:gd name="T21" fmla="*/ 155 h 703"/>
                  <a:gd name="T22" fmla="*/ 591 w 622"/>
                  <a:gd name="T23" fmla="*/ 137 h 703"/>
                  <a:gd name="T24" fmla="*/ 591 w 622"/>
                  <a:gd name="T25" fmla="*/ 87 h 703"/>
                  <a:gd name="T26" fmla="*/ 611 w 622"/>
                  <a:gd name="T27" fmla="*/ 40 h 703"/>
                  <a:gd name="T28" fmla="*/ 503 w 622"/>
                  <a:gd name="T29" fmla="*/ 40 h 703"/>
                  <a:gd name="T30" fmla="*/ 493 w 622"/>
                  <a:gd name="T31" fmla="*/ 58 h 703"/>
                  <a:gd name="T32" fmla="*/ 460 w 622"/>
                  <a:gd name="T33" fmla="*/ 78 h 703"/>
                  <a:gd name="T34" fmla="*/ 428 w 622"/>
                  <a:gd name="T35" fmla="*/ 78 h 703"/>
                  <a:gd name="T36" fmla="*/ 395 w 622"/>
                  <a:gd name="T37" fmla="*/ 106 h 703"/>
                  <a:gd name="T38" fmla="*/ 365 w 622"/>
                  <a:gd name="T39" fmla="*/ 137 h 703"/>
                  <a:gd name="T40" fmla="*/ 331 w 622"/>
                  <a:gd name="T41" fmla="*/ 165 h 703"/>
                  <a:gd name="T42" fmla="*/ 290 w 622"/>
                  <a:gd name="T43" fmla="*/ 174 h 703"/>
                  <a:gd name="T44" fmla="*/ 279 w 622"/>
                  <a:gd name="T45" fmla="*/ 193 h 703"/>
                  <a:gd name="T46" fmla="*/ 247 w 622"/>
                  <a:gd name="T47" fmla="*/ 203 h 703"/>
                  <a:gd name="T48" fmla="*/ 213 w 622"/>
                  <a:gd name="T49" fmla="*/ 212 h 703"/>
                  <a:gd name="T50" fmla="*/ 182 w 622"/>
                  <a:gd name="T51" fmla="*/ 222 h 703"/>
                  <a:gd name="T52" fmla="*/ 172 w 622"/>
                  <a:gd name="T53" fmla="*/ 250 h 703"/>
                  <a:gd name="T54" fmla="*/ 129 w 622"/>
                  <a:gd name="T55" fmla="*/ 250 h 703"/>
                  <a:gd name="T56" fmla="*/ 85 w 622"/>
                  <a:gd name="T57" fmla="*/ 250 h 703"/>
                  <a:gd name="T58" fmla="*/ 85 w 622"/>
                  <a:gd name="T59" fmla="*/ 279 h 703"/>
                  <a:gd name="T60" fmla="*/ 75 w 622"/>
                  <a:gd name="T61" fmla="*/ 299 h 703"/>
                  <a:gd name="T62" fmla="*/ 64 w 622"/>
                  <a:gd name="T63" fmla="*/ 329 h 703"/>
                  <a:gd name="T64" fmla="*/ 53 w 622"/>
                  <a:gd name="T65" fmla="*/ 356 h 703"/>
                  <a:gd name="T66" fmla="*/ 42 w 622"/>
                  <a:gd name="T67" fmla="*/ 356 h 703"/>
                  <a:gd name="T68" fmla="*/ 64 w 622"/>
                  <a:gd name="T69" fmla="*/ 405 h 703"/>
                  <a:gd name="T70" fmla="*/ 32 w 622"/>
                  <a:gd name="T71" fmla="*/ 425 h 703"/>
                  <a:gd name="T72" fmla="*/ 32 w 622"/>
                  <a:gd name="T73" fmla="*/ 444 h 703"/>
                  <a:gd name="T74" fmla="*/ 97 w 622"/>
                  <a:gd name="T75" fmla="*/ 454 h 703"/>
                  <a:gd name="T76" fmla="*/ 75 w 622"/>
                  <a:gd name="T77" fmla="*/ 512 h 703"/>
                  <a:gd name="T78" fmla="*/ 32 w 622"/>
                  <a:gd name="T79" fmla="*/ 512 h 703"/>
                  <a:gd name="T80" fmla="*/ 0 w 622"/>
                  <a:gd name="T81" fmla="*/ 559 h 703"/>
                  <a:gd name="T82" fmla="*/ 53 w 622"/>
                  <a:gd name="T83" fmla="*/ 549 h 703"/>
                  <a:gd name="T84" fmla="*/ 32 w 622"/>
                  <a:gd name="T85" fmla="*/ 598 h 703"/>
                  <a:gd name="T86" fmla="*/ 22 w 622"/>
                  <a:gd name="T87" fmla="*/ 627 h 703"/>
                  <a:gd name="T88" fmla="*/ 53 w 622"/>
                  <a:gd name="T89" fmla="*/ 684 h 703"/>
                  <a:gd name="T90" fmla="*/ 117 w 622"/>
                  <a:gd name="T91" fmla="*/ 703 h 703"/>
                  <a:gd name="T92" fmla="*/ 182 w 622"/>
                  <a:gd name="T93" fmla="*/ 694 h 703"/>
                  <a:gd name="T94" fmla="*/ 247 w 622"/>
                  <a:gd name="T95" fmla="*/ 646 h 703"/>
                  <a:gd name="T96" fmla="*/ 279 w 622"/>
                  <a:gd name="T97" fmla="*/ 637 h 703"/>
                  <a:gd name="T98" fmla="*/ 331 w 622"/>
                  <a:gd name="T99" fmla="*/ 598 h 703"/>
                  <a:gd name="T100" fmla="*/ 354 w 622"/>
                  <a:gd name="T101" fmla="*/ 539 h 703"/>
                  <a:gd name="T102" fmla="*/ 365 w 622"/>
                  <a:gd name="T103" fmla="*/ 559 h 703"/>
                  <a:gd name="T104" fmla="*/ 395 w 622"/>
                  <a:gd name="T105" fmla="*/ 59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703">
                    <a:moveTo>
                      <a:pt x="377" y="617"/>
                    </a:moveTo>
                    <a:lnTo>
                      <a:pt x="386" y="617"/>
                    </a:lnTo>
                    <a:lnTo>
                      <a:pt x="386" y="627"/>
                    </a:lnTo>
                    <a:lnTo>
                      <a:pt x="397" y="637"/>
                    </a:lnTo>
                    <a:lnTo>
                      <a:pt x="408" y="627"/>
                    </a:lnTo>
                    <a:lnTo>
                      <a:pt x="408" y="617"/>
                    </a:lnTo>
                    <a:lnTo>
                      <a:pt x="408" y="607"/>
                    </a:lnTo>
                    <a:lnTo>
                      <a:pt x="397" y="598"/>
                    </a:lnTo>
                    <a:lnTo>
                      <a:pt x="418" y="578"/>
                    </a:lnTo>
                    <a:lnTo>
                      <a:pt x="418" y="569"/>
                    </a:lnTo>
                    <a:lnTo>
                      <a:pt x="429" y="559"/>
                    </a:lnTo>
                    <a:lnTo>
                      <a:pt x="429" y="549"/>
                    </a:lnTo>
                    <a:lnTo>
                      <a:pt x="440" y="539"/>
                    </a:lnTo>
                    <a:lnTo>
                      <a:pt x="451" y="539"/>
                    </a:lnTo>
                    <a:lnTo>
                      <a:pt x="461" y="539"/>
                    </a:lnTo>
                    <a:lnTo>
                      <a:pt x="472" y="512"/>
                    </a:lnTo>
                    <a:lnTo>
                      <a:pt x="472" y="482"/>
                    </a:lnTo>
                    <a:lnTo>
                      <a:pt x="472" y="473"/>
                    </a:lnTo>
                    <a:lnTo>
                      <a:pt x="472" y="462"/>
                    </a:lnTo>
                    <a:lnTo>
                      <a:pt x="461" y="444"/>
                    </a:lnTo>
                    <a:lnTo>
                      <a:pt x="461" y="434"/>
                    </a:lnTo>
                    <a:lnTo>
                      <a:pt x="495" y="415"/>
                    </a:lnTo>
                    <a:lnTo>
                      <a:pt x="495" y="405"/>
                    </a:lnTo>
                    <a:lnTo>
                      <a:pt x="495" y="386"/>
                    </a:lnTo>
                    <a:lnTo>
                      <a:pt x="495" y="375"/>
                    </a:lnTo>
                    <a:lnTo>
                      <a:pt x="483" y="366"/>
                    </a:lnTo>
                    <a:lnTo>
                      <a:pt x="472" y="356"/>
                    </a:lnTo>
                    <a:lnTo>
                      <a:pt x="472" y="347"/>
                    </a:lnTo>
                    <a:lnTo>
                      <a:pt x="472" y="338"/>
                    </a:lnTo>
                    <a:lnTo>
                      <a:pt x="483" y="318"/>
                    </a:lnTo>
                    <a:lnTo>
                      <a:pt x="483" y="309"/>
                    </a:lnTo>
                    <a:lnTo>
                      <a:pt x="483" y="289"/>
                    </a:lnTo>
                    <a:lnTo>
                      <a:pt x="472" y="279"/>
                    </a:lnTo>
                    <a:lnTo>
                      <a:pt x="472" y="270"/>
                    </a:lnTo>
                    <a:lnTo>
                      <a:pt x="472" y="250"/>
                    </a:lnTo>
                    <a:lnTo>
                      <a:pt x="483" y="242"/>
                    </a:lnTo>
                    <a:lnTo>
                      <a:pt x="483" y="222"/>
                    </a:lnTo>
                    <a:lnTo>
                      <a:pt x="483" y="203"/>
                    </a:lnTo>
                    <a:lnTo>
                      <a:pt x="483" y="183"/>
                    </a:lnTo>
                    <a:lnTo>
                      <a:pt x="495" y="165"/>
                    </a:lnTo>
                    <a:lnTo>
                      <a:pt x="504" y="155"/>
                    </a:lnTo>
                    <a:lnTo>
                      <a:pt x="526" y="145"/>
                    </a:lnTo>
                    <a:lnTo>
                      <a:pt x="526" y="155"/>
                    </a:lnTo>
                    <a:lnTo>
                      <a:pt x="536" y="155"/>
                    </a:lnTo>
                    <a:lnTo>
                      <a:pt x="547" y="145"/>
                    </a:lnTo>
                    <a:lnTo>
                      <a:pt x="558" y="137"/>
                    </a:lnTo>
                    <a:lnTo>
                      <a:pt x="569" y="137"/>
                    </a:lnTo>
                    <a:lnTo>
                      <a:pt x="591" y="137"/>
                    </a:lnTo>
                    <a:lnTo>
                      <a:pt x="601" y="126"/>
                    </a:lnTo>
                    <a:lnTo>
                      <a:pt x="591" y="106"/>
                    </a:lnTo>
                    <a:lnTo>
                      <a:pt x="591" y="97"/>
                    </a:lnTo>
                    <a:lnTo>
                      <a:pt x="591" y="87"/>
                    </a:lnTo>
                    <a:lnTo>
                      <a:pt x="579" y="69"/>
                    </a:lnTo>
                    <a:lnTo>
                      <a:pt x="591" y="58"/>
                    </a:lnTo>
                    <a:lnTo>
                      <a:pt x="611" y="49"/>
                    </a:lnTo>
                    <a:lnTo>
                      <a:pt x="611" y="40"/>
                    </a:lnTo>
                    <a:lnTo>
                      <a:pt x="622" y="1"/>
                    </a:lnTo>
                    <a:lnTo>
                      <a:pt x="501" y="0"/>
                    </a:lnTo>
                    <a:lnTo>
                      <a:pt x="503" y="21"/>
                    </a:lnTo>
                    <a:lnTo>
                      <a:pt x="503" y="40"/>
                    </a:lnTo>
                    <a:lnTo>
                      <a:pt x="493" y="49"/>
                    </a:lnTo>
                    <a:lnTo>
                      <a:pt x="481" y="49"/>
                    </a:lnTo>
                    <a:lnTo>
                      <a:pt x="481" y="58"/>
                    </a:lnTo>
                    <a:lnTo>
                      <a:pt x="493" y="58"/>
                    </a:lnTo>
                    <a:lnTo>
                      <a:pt x="493" y="69"/>
                    </a:lnTo>
                    <a:lnTo>
                      <a:pt x="493" y="78"/>
                    </a:lnTo>
                    <a:lnTo>
                      <a:pt x="481" y="87"/>
                    </a:lnTo>
                    <a:lnTo>
                      <a:pt x="460" y="78"/>
                    </a:lnTo>
                    <a:lnTo>
                      <a:pt x="460" y="69"/>
                    </a:lnTo>
                    <a:lnTo>
                      <a:pt x="449" y="58"/>
                    </a:lnTo>
                    <a:lnTo>
                      <a:pt x="438" y="69"/>
                    </a:lnTo>
                    <a:lnTo>
                      <a:pt x="428" y="78"/>
                    </a:lnTo>
                    <a:lnTo>
                      <a:pt x="418" y="78"/>
                    </a:lnTo>
                    <a:lnTo>
                      <a:pt x="406" y="78"/>
                    </a:lnTo>
                    <a:lnTo>
                      <a:pt x="406" y="97"/>
                    </a:lnTo>
                    <a:lnTo>
                      <a:pt x="395" y="106"/>
                    </a:lnTo>
                    <a:lnTo>
                      <a:pt x="386" y="126"/>
                    </a:lnTo>
                    <a:lnTo>
                      <a:pt x="375" y="126"/>
                    </a:lnTo>
                    <a:lnTo>
                      <a:pt x="365" y="126"/>
                    </a:lnTo>
                    <a:lnTo>
                      <a:pt x="365" y="137"/>
                    </a:lnTo>
                    <a:lnTo>
                      <a:pt x="365" y="155"/>
                    </a:lnTo>
                    <a:lnTo>
                      <a:pt x="354" y="145"/>
                    </a:lnTo>
                    <a:lnTo>
                      <a:pt x="343" y="155"/>
                    </a:lnTo>
                    <a:lnTo>
                      <a:pt x="331" y="165"/>
                    </a:lnTo>
                    <a:lnTo>
                      <a:pt x="322" y="155"/>
                    </a:lnTo>
                    <a:lnTo>
                      <a:pt x="311" y="165"/>
                    </a:lnTo>
                    <a:lnTo>
                      <a:pt x="300" y="174"/>
                    </a:lnTo>
                    <a:lnTo>
                      <a:pt x="290" y="174"/>
                    </a:lnTo>
                    <a:lnTo>
                      <a:pt x="290" y="193"/>
                    </a:lnTo>
                    <a:lnTo>
                      <a:pt x="279" y="183"/>
                    </a:lnTo>
                    <a:lnTo>
                      <a:pt x="268" y="183"/>
                    </a:lnTo>
                    <a:lnTo>
                      <a:pt x="279" y="193"/>
                    </a:lnTo>
                    <a:lnTo>
                      <a:pt x="279" y="203"/>
                    </a:lnTo>
                    <a:lnTo>
                      <a:pt x="268" y="203"/>
                    </a:lnTo>
                    <a:lnTo>
                      <a:pt x="257" y="193"/>
                    </a:lnTo>
                    <a:lnTo>
                      <a:pt x="247" y="203"/>
                    </a:lnTo>
                    <a:lnTo>
                      <a:pt x="235" y="203"/>
                    </a:lnTo>
                    <a:lnTo>
                      <a:pt x="225" y="203"/>
                    </a:lnTo>
                    <a:lnTo>
                      <a:pt x="213" y="203"/>
                    </a:lnTo>
                    <a:lnTo>
                      <a:pt x="213" y="212"/>
                    </a:lnTo>
                    <a:lnTo>
                      <a:pt x="225" y="231"/>
                    </a:lnTo>
                    <a:lnTo>
                      <a:pt x="213" y="231"/>
                    </a:lnTo>
                    <a:lnTo>
                      <a:pt x="204" y="231"/>
                    </a:lnTo>
                    <a:lnTo>
                      <a:pt x="182" y="222"/>
                    </a:lnTo>
                    <a:lnTo>
                      <a:pt x="172" y="222"/>
                    </a:lnTo>
                    <a:lnTo>
                      <a:pt x="162" y="231"/>
                    </a:lnTo>
                    <a:lnTo>
                      <a:pt x="172" y="242"/>
                    </a:lnTo>
                    <a:lnTo>
                      <a:pt x="172" y="250"/>
                    </a:lnTo>
                    <a:lnTo>
                      <a:pt x="162" y="250"/>
                    </a:lnTo>
                    <a:lnTo>
                      <a:pt x="139" y="250"/>
                    </a:lnTo>
                    <a:lnTo>
                      <a:pt x="129" y="270"/>
                    </a:lnTo>
                    <a:lnTo>
                      <a:pt x="129" y="250"/>
                    </a:lnTo>
                    <a:lnTo>
                      <a:pt x="117" y="250"/>
                    </a:lnTo>
                    <a:lnTo>
                      <a:pt x="107" y="261"/>
                    </a:lnTo>
                    <a:lnTo>
                      <a:pt x="97" y="250"/>
                    </a:lnTo>
                    <a:lnTo>
                      <a:pt x="85" y="250"/>
                    </a:lnTo>
                    <a:lnTo>
                      <a:pt x="75" y="250"/>
                    </a:lnTo>
                    <a:lnTo>
                      <a:pt x="75" y="261"/>
                    </a:lnTo>
                    <a:lnTo>
                      <a:pt x="75" y="270"/>
                    </a:lnTo>
                    <a:lnTo>
                      <a:pt x="85" y="279"/>
                    </a:lnTo>
                    <a:lnTo>
                      <a:pt x="97" y="279"/>
                    </a:lnTo>
                    <a:lnTo>
                      <a:pt x="97" y="289"/>
                    </a:lnTo>
                    <a:lnTo>
                      <a:pt x="85" y="289"/>
                    </a:lnTo>
                    <a:lnTo>
                      <a:pt x="75" y="299"/>
                    </a:lnTo>
                    <a:lnTo>
                      <a:pt x="53" y="299"/>
                    </a:lnTo>
                    <a:lnTo>
                      <a:pt x="53" y="309"/>
                    </a:lnTo>
                    <a:lnTo>
                      <a:pt x="64" y="318"/>
                    </a:lnTo>
                    <a:lnTo>
                      <a:pt x="64" y="329"/>
                    </a:lnTo>
                    <a:lnTo>
                      <a:pt x="42" y="318"/>
                    </a:lnTo>
                    <a:lnTo>
                      <a:pt x="42" y="329"/>
                    </a:lnTo>
                    <a:lnTo>
                      <a:pt x="42" y="338"/>
                    </a:lnTo>
                    <a:lnTo>
                      <a:pt x="53" y="356"/>
                    </a:lnTo>
                    <a:lnTo>
                      <a:pt x="75" y="356"/>
                    </a:lnTo>
                    <a:lnTo>
                      <a:pt x="75" y="366"/>
                    </a:lnTo>
                    <a:lnTo>
                      <a:pt x="64" y="366"/>
                    </a:lnTo>
                    <a:lnTo>
                      <a:pt x="42" y="356"/>
                    </a:lnTo>
                    <a:lnTo>
                      <a:pt x="42" y="366"/>
                    </a:lnTo>
                    <a:lnTo>
                      <a:pt x="42" y="375"/>
                    </a:lnTo>
                    <a:lnTo>
                      <a:pt x="53" y="395"/>
                    </a:lnTo>
                    <a:lnTo>
                      <a:pt x="64" y="405"/>
                    </a:lnTo>
                    <a:lnTo>
                      <a:pt x="53" y="415"/>
                    </a:lnTo>
                    <a:lnTo>
                      <a:pt x="42" y="405"/>
                    </a:lnTo>
                    <a:lnTo>
                      <a:pt x="32" y="415"/>
                    </a:lnTo>
                    <a:lnTo>
                      <a:pt x="32" y="425"/>
                    </a:lnTo>
                    <a:lnTo>
                      <a:pt x="53" y="434"/>
                    </a:lnTo>
                    <a:lnTo>
                      <a:pt x="42" y="434"/>
                    </a:lnTo>
                    <a:lnTo>
                      <a:pt x="32" y="434"/>
                    </a:lnTo>
                    <a:lnTo>
                      <a:pt x="32" y="444"/>
                    </a:lnTo>
                    <a:lnTo>
                      <a:pt x="42" y="454"/>
                    </a:lnTo>
                    <a:lnTo>
                      <a:pt x="53" y="462"/>
                    </a:lnTo>
                    <a:lnTo>
                      <a:pt x="75" y="462"/>
                    </a:lnTo>
                    <a:lnTo>
                      <a:pt x="97" y="454"/>
                    </a:lnTo>
                    <a:lnTo>
                      <a:pt x="75" y="473"/>
                    </a:lnTo>
                    <a:lnTo>
                      <a:pt x="64" y="482"/>
                    </a:lnTo>
                    <a:lnTo>
                      <a:pt x="53" y="492"/>
                    </a:lnTo>
                    <a:lnTo>
                      <a:pt x="75" y="512"/>
                    </a:lnTo>
                    <a:lnTo>
                      <a:pt x="64" y="512"/>
                    </a:lnTo>
                    <a:lnTo>
                      <a:pt x="53" y="512"/>
                    </a:lnTo>
                    <a:lnTo>
                      <a:pt x="42" y="520"/>
                    </a:lnTo>
                    <a:lnTo>
                      <a:pt x="32" y="512"/>
                    </a:lnTo>
                    <a:lnTo>
                      <a:pt x="22" y="512"/>
                    </a:lnTo>
                    <a:lnTo>
                      <a:pt x="10" y="530"/>
                    </a:lnTo>
                    <a:lnTo>
                      <a:pt x="10" y="539"/>
                    </a:lnTo>
                    <a:lnTo>
                      <a:pt x="0" y="559"/>
                    </a:lnTo>
                    <a:lnTo>
                      <a:pt x="10" y="569"/>
                    </a:lnTo>
                    <a:lnTo>
                      <a:pt x="32" y="539"/>
                    </a:lnTo>
                    <a:lnTo>
                      <a:pt x="53" y="539"/>
                    </a:lnTo>
                    <a:lnTo>
                      <a:pt x="53" y="549"/>
                    </a:lnTo>
                    <a:lnTo>
                      <a:pt x="53" y="569"/>
                    </a:lnTo>
                    <a:lnTo>
                      <a:pt x="42" y="569"/>
                    </a:lnTo>
                    <a:lnTo>
                      <a:pt x="42" y="588"/>
                    </a:lnTo>
                    <a:lnTo>
                      <a:pt x="32" y="598"/>
                    </a:lnTo>
                    <a:lnTo>
                      <a:pt x="32" y="588"/>
                    </a:lnTo>
                    <a:lnTo>
                      <a:pt x="22" y="598"/>
                    </a:lnTo>
                    <a:lnTo>
                      <a:pt x="22" y="607"/>
                    </a:lnTo>
                    <a:lnTo>
                      <a:pt x="22" y="627"/>
                    </a:lnTo>
                    <a:lnTo>
                      <a:pt x="22" y="637"/>
                    </a:lnTo>
                    <a:lnTo>
                      <a:pt x="42" y="655"/>
                    </a:lnTo>
                    <a:lnTo>
                      <a:pt x="75" y="665"/>
                    </a:lnTo>
                    <a:lnTo>
                      <a:pt x="53" y="684"/>
                    </a:lnTo>
                    <a:lnTo>
                      <a:pt x="75" y="694"/>
                    </a:lnTo>
                    <a:lnTo>
                      <a:pt x="85" y="684"/>
                    </a:lnTo>
                    <a:lnTo>
                      <a:pt x="85" y="703"/>
                    </a:lnTo>
                    <a:lnTo>
                      <a:pt x="117" y="703"/>
                    </a:lnTo>
                    <a:lnTo>
                      <a:pt x="139" y="703"/>
                    </a:lnTo>
                    <a:lnTo>
                      <a:pt x="162" y="694"/>
                    </a:lnTo>
                    <a:lnTo>
                      <a:pt x="162" y="703"/>
                    </a:lnTo>
                    <a:lnTo>
                      <a:pt x="182" y="694"/>
                    </a:lnTo>
                    <a:lnTo>
                      <a:pt x="193" y="684"/>
                    </a:lnTo>
                    <a:lnTo>
                      <a:pt x="204" y="665"/>
                    </a:lnTo>
                    <a:lnTo>
                      <a:pt x="213" y="655"/>
                    </a:lnTo>
                    <a:lnTo>
                      <a:pt x="247" y="646"/>
                    </a:lnTo>
                    <a:lnTo>
                      <a:pt x="247" y="637"/>
                    </a:lnTo>
                    <a:lnTo>
                      <a:pt x="257" y="627"/>
                    </a:lnTo>
                    <a:lnTo>
                      <a:pt x="279" y="627"/>
                    </a:lnTo>
                    <a:lnTo>
                      <a:pt x="279" y="637"/>
                    </a:lnTo>
                    <a:lnTo>
                      <a:pt x="290" y="646"/>
                    </a:lnTo>
                    <a:lnTo>
                      <a:pt x="311" y="637"/>
                    </a:lnTo>
                    <a:lnTo>
                      <a:pt x="311" y="617"/>
                    </a:lnTo>
                    <a:lnTo>
                      <a:pt x="331" y="598"/>
                    </a:lnTo>
                    <a:lnTo>
                      <a:pt x="331" y="578"/>
                    </a:lnTo>
                    <a:lnTo>
                      <a:pt x="322" y="569"/>
                    </a:lnTo>
                    <a:lnTo>
                      <a:pt x="343" y="549"/>
                    </a:lnTo>
                    <a:lnTo>
                      <a:pt x="354" y="539"/>
                    </a:lnTo>
                    <a:lnTo>
                      <a:pt x="365" y="530"/>
                    </a:lnTo>
                    <a:lnTo>
                      <a:pt x="375" y="530"/>
                    </a:lnTo>
                    <a:lnTo>
                      <a:pt x="375" y="549"/>
                    </a:lnTo>
                    <a:lnTo>
                      <a:pt x="365" y="559"/>
                    </a:lnTo>
                    <a:lnTo>
                      <a:pt x="354" y="559"/>
                    </a:lnTo>
                    <a:lnTo>
                      <a:pt x="354" y="578"/>
                    </a:lnTo>
                    <a:lnTo>
                      <a:pt x="365" y="578"/>
                    </a:lnTo>
                    <a:lnTo>
                      <a:pt x="395" y="598"/>
                    </a:lnTo>
                    <a:lnTo>
                      <a:pt x="377" y="617"/>
                    </a:lnTo>
                    <a:lnTo>
                      <a:pt x="377" y="617"/>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88" name="Freeform 75"/>
              <p:cNvSpPr>
                <a:spLocks/>
              </p:cNvSpPr>
              <p:nvPr>
                <p:custDataLst>
                  <p:tags r:id="rId216"/>
                </p:custDataLst>
              </p:nvPr>
            </p:nvSpPr>
            <p:spPr bwMode="auto">
              <a:xfrm>
                <a:off x="3691" y="1016"/>
                <a:ext cx="643" cy="995"/>
              </a:xfrm>
              <a:custGeom>
                <a:avLst/>
                <a:gdLst>
                  <a:gd name="T0" fmla="*/ 235 w 611"/>
                  <a:gd name="T1" fmla="*/ 48 h 1020"/>
                  <a:gd name="T2" fmla="*/ 215 w 611"/>
                  <a:gd name="T3" fmla="*/ 96 h 1020"/>
                  <a:gd name="T4" fmla="*/ 193 w 611"/>
                  <a:gd name="T5" fmla="*/ 135 h 1020"/>
                  <a:gd name="T6" fmla="*/ 149 w 611"/>
                  <a:gd name="T7" fmla="*/ 153 h 1020"/>
                  <a:gd name="T8" fmla="*/ 106 w 611"/>
                  <a:gd name="T9" fmla="*/ 181 h 1020"/>
                  <a:gd name="T10" fmla="*/ 97 w 611"/>
                  <a:gd name="T11" fmla="*/ 249 h 1020"/>
                  <a:gd name="T12" fmla="*/ 106 w 611"/>
                  <a:gd name="T13" fmla="*/ 308 h 1020"/>
                  <a:gd name="T14" fmla="*/ 97 w 611"/>
                  <a:gd name="T15" fmla="*/ 354 h 1020"/>
                  <a:gd name="T16" fmla="*/ 118 w 611"/>
                  <a:gd name="T17" fmla="*/ 404 h 1020"/>
                  <a:gd name="T18" fmla="*/ 97 w 611"/>
                  <a:gd name="T19" fmla="*/ 461 h 1020"/>
                  <a:gd name="T20" fmla="*/ 85 w 611"/>
                  <a:gd name="T21" fmla="*/ 538 h 1020"/>
                  <a:gd name="T22" fmla="*/ 53 w 611"/>
                  <a:gd name="T23" fmla="*/ 557 h 1020"/>
                  <a:gd name="T24" fmla="*/ 31 w 611"/>
                  <a:gd name="T25" fmla="*/ 606 h 1020"/>
                  <a:gd name="T26" fmla="*/ 10 w 611"/>
                  <a:gd name="T27" fmla="*/ 625 h 1020"/>
                  <a:gd name="T28" fmla="*/ 0 w 611"/>
                  <a:gd name="T29" fmla="*/ 635 h 1020"/>
                  <a:gd name="T30" fmla="*/ 0 w 611"/>
                  <a:gd name="T31" fmla="*/ 682 h 1020"/>
                  <a:gd name="T32" fmla="*/ 11 w 611"/>
                  <a:gd name="T33" fmla="*/ 721 h 1020"/>
                  <a:gd name="T34" fmla="*/ 20 w 611"/>
                  <a:gd name="T35" fmla="*/ 750 h 1020"/>
                  <a:gd name="T36" fmla="*/ 20 w 611"/>
                  <a:gd name="T37" fmla="*/ 799 h 1020"/>
                  <a:gd name="T38" fmla="*/ 31 w 611"/>
                  <a:gd name="T39" fmla="*/ 846 h 1020"/>
                  <a:gd name="T40" fmla="*/ 63 w 611"/>
                  <a:gd name="T41" fmla="*/ 894 h 1020"/>
                  <a:gd name="T42" fmla="*/ 43 w 611"/>
                  <a:gd name="T43" fmla="*/ 924 h 1020"/>
                  <a:gd name="T44" fmla="*/ 53 w 611"/>
                  <a:gd name="T45" fmla="*/ 962 h 1020"/>
                  <a:gd name="T46" fmla="*/ 53 w 611"/>
                  <a:gd name="T47" fmla="*/ 1010 h 1020"/>
                  <a:gd name="T48" fmla="*/ 118 w 611"/>
                  <a:gd name="T49" fmla="*/ 1010 h 1020"/>
                  <a:gd name="T50" fmla="*/ 149 w 611"/>
                  <a:gd name="T51" fmla="*/ 1010 h 1020"/>
                  <a:gd name="T52" fmla="*/ 171 w 611"/>
                  <a:gd name="T53" fmla="*/ 962 h 1020"/>
                  <a:gd name="T54" fmla="*/ 193 w 611"/>
                  <a:gd name="T55" fmla="*/ 942 h 1020"/>
                  <a:gd name="T56" fmla="*/ 246 w 611"/>
                  <a:gd name="T57" fmla="*/ 952 h 1020"/>
                  <a:gd name="T58" fmla="*/ 278 w 611"/>
                  <a:gd name="T59" fmla="*/ 924 h 1020"/>
                  <a:gd name="T60" fmla="*/ 321 w 611"/>
                  <a:gd name="T61" fmla="*/ 856 h 1020"/>
                  <a:gd name="T62" fmla="*/ 333 w 611"/>
                  <a:gd name="T63" fmla="*/ 819 h 1020"/>
                  <a:gd name="T64" fmla="*/ 333 w 611"/>
                  <a:gd name="T65" fmla="*/ 779 h 1020"/>
                  <a:gd name="T66" fmla="*/ 343 w 611"/>
                  <a:gd name="T67" fmla="*/ 730 h 1020"/>
                  <a:gd name="T68" fmla="*/ 333 w 611"/>
                  <a:gd name="T69" fmla="*/ 682 h 1020"/>
                  <a:gd name="T70" fmla="*/ 386 w 611"/>
                  <a:gd name="T71" fmla="*/ 664 h 1020"/>
                  <a:gd name="T72" fmla="*/ 418 w 611"/>
                  <a:gd name="T73" fmla="*/ 664 h 1020"/>
                  <a:gd name="T74" fmla="*/ 440 w 611"/>
                  <a:gd name="T75" fmla="*/ 616 h 1020"/>
                  <a:gd name="T76" fmla="*/ 483 w 611"/>
                  <a:gd name="T77" fmla="*/ 567 h 1020"/>
                  <a:gd name="T78" fmla="*/ 450 w 611"/>
                  <a:gd name="T79" fmla="*/ 538 h 1020"/>
                  <a:gd name="T80" fmla="*/ 430 w 611"/>
                  <a:gd name="T81" fmla="*/ 500 h 1020"/>
                  <a:gd name="T82" fmla="*/ 386 w 611"/>
                  <a:gd name="T83" fmla="*/ 480 h 1020"/>
                  <a:gd name="T84" fmla="*/ 364 w 611"/>
                  <a:gd name="T85" fmla="*/ 433 h 1020"/>
                  <a:gd name="T86" fmla="*/ 386 w 611"/>
                  <a:gd name="T87" fmla="*/ 394 h 1020"/>
                  <a:gd name="T88" fmla="*/ 396 w 611"/>
                  <a:gd name="T89" fmla="*/ 354 h 1020"/>
                  <a:gd name="T90" fmla="*/ 375 w 611"/>
                  <a:gd name="T91" fmla="*/ 308 h 1020"/>
                  <a:gd name="T92" fmla="*/ 418 w 611"/>
                  <a:gd name="T93" fmla="*/ 278 h 1020"/>
                  <a:gd name="T94" fmla="*/ 472 w 611"/>
                  <a:gd name="T95" fmla="*/ 260 h 1020"/>
                  <a:gd name="T96" fmla="*/ 493 w 611"/>
                  <a:gd name="T97" fmla="*/ 221 h 1020"/>
                  <a:gd name="T98" fmla="*/ 525 w 611"/>
                  <a:gd name="T99" fmla="*/ 192 h 1020"/>
                  <a:gd name="T100" fmla="*/ 568 w 611"/>
                  <a:gd name="T101" fmla="*/ 153 h 1020"/>
                  <a:gd name="T102" fmla="*/ 590 w 611"/>
                  <a:gd name="T103" fmla="*/ 116 h 1020"/>
                  <a:gd name="T104" fmla="*/ 601 w 611"/>
                  <a:gd name="T105" fmla="*/ 67 h 1020"/>
                  <a:gd name="T106" fmla="*/ 611 w 611"/>
                  <a:gd name="T107" fmla="*/ 8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1" h="1020">
                    <a:moveTo>
                      <a:pt x="245" y="0"/>
                    </a:moveTo>
                    <a:lnTo>
                      <a:pt x="245" y="8"/>
                    </a:lnTo>
                    <a:lnTo>
                      <a:pt x="235" y="39"/>
                    </a:lnTo>
                    <a:lnTo>
                      <a:pt x="235" y="48"/>
                    </a:lnTo>
                    <a:lnTo>
                      <a:pt x="215" y="57"/>
                    </a:lnTo>
                    <a:lnTo>
                      <a:pt x="203" y="67"/>
                    </a:lnTo>
                    <a:lnTo>
                      <a:pt x="215" y="86"/>
                    </a:lnTo>
                    <a:lnTo>
                      <a:pt x="215" y="96"/>
                    </a:lnTo>
                    <a:lnTo>
                      <a:pt x="215" y="105"/>
                    </a:lnTo>
                    <a:lnTo>
                      <a:pt x="225" y="124"/>
                    </a:lnTo>
                    <a:lnTo>
                      <a:pt x="215" y="135"/>
                    </a:lnTo>
                    <a:lnTo>
                      <a:pt x="193" y="135"/>
                    </a:lnTo>
                    <a:lnTo>
                      <a:pt x="181" y="135"/>
                    </a:lnTo>
                    <a:lnTo>
                      <a:pt x="171" y="144"/>
                    </a:lnTo>
                    <a:lnTo>
                      <a:pt x="160" y="153"/>
                    </a:lnTo>
                    <a:lnTo>
                      <a:pt x="149" y="153"/>
                    </a:lnTo>
                    <a:lnTo>
                      <a:pt x="149" y="144"/>
                    </a:lnTo>
                    <a:lnTo>
                      <a:pt x="128" y="153"/>
                    </a:lnTo>
                    <a:lnTo>
                      <a:pt x="118" y="163"/>
                    </a:lnTo>
                    <a:lnTo>
                      <a:pt x="106" y="181"/>
                    </a:lnTo>
                    <a:lnTo>
                      <a:pt x="106" y="201"/>
                    </a:lnTo>
                    <a:lnTo>
                      <a:pt x="106" y="221"/>
                    </a:lnTo>
                    <a:lnTo>
                      <a:pt x="106" y="240"/>
                    </a:lnTo>
                    <a:lnTo>
                      <a:pt x="97" y="249"/>
                    </a:lnTo>
                    <a:lnTo>
                      <a:pt x="97" y="269"/>
                    </a:lnTo>
                    <a:lnTo>
                      <a:pt x="97" y="278"/>
                    </a:lnTo>
                    <a:lnTo>
                      <a:pt x="106" y="288"/>
                    </a:lnTo>
                    <a:lnTo>
                      <a:pt x="106" y="308"/>
                    </a:lnTo>
                    <a:lnTo>
                      <a:pt x="106" y="317"/>
                    </a:lnTo>
                    <a:lnTo>
                      <a:pt x="97" y="336"/>
                    </a:lnTo>
                    <a:lnTo>
                      <a:pt x="97" y="346"/>
                    </a:lnTo>
                    <a:lnTo>
                      <a:pt x="97" y="354"/>
                    </a:lnTo>
                    <a:lnTo>
                      <a:pt x="106" y="365"/>
                    </a:lnTo>
                    <a:lnTo>
                      <a:pt x="118" y="374"/>
                    </a:lnTo>
                    <a:lnTo>
                      <a:pt x="118" y="384"/>
                    </a:lnTo>
                    <a:lnTo>
                      <a:pt x="118" y="404"/>
                    </a:lnTo>
                    <a:lnTo>
                      <a:pt x="118" y="413"/>
                    </a:lnTo>
                    <a:lnTo>
                      <a:pt x="85" y="433"/>
                    </a:lnTo>
                    <a:lnTo>
                      <a:pt x="85" y="443"/>
                    </a:lnTo>
                    <a:lnTo>
                      <a:pt x="97" y="461"/>
                    </a:lnTo>
                    <a:lnTo>
                      <a:pt x="97" y="472"/>
                    </a:lnTo>
                    <a:lnTo>
                      <a:pt x="97" y="480"/>
                    </a:lnTo>
                    <a:lnTo>
                      <a:pt x="97" y="511"/>
                    </a:lnTo>
                    <a:lnTo>
                      <a:pt x="85" y="538"/>
                    </a:lnTo>
                    <a:lnTo>
                      <a:pt x="74" y="538"/>
                    </a:lnTo>
                    <a:lnTo>
                      <a:pt x="63" y="538"/>
                    </a:lnTo>
                    <a:lnTo>
                      <a:pt x="53" y="548"/>
                    </a:lnTo>
                    <a:lnTo>
                      <a:pt x="53" y="557"/>
                    </a:lnTo>
                    <a:lnTo>
                      <a:pt x="42" y="567"/>
                    </a:lnTo>
                    <a:lnTo>
                      <a:pt x="42" y="577"/>
                    </a:lnTo>
                    <a:lnTo>
                      <a:pt x="20" y="596"/>
                    </a:lnTo>
                    <a:lnTo>
                      <a:pt x="31" y="606"/>
                    </a:lnTo>
                    <a:lnTo>
                      <a:pt x="31" y="616"/>
                    </a:lnTo>
                    <a:lnTo>
                      <a:pt x="31" y="625"/>
                    </a:lnTo>
                    <a:lnTo>
                      <a:pt x="20" y="635"/>
                    </a:lnTo>
                    <a:lnTo>
                      <a:pt x="10" y="625"/>
                    </a:lnTo>
                    <a:lnTo>
                      <a:pt x="10" y="616"/>
                    </a:lnTo>
                    <a:lnTo>
                      <a:pt x="0" y="616"/>
                    </a:lnTo>
                    <a:lnTo>
                      <a:pt x="0" y="616"/>
                    </a:lnTo>
                    <a:lnTo>
                      <a:pt x="0" y="635"/>
                    </a:lnTo>
                    <a:lnTo>
                      <a:pt x="0" y="645"/>
                    </a:lnTo>
                    <a:lnTo>
                      <a:pt x="0" y="664"/>
                    </a:lnTo>
                    <a:lnTo>
                      <a:pt x="0" y="673"/>
                    </a:lnTo>
                    <a:lnTo>
                      <a:pt x="0" y="682"/>
                    </a:lnTo>
                    <a:lnTo>
                      <a:pt x="0" y="693"/>
                    </a:lnTo>
                    <a:lnTo>
                      <a:pt x="0" y="702"/>
                    </a:lnTo>
                    <a:lnTo>
                      <a:pt x="11" y="702"/>
                    </a:lnTo>
                    <a:lnTo>
                      <a:pt x="11" y="721"/>
                    </a:lnTo>
                    <a:lnTo>
                      <a:pt x="20" y="712"/>
                    </a:lnTo>
                    <a:lnTo>
                      <a:pt x="31" y="721"/>
                    </a:lnTo>
                    <a:lnTo>
                      <a:pt x="20" y="740"/>
                    </a:lnTo>
                    <a:lnTo>
                      <a:pt x="20" y="750"/>
                    </a:lnTo>
                    <a:lnTo>
                      <a:pt x="20" y="760"/>
                    </a:lnTo>
                    <a:lnTo>
                      <a:pt x="20" y="769"/>
                    </a:lnTo>
                    <a:lnTo>
                      <a:pt x="20" y="789"/>
                    </a:lnTo>
                    <a:lnTo>
                      <a:pt x="20" y="799"/>
                    </a:lnTo>
                    <a:lnTo>
                      <a:pt x="31" y="808"/>
                    </a:lnTo>
                    <a:lnTo>
                      <a:pt x="20" y="819"/>
                    </a:lnTo>
                    <a:lnTo>
                      <a:pt x="20" y="837"/>
                    </a:lnTo>
                    <a:lnTo>
                      <a:pt x="31" y="846"/>
                    </a:lnTo>
                    <a:lnTo>
                      <a:pt x="43" y="846"/>
                    </a:lnTo>
                    <a:lnTo>
                      <a:pt x="43" y="876"/>
                    </a:lnTo>
                    <a:lnTo>
                      <a:pt x="63" y="885"/>
                    </a:lnTo>
                    <a:lnTo>
                      <a:pt x="63" y="894"/>
                    </a:lnTo>
                    <a:lnTo>
                      <a:pt x="63" y="903"/>
                    </a:lnTo>
                    <a:lnTo>
                      <a:pt x="53" y="903"/>
                    </a:lnTo>
                    <a:lnTo>
                      <a:pt x="53" y="913"/>
                    </a:lnTo>
                    <a:lnTo>
                      <a:pt x="43" y="924"/>
                    </a:lnTo>
                    <a:lnTo>
                      <a:pt x="43" y="933"/>
                    </a:lnTo>
                    <a:lnTo>
                      <a:pt x="43" y="942"/>
                    </a:lnTo>
                    <a:lnTo>
                      <a:pt x="53" y="952"/>
                    </a:lnTo>
                    <a:lnTo>
                      <a:pt x="53" y="962"/>
                    </a:lnTo>
                    <a:lnTo>
                      <a:pt x="63" y="972"/>
                    </a:lnTo>
                    <a:lnTo>
                      <a:pt x="63" y="981"/>
                    </a:lnTo>
                    <a:lnTo>
                      <a:pt x="63" y="1001"/>
                    </a:lnTo>
                    <a:lnTo>
                      <a:pt x="53" y="1010"/>
                    </a:lnTo>
                    <a:lnTo>
                      <a:pt x="63" y="1020"/>
                    </a:lnTo>
                    <a:lnTo>
                      <a:pt x="74" y="1010"/>
                    </a:lnTo>
                    <a:lnTo>
                      <a:pt x="85" y="1020"/>
                    </a:lnTo>
                    <a:lnTo>
                      <a:pt x="118" y="1010"/>
                    </a:lnTo>
                    <a:lnTo>
                      <a:pt x="128" y="1020"/>
                    </a:lnTo>
                    <a:lnTo>
                      <a:pt x="140" y="1020"/>
                    </a:lnTo>
                    <a:lnTo>
                      <a:pt x="149" y="1020"/>
                    </a:lnTo>
                    <a:lnTo>
                      <a:pt x="149" y="1010"/>
                    </a:lnTo>
                    <a:lnTo>
                      <a:pt x="149" y="992"/>
                    </a:lnTo>
                    <a:lnTo>
                      <a:pt x="149" y="972"/>
                    </a:lnTo>
                    <a:lnTo>
                      <a:pt x="160" y="962"/>
                    </a:lnTo>
                    <a:lnTo>
                      <a:pt x="171" y="962"/>
                    </a:lnTo>
                    <a:lnTo>
                      <a:pt x="181" y="962"/>
                    </a:lnTo>
                    <a:lnTo>
                      <a:pt x="193" y="952"/>
                    </a:lnTo>
                    <a:lnTo>
                      <a:pt x="181" y="952"/>
                    </a:lnTo>
                    <a:lnTo>
                      <a:pt x="193" y="942"/>
                    </a:lnTo>
                    <a:lnTo>
                      <a:pt x="215" y="933"/>
                    </a:lnTo>
                    <a:lnTo>
                      <a:pt x="237" y="942"/>
                    </a:lnTo>
                    <a:lnTo>
                      <a:pt x="237" y="952"/>
                    </a:lnTo>
                    <a:lnTo>
                      <a:pt x="246" y="952"/>
                    </a:lnTo>
                    <a:lnTo>
                      <a:pt x="268" y="952"/>
                    </a:lnTo>
                    <a:lnTo>
                      <a:pt x="278" y="952"/>
                    </a:lnTo>
                    <a:lnTo>
                      <a:pt x="278" y="933"/>
                    </a:lnTo>
                    <a:lnTo>
                      <a:pt x="278" y="924"/>
                    </a:lnTo>
                    <a:lnTo>
                      <a:pt x="300" y="894"/>
                    </a:lnTo>
                    <a:lnTo>
                      <a:pt x="300" y="876"/>
                    </a:lnTo>
                    <a:lnTo>
                      <a:pt x="310" y="865"/>
                    </a:lnTo>
                    <a:lnTo>
                      <a:pt x="321" y="856"/>
                    </a:lnTo>
                    <a:lnTo>
                      <a:pt x="321" y="846"/>
                    </a:lnTo>
                    <a:lnTo>
                      <a:pt x="310" y="846"/>
                    </a:lnTo>
                    <a:lnTo>
                      <a:pt x="321" y="826"/>
                    </a:lnTo>
                    <a:lnTo>
                      <a:pt x="333" y="819"/>
                    </a:lnTo>
                    <a:lnTo>
                      <a:pt x="321" y="808"/>
                    </a:lnTo>
                    <a:lnTo>
                      <a:pt x="321" y="799"/>
                    </a:lnTo>
                    <a:lnTo>
                      <a:pt x="321" y="789"/>
                    </a:lnTo>
                    <a:lnTo>
                      <a:pt x="333" y="779"/>
                    </a:lnTo>
                    <a:lnTo>
                      <a:pt x="333" y="769"/>
                    </a:lnTo>
                    <a:lnTo>
                      <a:pt x="343" y="750"/>
                    </a:lnTo>
                    <a:lnTo>
                      <a:pt x="343" y="740"/>
                    </a:lnTo>
                    <a:lnTo>
                      <a:pt x="343" y="730"/>
                    </a:lnTo>
                    <a:lnTo>
                      <a:pt x="333" y="712"/>
                    </a:lnTo>
                    <a:lnTo>
                      <a:pt x="355" y="702"/>
                    </a:lnTo>
                    <a:lnTo>
                      <a:pt x="321" y="693"/>
                    </a:lnTo>
                    <a:lnTo>
                      <a:pt x="333" y="682"/>
                    </a:lnTo>
                    <a:lnTo>
                      <a:pt x="355" y="693"/>
                    </a:lnTo>
                    <a:lnTo>
                      <a:pt x="364" y="693"/>
                    </a:lnTo>
                    <a:lnTo>
                      <a:pt x="386" y="673"/>
                    </a:lnTo>
                    <a:lnTo>
                      <a:pt x="386" y="664"/>
                    </a:lnTo>
                    <a:lnTo>
                      <a:pt x="386" y="653"/>
                    </a:lnTo>
                    <a:lnTo>
                      <a:pt x="396" y="653"/>
                    </a:lnTo>
                    <a:lnTo>
                      <a:pt x="408" y="653"/>
                    </a:lnTo>
                    <a:lnTo>
                      <a:pt x="418" y="664"/>
                    </a:lnTo>
                    <a:lnTo>
                      <a:pt x="430" y="645"/>
                    </a:lnTo>
                    <a:lnTo>
                      <a:pt x="440" y="635"/>
                    </a:lnTo>
                    <a:lnTo>
                      <a:pt x="461" y="625"/>
                    </a:lnTo>
                    <a:lnTo>
                      <a:pt x="440" y="616"/>
                    </a:lnTo>
                    <a:lnTo>
                      <a:pt x="440" y="606"/>
                    </a:lnTo>
                    <a:lnTo>
                      <a:pt x="450" y="596"/>
                    </a:lnTo>
                    <a:lnTo>
                      <a:pt x="461" y="596"/>
                    </a:lnTo>
                    <a:lnTo>
                      <a:pt x="483" y="567"/>
                    </a:lnTo>
                    <a:lnTo>
                      <a:pt x="472" y="557"/>
                    </a:lnTo>
                    <a:lnTo>
                      <a:pt x="472" y="538"/>
                    </a:lnTo>
                    <a:lnTo>
                      <a:pt x="450" y="548"/>
                    </a:lnTo>
                    <a:lnTo>
                      <a:pt x="450" y="538"/>
                    </a:lnTo>
                    <a:lnTo>
                      <a:pt x="450" y="529"/>
                    </a:lnTo>
                    <a:lnTo>
                      <a:pt x="440" y="519"/>
                    </a:lnTo>
                    <a:lnTo>
                      <a:pt x="430" y="511"/>
                    </a:lnTo>
                    <a:lnTo>
                      <a:pt x="430" y="500"/>
                    </a:lnTo>
                    <a:lnTo>
                      <a:pt x="430" y="491"/>
                    </a:lnTo>
                    <a:lnTo>
                      <a:pt x="408" y="500"/>
                    </a:lnTo>
                    <a:lnTo>
                      <a:pt x="396" y="491"/>
                    </a:lnTo>
                    <a:lnTo>
                      <a:pt x="386" y="480"/>
                    </a:lnTo>
                    <a:lnTo>
                      <a:pt x="386" y="461"/>
                    </a:lnTo>
                    <a:lnTo>
                      <a:pt x="375" y="452"/>
                    </a:lnTo>
                    <a:lnTo>
                      <a:pt x="375" y="443"/>
                    </a:lnTo>
                    <a:lnTo>
                      <a:pt x="364" y="433"/>
                    </a:lnTo>
                    <a:lnTo>
                      <a:pt x="375" y="433"/>
                    </a:lnTo>
                    <a:lnTo>
                      <a:pt x="386" y="423"/>
                    </a:lnTo>
                    <a:lnTo>
                      <a:pt x="386" y="404"/>
                    </a:lnTo>
                    <a:lnTo>
                      <a:pt x="386" y="394"/>
                    </a:lnTo>
                    <a:lnTo>
                      <a:pt x="386" y="374"/>
                    </a:lnTo>
                    <a:lnTo>
                      <a:pt x="396" y="374"/>
                    </a:lnTo>
                    <a:lnTo>
                      <a:pt x="386" y="365"/>
                    </a:lnTo>
                    <a:lnTo>
                      <a:pt x="396" y="354"/>
                    </a:lnTo>
                    <a:lnTo>
                      <a:pt x="396" y="336"/>
                    </a:lnTo>
                    <a:lnTo>
                      <a:pt x="408" y="328"/>
                    </a:lnTo>
                    <a:lnTo>
                      <a:pt x="408" y="308"/>
                    </a:lnTo>
                    <a:lnTo>
                      <a:pt x="375" y="308"/>
                    </a:lnTo>
                    <a:lnTo>
                      <a:pt x="375" y="288"/>
                    </a:lnTo>
                    <a:lnTo>
                      <a:pt x="386" y="278"/>
                    </a:lnTo>
                    <a:lnTo>
                      <a:pt x="408" y="288"/>
                    </a:lnTo>
                    <a:lnTo>
                      <a:pt x="418" y="278"/>
                    </a:lnTo>
                    <a:lnTo>
                      <a:pt x="430" y="278"/>
                    </a:lnTo>
                    <a:lnTo>
                      <a:pt x="440" y="269"/>
                    </a:lnTo>
                    <a:lnTo>
                      <a:pt x="450" y="269"/>
                    </a:lnTo>
                    <a:lnTo>
                      <a:pt x="472" y="260"/>
                    </a:lnTo>
                    <a:lnTo>
                      <a:pt x="461" y="249"/>
                    </a:lnTo>
                    <a:lnTo>
                      <a:pt x="483" y="230"/>
                    </a:lnTo>
                    <a:lnTo>
                      <a:pt x="472" y="221"/>
                    </a:lnTo>
                    <a:lnTo>
                      <a:pt x="493" y="221"/>
                    </a:lnTo>
                    <a:lnTo>
                      <a:pt x="504" y="201"/>
                    </a:lnTo>
                    <a:lnTo>
                      <a:pt x="515" y="210"/>
                    </a:lnTo>
                    <a:lnTo>
                      <a:pt x="536" y="201"/>
                    </a:lnTo>
                    <a:lnTo>
                      <a:pt x="525" y="192"/>
                    </a:lnTo>
                    <a:lnTo>
                      <a:pt x="536" y="181"/>
                    </a:lnTo>
                    <a:lnTo>
                      <a:pt x="547" y="181"/>
                    </a:lnTo>
                    <a:lnTo>
                      <a:pt x="568" y="173"/>
                    </a:lnTo>
                    <a:lnTo>
                      <a:pt x="568" y="153"/>
                    </a:lnTo>
                    <a:lnTo>
                      <a:pt x="568" y="144"/>
                    </a:lnTo>
                    <a:lnTo>
                      <a:pt x="568" y="135"/>
                    </a:lnTo>
                    <a:lnTo>
                      <a:pt x="579" y="116"/>
                    </a:lnTo>
                    <a:lnTo>
                      <a:pt x="590" y="116"/>
                    </a:lnTo>
                    <a:lnTo>
                      <a:pt x="601" y="96"/>
                    </a:lnTo>
                    <a:lnTo>
                      <a:pt x="611" y="86"/>
                    </a:lnTo>
                    <a:lnTo>
                      <a:pt x="601" y="76"/>
                    </a:lnTo>
                    <a:lnTo>
                      <a:pt x="601" y="67"/>
                    </a:lnTo>
                    <a:lnTo>
                      <a:pt x="601" y="48"/>
                    </a:lnTo>
                    <a:lnTo>
                      <a:pt x="601" y="29"/>
                    </a:lnTo>
                    <a:lnTo>
                      <a:pt x="611" y="19"/>
                    </a:lnTo>
                    <a:lnTo>
                      <a:pt x="611" y="8"/>
                    </a:lnTo>
                    <a:lnTo>
                      <a:pt x="611"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89" name="Freeform 76"/>
              <p:cNvSpPr>
                <a:spLocks/>
              </p:cNvSpPr>
              <p:nvPr>
                <p:custDataLst>
                  <p:tags r:id="rId217"/>
                </p:custDataLst>
              </p:nvPr>
            </p:nvSpPr>
            <p:spPr bwMode="auto">
              <a:xfrm>
                <a:off x="4331" y="1014"/>
                <a:ext cx="421" cy="536"/>
              </a:xfrm>
              <a:custGeom>
                <a:avLst/>
                <a:gdLst>
                  <a:gd name="T0" fmla="*/ 190 w 398"/>
                  <a:gd name="T1" fmla="*/ 21 h 549"/>
                  <a:gd name="T2" fmla="*/ 202 w 398"/>
                  <a:gd name="T3" fmla="*/ 40 h 549"/>
                  <a:gd name="T4" fmla="*/ 181 w 398"/>
                  <a:gd name="T5" fmla="*/ 40 h 549"/>
                  <a:gd name="T6" fmla="*/ 169 w 398"/>
                  <a:gd name="T7" fmla="*/ 49 h 549"/>
                  <a:gd name="T8" fmla="*/ 147 w 398"/>
                  <a:gd name="T9" fmla="*/ 87 h 549"/>
                  <a:gd name="T10" fmla="*/ 126 w 398"/>
                  <a:gd name="T11" fmla="*/ 117 h 549"/>
                  <a:gd name="T12" fmla="*/ 106 w 398"/>
                  <a:gd name="T13" fmla="*/ 145 h 549"/>
                  <a:gd name="T14" fmla="*/ 85 w 398"/>
                  <a:gd name="T15" fmla="*/ 165 h 549"/>
                  <a:gd name="T16" fmla="*/ 85 w 398"/>
                  <a:gd name="T17" fmla="*/ 165 h 549"/>
                  <a:gd name="T18" fmla="*/ 63 w 398"/>
                  <a:gd name="T19" fmla="*/ 183 h 549"/>
                  <a:gd name="T20" fmla="*/ 63 w 398"/>
                  <a:gd name="T21" fmla="*/ 211 h 549"/>
                  <a:gd name="T22" fmla="*/ 32 w 398"/>
                  <a:gd name="T23" fmla="*/ 211 h 549"/>
                  <a:gd name="T24" fmla="*/ 21 w 398"/>
                  <a:gd name="T25" fmla="*/ 231 h 549"/>
                  <a:gd name="T26" fmla="*/ 0 w 398"/>
                  <a:gd name="T27" fmla="*/ 270 h 549"/>
                  <a:gd name="T28" fmla="*/ 10 w 398"/>
                  <a:gd name="T29" fmla="*/ 289 h 549"/>
                  <a:gd name="T30" fmla="*/ 0 w 398"/>
                  <a:gd name="T31" fmla="*/ 318 h 549"/>
                  <a:gd name="T32" fmla="*/ 21 w 398"/>
                  <a:gd name="T33" fmla="*/ 337 h 549"/>
                  <a:gd name="T34" fmla="*/ 21 w 398"/>
                  <a:gd name="T35" fmla="*/ 366 h 549"/>
                  <a:gd name="T36" fmla="*/ 21 w 398"/>
                  <a:gd name="T37" fmla="*/ 414 h 549"/>
                  <a:gd name="T38" fmla="*/ 0 w 398"/>
                  <a:gd name="T39" fmla="*/ 444 h 549"/>
                  <a:gd name="T40" fmla="*/ 21 w 398"/>
                  <a:gd name="T41" fmla="*/ 481 h 549"/>
                  <a:gd name="T42" fmla="*/ 63 w 398"/>
                  <a:gd name="T43" fmla="*/ 492 h 549"/>
                  <a:gd name="T44" fmla="*/ 94 w 398"/>
                  <a:gd name="T45" fmla="*/ 492 h 549"/>
                  <a:gd name="T46" fmla="*/ 106 w 398"/>
                  <a:gd name="T47" fmla="*/ 530 h 549"/>
                  <a:gd name="T48" fmla="*/ 126 w 398"/>
                  <a:gd name="T49" fmla="*/ 549 h 549"/>
                  <a:gd name="T50" fmla="*/ 169 w 398"/>
                  <a:gd name="T51" fmla="*/ 549 h 549"/>
                  <a:gd name="T52" fmla="*/ 190 w 398"/>
                  <a:gd name="T53" fmla="*/ 520 h 549"/>
                  <a:gd name="T54" fmla="*/ 212 w 398"/>
                  <a:gd name="T55" fmla="*/ 530 h 549"/>
                  <a:gd name="T56" fmla="*/ 245 w 398"/>
                  <a:gd name="T57" fmla="*/ 511 h 549"/>
                  <a:gd name="T58" fmla="*/ 286 w 398"/>
                  <a:gd name="T59" fmla="*/ 501 h 549"/>
                  <a:gd name="T60" fmla="*/ 298 w 398"/>
                  <a:gd name="T61" fmla="*/ 492 h 549"/>
                  <a:gd name="T62" fmla="*/ 308 w 398"/>
                  <a:gd name="T63" fmla="*/ 473 h 549"/>
                  <a:gd name="T64" fmla="*/ 329 w 398"/>
                  <a:gd name="T65" fmla="*/ 481 h 549"/>
                  <a:gd name="T66" fmla="*/ 361 w 398"/>
                  <a:gd name="T67" fmla="*/ 453 h 549"/>
                  <a:gd name="T68" fmla="*/ 394 w 398"/>
                  <a:gd name="T69" fmla="*/ 46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549">
                    <a:moveTo>
                      <a:pt x="193" y="1"/>
                    </a:moveTo>
                    <a:lnTo>
                      <a:pt x="190" y="21"/>
                    </a:lnTo>
                    <a:lnTo>
                      <a:pt x="202" y="30"/>
                    </a:lnTo>
                    <a:lnTo>
                      <a:pt x="202" y="40"/>
                    </a:lnTo>
                    <a:lnTo>
                      <a:pt x="190" y="40"/>
                    </a:lnTo>
                    <a:lnTo>
                      <a:pt x="181" y="40"/>
                    </a:lnTo>
                    <a:lnTo>
                      <a:pt x="169" y="40"/>
                    </a:lnTo>
                    <a:lnTo>
                      <a:pt x="169" y="49"/>
                    </a:lnTo>
                    <a:lnTo>
                      <a:pt x="147" y="78"/>
                    </a:lnTo>
                    <a:lnTo>
                      <a:pt x="147" y="87"/>
                    </a:lnTo>
                    <a:lnTo>
                      <a:pt x="138" y="106"/>
                    </a:lnTo>
                    <a:lnTo>
                      <a:pt x="126" y="117"/>
                    </a:lnTo>
                    <a:lnTo>
                      <a:pt x="106" y="136"/>
                    </a:lnTo>
                    <a:lnTo>
                      <a:pt x="106" y="145"/>
                    </a:lnTo>
                    <a:lnTo>
                      <a:pt x="106" y="155"/>
                    </a:lnTo>
                    <a:lnTo>
                      <a:pt x="85" y="165"/>
                    </a:lnTo>
                    <a:lnTo>
                      <a:pt x="85" y="174"/>
                    </a:lnTo>
                    <a:lnTo>
                      <a:pt x="85" y="165"/>
                    </a:lnTo>
                    <a:lnTo>
                      <a:pt x="74" y="174"/>
                    </a:lnTo>
                    <a:lnTo>
                      <a:pt x="63" y="183"/>
                    </a:lnTo>
                    <a:lnTo>
                      <a:pt x="63" y="193"/>
                    </a:lnTo>
                    <a:lnTo>
                      <a:pt x="63" y="211"/>
                    </a:lnTo>
                    <a:lnTo>
                      <a:pt x="43" y="222"/>
                    </a:lnTo>
                    <a:lnTo>
                      <a:pt x="32" y="211"/>
                    </a:lnTo>
                    <a:lnTo>
                      <a:pt x="21" y="211"/>
                    </a:lnTo>
                    <a:lnTo>
                      <a:pt x="21" y="231"/>
                    </a:lnTo>
                    <a:lnTo>
                      <a:pt x="0" y="250"/>
                    </a:lnTo>
                    <a:lnTo>
                      <a:pt x="0" y="270"/>
                    </a:lnTo>
                    <a:lnTo>
                      <a:pt x="0" y="279"/>
                    </a:lnTo>
                    <a:lnTo>
                      <a:pt x="10" y="289"/>
                    </a:lnTo>
                    <a:lnTo>
                      <a:pt x="10" y="309"/>
                    </a:lnTo>
                    <a:lnTo>
                      <a:pt x="0" y="318"/>
                    </a:lnTo>
                    <a:lnTo>
                      <a:pt x="0" y="329"/>
                    </a:lnTo>
                    <a:lnTo>
                      <a:pt x="21" y="337"/>
                    </a:lnTo>
                    <a:lnTo>
                      <a:pt x="21" y="347"/>
                    </a:lnTo>
                    <a:lnTo>
                      <a:pt x="21" y="366"/>
                    </a:lnTo>
                    <a:lnTo>
                      <a:pt x="21" y="395"/>
                    </a:lnTo>
                    <a:lnTo>
                      <a:pt x="21" y="414"/>
                    </a:lnTo>
                    <a:lnTo>
                      <a:pt x="0" y="424"/>
                    </a:lnTo>
                    <a:lnTo>
                      <a:pt x="0" y="444"/>
                    </a:lnTo>
                    <a:lnTo>
                      <a:pt x="0" y="453"/>
                    </a:lnTo>
                    <a:lnTo>
                      <a:pt x="21" y="481"/>
                    </a:lnTo>
                    <a:lnTo>
                      <a:pt x="53" y="481"/>
                    </a:lnTo>
                    <a:lnTo>
                      <a:pt x="63" y="492"/>
                    </a:lnTo>
                    <a:lnTo>
                      <a:pt x="85" y="492"/>
                    </a:lnTo>
                    <a:lnTo>
                      <a:pt x="94" y="492"/>
                    </a:lnTo>
                    <a:lnTo>
                      <a:pt x="106" y="511"/>
                    </a:lnTo>
                    <a:lnTo>
                      <a:pt x="106" y="530"/>
                    </a:lnTo>
                    <a:lnTo>
                      <a:pt x="117" y="539"/>
                    </a:lnTo>
                    <a:lnTo>
                      <a:pt x="126" y="549"/>
                    </a:lnTo>
                    <a:lnTo>
                      <a:pt x="159" y="549"/>
                    </a:lnTo>
                    <a:lnTo>
                      <a:pt x="169" y="549"/>
                    </a:lnTo>
                    <a:lnTo>
                      <a:pt x="181" y="530"/>
                    </a:lnTo>
                    <a:lnTo>
                      <a:pt x="190" y="520"/>
                    </a:lnTo>
                    <a:lnTo>
                      <a:pt x="202" y="539"/>
                    </a:lnTo>
                    <a:lnTo>
                      <a:pt x="212" y="530"/>
                    </a:lnTo>
                    <a:lnTo>
                      <a:pt x="224" y="520"/>
                    </a:lnTo>
                    <a:lnTo>
                      <a:pt x="245" y="511"/>
                    </a:lnTo>
                    <a:lnTo>
                      <a:pt x="277" y="501"/>
                    </a:lnTo>
                    <a:lnTo>
                      <a:pt x="286" y="501"/>
                    </a:lnTo>
                    <a:lnTo>
                      <a:pt x="298" y="501"/>
                    </a:lnTo>
                    <a:lnTo>
                      <a:pt x="298" y="492"/>
                    </a:lnTo>
                    <a:lnTo>
                      <a:pt x="298" y="481"/>
                    </a:lnTo>
                    <a:lnTo>
                      <a:pt x="308" y="473"/>
                    </a:lnTo>
                    <a:lnTo>
                      <a:pt x="319" y="492"/>
                    </a:lnTo>
                    <a:lnTo>
                      <a:pt x="329" y="481"/>
                    </a:lnTo>
                    <a:lnTo>
                      <a:pt x="351" y="473"/>
                    </a:lnTo>
                    <a:lnTo>
                      <a:pt x="361" y="453"/>
                    </a:lnTo>
                    <a:lnTo>
                      <a:pt x="373" y="462"/>
                    </a:lnTo>
                    <a:lnTo>
                      <a:pt x="394" y="462"/>
                    </a:lnTo>
                    <a:lnTo>
                      <a:pt x="39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90" name="Freeform 77"/>
              <p:cNvSpPr>
                <a:spLocks/>
              </p:cNvSpPr>
              <p:nvPr>
                <p:custDataLst>
                  <p:tags r:id="rId218"/>
                </p:custDataLst>
              </p:nvPr>
            </p:nvSpPr>
            <p:spPr bwMode="auto">
              <a:xfrm>
                <a:off x="4548" y="2343"/>
                <a:ext cx="196" cy="66"/>
              </a:xfrm>
              <a:custGeom>
                <a:avLst/>
                <a:gdLst>
                  <a:gd name="T0" fmla="*/ 6 w 194"/>
                  <a:gd name="T1" fmla="*/ 67 h 67"/>
                  <a:gd name="T2" fmla="*/ 3 w 194"/>
                  <a:gd name="T3" fmla="*/ 49 h 67"/>
                  <a:gd name="T4" fmla="*/ 24 w 194"/>
                  <a:gd name="T5" fmla="*/ 40 h 67"/>
                  <a:gd name="T6" fmla="*/ 38 w 194"/>
                  <a:gd name="T7" fmla="*/ 47 h 67"/>
                  <a:gd name="T8" fmla="*/ 75 w 194"/>
                  <a:gd name="T9" fmla="*/ 13 h 67"/>
                  <a:gd name="T10" fmla="*/ 114 w 194"/>
                  <a:gd name="T11" fmla="*/ 13 h 67"/>
                  <a:gd name="T12" fmla="*/ 162 w 194"/>
                  <a:gd name="T13" fmla="*/ 1 h 67"/>
                  <a:gd name="T14" fmla="*/ 194 w 194"/>
                  <a:gd name="T15" fmla="*/ 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67">
                    <a:moveTo>
                      <a:pt x="6" y="67"/>
                    </a:moveTo>
                    <a:cubicBezTo>
                      <a:pt x="6" y="64"/>
                      <a:pt x="0" y="53"/>
                      <a:pt x="3" y="49"/>
                    </a:cubicBezTo>
                    <a:cubicBezTo>
                      <a:pt x="6" y="45"/>
                      <a:pt x="18" y="40"/>
                      <a:pt x="24" y="40"/>
                    </a:cubicBezTo>
                    <a:cubicBezTo>
                      <a:pt x="30" y="40"/>
                      <a:pt x="30" y="51"/>
                      <a:pt x="38" y="47"/>
                    </a:cubicBezTo>
                    <a:cubicBezTo>
                      <a:pt x="46" y="43"/>
                      <a:pt x="62" y="19"/>
                      <a:pt x="75" y="13"/>
                    </a:cubicBezTo>
                    <a:cubicBezTo>
                      <a:pt x="88" y="7"/>
                      <a:pt x="100" y="15"/>
                      <a:pt x="114" y="13"/>
                    </a:cubicBezTo>
                    <a:cubicBezTo>
                      <a:pt x="128" y="11"/>
                      <a:pt x="149" y="2"/>
                      <a:pt x="162" y="1"/>
                    </a:cubicBezTo>
                    <a:cubicBezTo>
                      <a:pt x="175" y="0"/>
                      <a:pt x="187" y="7"/>
                      <a:pt x="194" y="8"/>
                    </a:cubicBez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grpSp>
            <p:nvGrpSpPr>
              <p:cNvPr id="11" name="Group 78"/>
              <p:cNvGrpSpPr>
                <a:grpSpLocks/>
              </p:cNvGrpSpPr>
              <p:nvPr/>
            </p:nvGrpSpPr>
            <p:grpSpPr bwMode="auto">
              <a:xfrm>
                <a:off x="4105" y="2961"/>
                <a:ext cx="420" cy="473"/>
                <a:chOff x="3805" y="3411"/>
                <a:chExt cx="398" cy="485"/>
              </a:xfrm>
            </p:grpSpPr>
            <p:sp>
              <p:nvSpPr>
                <p:cNvPr id="92" name="Freeform 79"/>
                <p:cNvSpPr>
                  <a:spLocks/>
                </p:cNvSpPr>
                <p:nvPr>
                  <p:custDataLst>
                    <p:tags r:id="rId219"/>
                  </p:custDataLst>
                </p:nvPr>
              </p:nvSpPr>
              <p:spPr bwMode="auto">
                <a:xfrm>
                  <a:off x="3833" y="3411"/>
                  <a:ext cx="370" cy="461"/>
                </a:xfrm>
                <a:custGeom>
                  <a:avLst/>
                  <a:gdLst>
                    <a:gd name="T0" fmla="*/ 131 w 323"/>
                    <a:gd name="T1" fmla="*/ 312 h 400"/>
                    <a:gd name="T2" fmla="*/ 105 w 323"/>
                    <a:gd name="T3" fmla="*/ 342 h 400"/>
                    <a:gd name="T4" fmla="*/ 142 w 323"/>
                    <a:gd name="T5" fmla="*/ 358 h 400"/>
                    <a:gd name="T6" fmla="*/ 150 w 323"/>
                    <a:gd name="T7" fmla="*/ 382 h 400"/>
                    <a:gd name="T8" fmla="*/ 150 w 323"/>
                    <a:gd name="T9" fmla="*/ 400 h 400"/>
                    <a:gd name="T10" fmla="*/ 184 w 323"/>
                    <a:gd name="T11" fmla="*/ 386 h 400"/>
                    <a:gd name="T12" fmla="*/ 234 w 323"/>
                    <a:gd name="T13" fmla="*/ 378 h 400"/>
                    <a:gd name="T14" fmla="*/ 284 w 323"/>
                    <a:gd name="T15" fmla="*/ 371 h 400"/>
                    <a:gd name="T16" fmla="*/ 282 w 323"/>
                    <a:gd name="T17" fmla="*/ 320 h 400"/>
                    <a:gd name="T18" fmla="*/ 295 w 323"/>
                    <a:gd name="T19" fmla="*/ 292 h 400"/>
                    <a:gd name="T20" fmla="*/ 323 w 323"/>
                    <a:gd name="T21" fmla="*/ 261 h 400"/>
                    <a:gd name="T22" fmla="*/ 291 w 323"/>
                    <a:gd name="T23" fmla="*/ 253 h 400"/>
                    <a:gd name="T24" fmla="*/ 279 w 323"/>
                    <a:gd name="T25" fmla="*/ 212 h 400"/>
                    <a:gd name="T26" fmla="*/ 308 w 323"/>
                    <a:gd name="T27" fmla="*/ 184 h 400"/>
                    <a:gd name="T28" fmla="*/ 295 w 323"/>
                    <a:gd name="T29" fmla="*/ 160 h 400"/>
                    <a:gd name="T30" fmla="*/ 291 w 323"/>
                    <a:gd name="T31" fmla="*/ 134 h 400"/>
                    <a:gd name="T32" fmla="*/ 265 w 323"/>
                    <a:gd name="T33" fmla="*/ 149 h 400"/>
                    <a:gd name="T34" fmla="*/ 236 w 323"/>
                    <a:gd name="T35" fmla="*/ 133 h 400"/>
                    <a:gd name="T36" fmla="*/ 199 w 323"/>
                    <a:gd name="T37" fmla="*/ 123 h 400"/>
                    <a:gd name="T38" fmla="*/ 211 w 323"/>
                    <a:gd name="T39" fmla="*/ 100 h 400"/>
                    <a:gd name="T40" fmla="*/ 186 w 323"/>
                    <a:gd name="T41" fmla="*/ 82 h 400"/>
                    <a:gd name="T42" fmla="*/ 171 w 323"/>
                    <a:gd name="T43" fmla="*/ 65 h 400"/>
                    <a:gd name="T44" fmla="*/ 163 w 323"/>
                    <a:gd name="T45" fmla="*/ 24 h 400"/>
                    <a:gd name="T46" fmla="*/ 152 w 323"/>
                    <a:gd name="T47" fmla="*/ 8 h 400"/>
                    <a:gd name="T48" fmla="*/ 119 w 323"/>
                    <a:gd name="T49" fmla="*/ 2 h 400"/>
                    <a:gd name="T50" fmla="*/ 99 w 323"/>
                    <a:gd name="T51" fmla="*/ 11 h 400"/>
                    <a:gd name="T52" fmla="*/ 74 w 323"/>
                    <a:gd name="T53" fmla="*/ 11 h 400"/>
                    <a:gd name="T54" fmla="*/ 49 w 323"/>
                    <a:gd name="T55" fmla="*/ 16 h 400"/>
                    <a:gd name="T56" fmla="*/ 21 w 323"/>
                    <a:gd name="T57" fmla="*/ 23 h 400"/>
                    <a:gd name="T58" fmla="*/ 0 w 323"/>
                    <a:gd name="T59" fmla="*/ 32 h 400"/>
                    <a:gd name="T60" fmla="*/ 18 w 323"/>
                    <a:gd name="T61" fmla="*/ 68 h 400"/>
                    <a:gd name="T62" fmla="*/ 56 w 323"/>
                    <a:gd name="T63" fmla="*/ 97 h 400"/>
                    <a:gd name="T64" fmla="*/ 31 w 323"/>
                    <a:gd name="T65" fmla="*/ 128 h 400"/>
                    <a:gd name="T66" fmla="*/ 26 w 323"/>
                    <a:gd name="T67" fmla="*/ 165 h 400"/>
                    <a:gd name="T68" fmla="*/ 52 w 323"/>
                    <a:gd name="T69" fmla="*/ 189 h 400"/>
                    <a:gd name="T70" fmla="*/ 47 w 323"/>
                    <a:gd name="T71" fmla="*/ 221 h 400"/>
                    <a:gd name="T72" fmla="*/ 63 w 323"/>
                    <a:gd name="T73" fmla="*/ 240 h 400"/>
                    <a:gd name="T74" fmla="*/ 88 w 323"/>
                    <a:gd name="T75" fmla="*/ 2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400">
                      <a:moveTo>
                        <a:pt x="88" y="295"/>
                      </a:moveTo>
                      <a:lnTo>
                        <a:pt x="131" y="312"/>
                      </a:lnTo>
                      <a:lnTo>
                        <a:pt x="113" y="327"/>
                      </a:lnTo>
                      <a:lnTo>
                        <a:pt x="105" y="342"/>
                      </a:lnTo>
                      <a:lnTo>
                        <a:pt x="124" y="357"/>
                      </a:lnTo>
                      <a:lnTo>
                        <a:pt x="142" y="358"/>
                      </a:lnTo>
                      <a:lnTo>
                        <a:pt x="145" y="373"/>
                      </a:lnTo>
                      <a:lnTo>
                        <a:pt x="150" y="382"/>
                      </a:lnTo>
                      <a:lnTo>
                        <a:pt x="142" y="395"/>
                      </a:lnTo>
                      <a:lnTo>
                        <a:pt x="150" y="400"/>
                      </a:lnTo>
                      <a:lnTo>
                        <a:pt x="177" y="392"/>
                      </a:lnTo>
                      <a:lnTo>
                        <a:pt x="184" y="386"/>
                      </a:lnTo>
                      <a:lnTo>
                        <a:pt x="210" y="384"/>
                      </a:lnTo>
                      <a:lnTo>
                        <a:pt x="234" y="378"/>
                      </a:lnTo>
                      <a:lnTo>
                        <a:pt x="255" y="381"/>
                      </a:lnTo>
                      <a:lnTo>
                        <a:pt x="284" y="371"/>
                      </a:lnTo>
                      <a:lnTo>
                        <a:pt x="287" y="355"/>
                      </a:lnTo>
                      <a:lnTo>
                        <a:pt x="282" y="320"/>
                      </a:lnTo>
                      <a:lnTo>
                        <a:pt x="295" y="312"/>
                      </a:lnTo>
                      <a:lnTo>
                        <a:pt x="295" y="292"/>
                      </a:lnTo>
                      <a:lnTo>
                        <a:pt x="313" y="281"/>
                      </a:lnTo>
                      <a:lnTo>
                        <a:pt x="323" y="261"/>
                      </a:lnTo>
                      <a:lnTo>
                        <a:pt x="308" y="253"/>
                      </a:lnTo>
                      <a:lnTo>
                        <a:pt x="291" y="253"/>
                      </a:lnTo>
                      <a:lnTo>
                        <a:pt x="289" y="242"/>
                      </a:lnTo>
                      <a:lnTo>
                        <a:pt x="279" y="212"/>
                      </a:lnTo>
                      <a:lnTo>
                        <a:pt x="294" y="197"/>
                      </a:lnTo>
                      <a:lnTo>
                        <a:pt x="308" y="184"/>
                      </a:lnTo>
                      <a:lnTo>
                        <a:pt x="305" y="163"/>
                      </a:lnTo>
                      <a:lnTo>
                        <a:pt x="295" y="160"/>
                      </a:lnTo>
                      <a:lnTo>
                        <a:pt x="305" y="141"/>
                      </a:lnTo>
                      <a:lnTo>
                        <a:pt x="291" y="134"/>
                      </a:lnTo>
                      <a:lnTo>
                        <a:pt x="274" y="140"/>
                      </a:lnTo>
                      <a:lnTo>
                        <a:pt x="265" y="149"/>
                      </a:lnTo>
                      <a:lnTo>
                        <a:pt x="245" y="140"/>
                      </a:lnTo>
                      <a:lnTo>
                        <a:pt x="236" y="133"/>
                      </a:lnTo>
                      <a:lnTo>
                        <a:pt x="203" y="134"/>
                      </a:lnTo>
                      <a:lnTo>
                        <a:pt x="199" y="123"/>
                      </a:lnTo>
                      <a:lnTo>
                        <a:pt x="211" y="111"/>
                      </a:lnTo>
                      <a:lnTo>
                        <a:pt x="211" y="100"/>
                      </a:lnTo>
                      <a:lnTo>
                        <a:pt x="195" y="89"/>
                      </a:lnTo>
                      <a:lnTo>
                        <a:pt x="186" y="82"/>
                      </a:lnTo>
                      <a:lnTo>
                        <a:pt x="171" y="82"/>
                      </a:lnTo>
                      <a:lnTo>
                        <a:pt x="171" y="65"/>
                      </a:lnTo>
                      <a:lnTo>
                        <a:pt x="163" y="61"/>
                      </a:lnTo>
                      <a:lnTo>
                        <a:pt x="163" y="24"/>
                      </a:lnTo>
                      <a:lnTo>
                        <a:pt x="150" y="23"/>
                      </a:lnTo>
                      <a:lnTo>
                        <a:pt x="152" y="8"/>
                      </a:lnTo>
                      <a:lnTo>
                        <a:pt x="129" y="8"/>
                      </a:lnTo>
                      <a:lnTo>
                        <a:pt x="119" y="2"/>
                      </a:lnTo>
                      <a:lnTo>
                        <a:pt x="107" y="0"/>
                      </a:lnTo>
                      <a:lnTo>
                        <a:pt x="99" y="11"/>
                      </a:lnTo>
                      <a:lnTo>
                        <a:pt x="85" y="16"/>
                      </a:lnTo>
                      <a:lnTo>
                        <a:pt x="74" y="11"/>
                      </a:lnTo>
                      <a:lnTo>
                        <a:pt x="65" y="7"/>
                      </a:lnTo>
                      <a:lnTo>
                        <a:pt x="49" y="16"/>
                      </a:lnTo>
                      <a:lnTo>
                        <a:pt x="37" y="21"/>
                      </a:lnTo>
                      <a:lnTo>
                        <a:pt x="21" y="23"/>
                      </a:lnTo>
                      <a:lnTo>
                        <a:pt x="10" y="24"/>
                      </a:lnTo>
                      <a:lnTo>
                        <a:pt x="0" y="32"/>
                      </a:lnTo>
                      <a:lnTo>
                        <a:pt x="11" y="50"/>
                      </a:lnTo>
                      <a:lnTo>
                        <a:pt x="18" y="68"/>
                      </a:lnTo>
                      <a:lnTo>
                        <a:pt x="24" y="87"/>
                      </a:lnTo>
                      <a:lnTo>
                        <a:pt x="56" y="97"/>
                      </a:lnTo>
                      <a:lnTo>
                        <a:pt x="34" y="113"/>
                      </a:lnTo>
                      <a:lnTo>
                        <a:pt x="31" y="128"/>
                      </a:lnTo>
                      <a:lnTo>
                        <a:pt x="24" y="141"/>
                      </a:lnTo>
                      <a:lnTo>
                        <a:pt x="26" y="165"/>
                      </a:lnTo>
                      <a:lnTo>
                        <a:pt x="42" y="171"/>
                      </a:lnTo>
                      <a:lnTo>
                        <a:pt x="52" y="189"/>
                      </a:lnTo>
                      <a:lnTo>
                        <a:pt x="40" y="192"/>
                      </a:lnTo>
                      <a:lnTo>
                        <a:pt x="47" y="221"/>
                      </a:lnTo>
                      <a:cubicBezTo>
                        <a:pt x="53" y="228"/>
                        <a:pt x="66" y="241"/>
                        <a:pt x="66" y="241"/>
                      </a:cubicBezTo>
                      <a:cubicBezTo>
                        <a:pt x="65" y="240"/>
                        <a:pt x="64" y="240"/>
                        <a:pt x="63" y="240"/>
                      </a:cubicBezTo>
                      <a:lnTo>
                        <a:pt x="50" y="258"/>
                      </a:lnTo>
                      <a:lnTo>
                        <a:pt x="88" y="2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93" name="Freeform 80"/>
                <p:cNvSpPr>
                  <a:spLocks/>
                </p:cNvSpPr>
                <p:nvPr/>
              </p:nvSpPr>
              <p:spPr bwMode="auto">
                <a:xfrm>
                  <a:off x="3805" y="3702"/>
                  <a:ext cx="182" cy="194"/>
                </a:xfrm>
                <a:custGeom>
                  <a:avLst/>
                  <a:gdLst>
                    <a:gd name="T0" fmla="*/ 86 w 182"/>
                    <a:gd name="T1" fmla="*/ 189 h 194"/>
                    <a:gd name="T2" fmla="*/ 53 w 182"/>
                    <a:gd name="T3" fmla="*/ 140 h 194"/>
                    <a:gd name="T4" fmla="*/ 0 w 182"/>
                    <a:gd name="T5" fmla="*/ 103 h 194"/>
                    <a:gd name="T6" fmla="*/ 25 w 182"/>
                    <a:gd name="T7" fmla="*/ 94 h 194"/>
                    <a:gd name="T8" fmla="*/ 9 w 182"/>
                    <a:gd name="T9" fmla="*/ 84 h 194"/>
                    <a:gd name="T10" fmla="*/ 13 w 182"/>
                    <a:gd name="T11" fmla="*/ 57 h 194"/>
                    <a:gd name="T12" fmla="*/ 23 w 182"/>
                    <a:gd name="T13" fmla="*/ 45 h 194"/>
                    <a:gd name="T14" fmla="*/ 47 w 182"/>
                    <a:gd name="T15" fmla="*/ 24 h 194"/>
                    <a:gd name="T16" fmla="*/ 62 w 182"/>
                    <a:gd name="T17" fmla="*/ 20 h 194"/>
                    <a:gd name="T18" fmla="*/ 57 w 182"/>
                    <a:gd name="T19" fmla="*/ 2 h 194"/>
                    <a:gd name="T20" fmla="*/ 75 w 182"/>
                    <a:gd name="T21" fmla="*/ 5 h 194"/>
                    <a:gd name="T22" fmla="*/ 89 w 182"/>
                    <a:gd name="T23" fmla="*/ 0 h 194"/>
                    <a:gd name="T24" fmla="*/ 137 w 182"/>
                    <a:gd name="T25" fmla="*/ 49 h 194"/>
                    <a:gd name="T26" fmla="*/ 182 w 182"/>
                    <a:gd name="T27" fmla="*/ 66 h 194"/>
                    <a:gd name="T28" fmla="*/ 148 w 182"/>
                    <a:gd name="T29" fmla="*/ 98 h 194"/>
                    <a:gd name="T30" fmla="*/ 129 w 182"/>
                    <a:gd name="T31" fmla="*/ 113 h 194"/>
                    <a:gd name="T32" fmla="*/ 108 w 182"/>
                    <a:gd name="T33" fmla="*/ 119 h 194"/>
                    <a:gd name="T34" fmla="*/ 109 w 182"/>
                    <a:gd name="T35" fmla="*/ 169 h 194"/>
                    <a:gd name="T36" fmla="*/ 119 w 182"/>
                    <a:gd name="T37" fmla="*/ 179 h 194"/>
                    <a:gd name="T38" fmla="*/ 117 w 182"/>
                    <a:gd name="T39" fmla="*/ 194 h 194"/>
                    <a:gd name="T40" fmla="*/ 86 w 182"/>
                    <a:gd name="T41" fmla="*/ 18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194">
                      <a:moveTo>
                        <a:pt x="86" y="189"/>
                      </a:moveTo>
                      <a:cubicBezTo>
                        <a:pt x="75" y="180"/>
                        <a:pt x="67" y="154"/>
                        <a:pt x="53" y="140"/>
                      </a:cubicBezTo>
                      <a:cubicBezTo>
                        <a:pt x="39" y="126"/>
                        <a:pt x="4" y="110"/>
                        <a:pt x="0" y="103"/>
                      </a:cubicBezTo>
                      <a:lnTo>
                        <a:pt x="25" y="94"/>
                      </a:lnTo>
                      <a:lnTo>
                        <a:pt x="9" y="84"/>
                      </a:lnTo>
                      <a:lnTo>
                        <a:pt x="13" y="57"/>
                      </a:lnTo>
                      <a:lnTo>
                        <a:pt x="23" y="45"/>
                      </a:lnTo>
                      <a:lnTo>
                        <a:pt x="47" y="24"/>
                      </a:lnTo>
                      <a:lnTo>
                        <a:pt x="62" y="20"/>
                      </a:lnTo>
                      <a:lnTo>
                        <a:pt x="57" y="2"/>
                      </a:lnTo>
                      <a:lnTo>
                        <a:pt x="75" y="5"/>
                      </a:lnTo>
                      <a:lnTo>
                        <a:pt x="89" y="0"/>
                      </a:lnTo>
                      <a:cubicBezTo>
                        <a:pt x="99" y="7"/>
                        <a:pt x="122" y="38"/>
                        <a:pt x="137" y="49"/>
                      </a:cubicBezTo>
                      <a:cubicBezTo>
                        <a:pt x="153" y="59"/>
                        <a:pt x="178" y="58"/>
                        <a:pt x="182" y="66"/>
                      </a:cubicBezTo>
                      <a:lnTo>
                        <a:pt x="148" y="98"/>
                      </a:lnTo>
                      <a:cubicBezTo>
                        <a:pt x="139" y="106"/>
                        <a:pt x="136" y="110"/>
                        <a:pt x="129" y="113"/>
                      </a:cubicBezTo>
                      <a:cubicBezTo>
                        <a:pt x="122" y="117"/>
                        <a:pt x="109" y="108"/>
                        <a:pt x="108" y="119"/>
                      </a:cubicBezTo>
                      <a:lnTo>
                        <a:pt x="109" y="169"/>
                      </a:lnTo>
                      <a:lnTo>
                        <a:pt x="119" y="179"/>
                      </a:lnTo>
                      <a:lnTo>
                        <a:pt x="117" y="194"/>
                      </a:lnTo>
                      <a:lnTo>
                        <a:pt x="86" y="189"/>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endParaRPr lang="es-ES" sz="900" dirty="0"/>
                </a:p>
              </p:txBody>
            </p:sp>
          </p:grpSp>
        </p:grpSp>
      </p:grpSp>
      <p:sp>
        <p:nvSpPr>
          <p:cNvPr id="121" name="Oval 120"/>
          <p:cNvSpPr/>
          <p:nvPr/>
        </p:nvSpPr>
        <p:spPr>
          <a:xfrm>
            <a:off x="5807479" y="4779360"/>
            <a:ext cx="199385" cy="216000"/>
          </a:xfrm>
          <a:prstGeom prst="ellipse">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tx1"/>
                </a:solidFill>
                <a:latin typeface="Arial" pitchFamily="34" charset="0"/>
                <a:cs typeface="Arial" pitchFamily="34" charset="0"/>
              </a:rPr>
              <a:t>A</a:t>
            </a:r>
          </a:p>
        </p:txBody>
      </p:sp>
      <p:sp>
        <p:nvSpPr>
          <p:cNvPr id="122" name="Oval 121"/>
          <p:cNvSpPr/>
          <p:nvPr/>
        </p:nvSpPr>
        <p:spPr>
          <a:xfrm>
            <a:off x="5807479" y="5183299"/>
            <a:ext cx="199385" cy="216000"/>
          </a:xfrm>
          <a:prstGeom prst="ellipse">
            <a:avLst/>
          </a:prstGeom>
          <a:solidFill>
            <a:schemeClr val="accent6"/>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bg1"/>
                </a:solidFill>
                <a:latin typeface="Arial" pitchFamily="34" charset="0"/>
                <a:cs typeface="Arial" pitchFamily="34" charset="0"/>
              </a:rPr>
              <a:t>B</a:t>
            </a:r>
          </a:p>
        </p:txBody>
      </p:sp>
      <p:sp>
        <p:nvSpPr>
          <p:cNvPr id="123" name="Content Placeholder 2"/>
          <p:cNvSpPr txBox="1">
            <a:spLocks/>
          </p:cNvSpPr>
          <p:nvPr/>
        </p:nvSpPr>
        <p:spPr>
          <a:xfrm>
            <a:off x="6006886" y="4617342"/>
            <a:ext cx="2574668" cy="486054"/>
          </a:xfrm>
          <a:prstGeom prst="rect">
            <a:avLst/>
          </a:prstGeom>
          <a:solidFill>
            <a:srgbClr val="FFC000"/>
          </a:solidFill>
          <a:ln w="12700">
            <a:noFill/>
          </a:ln>
        </p:spPr>
        <p:txBody>
          <a:bodyPr lIns="87273" tIns="85898" rIns="87273" bIns="85898">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588" lvl="1" indent="0">
              <a:buNone/>
            </a:pPr>
            <a:r>
              <a:rPr lang="es-ES" sz="900" b="1" dirty="0" smtClean="0"/>
              <a:t>Atraer industria europea a Paraguay para exportar a Mercosur y Chile</a:t>
            </a:r>
          </a:p>
        </p:txBody>
      </p:sp>
      <p:grpSp>
        <p:nvGrpSpPr>
          <p:cNvPr id="13" name="Group 131"/>
          <p:cNvGrpSpPr/>
          <p:nvPr/>
        </p:nvGrpSpPr>
        <p:grpSpPr>
          <a:xfrm>
            <a:off x="3024631" y="3879261"/>
            <a:ext cx="949149" cy="1547930"/>
            <a:chOff x="3276684" y="4149080"/>
            <a:chExt cx="1028244" cy="1547930"/>
          </a:xfrm>
        </p:grpSpPr>
        <p:sp>
          <p:nvSpPr>
            <p:cNvPr id="95" name="Freeform 31"/>
            <p:cNvSpPr>
              <a:spLocks/>
            </p:cNvSpPr>
            <p:nvPr/>
          </p:nvSpPr>
          <p:spPr bwMode="auto">
            <a:xfrm>
              <a:off x="3866624" y="4301574"/>
              <a:ext cx="66860" cy="85122"/>
            </a:xfrm>
            <a:custGeom>
              <a:avLst/>
              <a:gdLst>
                <a:gd name="T0" fmla="*/ 36 w 47"/>
                <a:gd name="T1" fmla="*/ 18 h 65"/>
                <a:gd name="T2" fmla="*/ 21 w 47"/>
                <a:gd name="T3" fmla="*/ 3 h 65"/>
                <a:gd name="T4" fmla="*/ 11 w 47"/>
                <a:gd name="T5" fmla="*/ 0 h 65"/>
                <a:gd name="T6" fmla="*/ 7 w 47"/>
                <a:gd name="T7" fmla="*/ 7 h 65"/>
                <a:gd name="T8" fmla="*/ 2 w 47"/>
                <a:gd name="T9" fmla="*/ 21 h 65"/>
                <a:gd name="T10" fmla="*/ 8 w 47"/>
                <a:gd name="T11" fmla="*/ 44 h 65"/>
                <a:gd name="T12" fmla="*/ 0 w 47"/>
                <a:gd name="T13" fmla="*/ 61 h 65"/>
                <a:gd name="T14" fmla="*/ 9 w 47"/>
                <a:gd name="T15" fmla="*/ 63 h 65"/>
                <a:gd name="T16" fmla="*/ 25 w 47"/>
                <a:gd name="T17" fmla="*/ 65 h 65"/>
                <a:gd name="T18" fmla="*/ 36 w 47"/>
                <a:gd name="T19" fmla="*/ 48 h 65"/>
                <a:gd name="T20" fmla="*/ 47 w 47"/>
                <a:gd name="T21" fmla="*/ 31 h 65"/>
                <a:gd name="T22" fmla="*/ 42 w 47"/>
                <a:gd name="T23" fmla="*/ 20 h 65"/>
                <a:gd name="T24" fmla="*/ 42 w 47"/>
                <a:gd name="T25" fmla="*/ 24 h 65"/>
                <a:gd name="T26" fmla="*/ 36 w 47"/>
                <a:gd name="T27"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5">
                  <a:moveTo>
                    <a:pt x="36" y="18"/>
                  </a:moveTo>
                  <a:lnTo>
                    <a:pt x="21" y="3"/>
                  </a:lnTo>
                  <a:lnTo>
                    <a:pt x="11" y="0"/>
                  </a:lnTo>
                  <a:lnTo>
                    <a:pt x="7" y="7"/>
                  </a:lnTo>
                  <a:lnTo>
                    <a:pt x="2" y="21"/>
                  </a:lnTo>
                  <a:lnTo>
                    <a:pt x="8" y="44"/>
                  </a:lnTo>
                  <a:lnTo>
                    <a:pt x="0" y="61"/>
                  </a:lnTo>
                  <a:lnTo>
                    <a:pt x="9" y="63"/>
                  </a:lnTo>
                  <a:lnTo>
                    <a:pt x="25" y="65"/>
                  </a:lnTo>
                  <a:lnTo>
                    <a:pt x="36" y="48"/>
                  </a:lnTo>
                  <a:lnTo>
                    <a:pt x="47" y="31"/>
                  </a:lnTo>
                  <a:lnTo>
                    <a:pt x="42" y="20"/>
                  </a:lnTo>
                  <a:lnTo>
                    <a:pt x="42" y="24"/>
                  </a:lnTo>
                  <a:lnTo>
                    <a:pt x="36" y="1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96" name="Freeform 32"/>
            <p:cNvSpPr>
              <a:spLocks/>
            </p:cNvSpPr>
            <p:nvPr/>
          </p:nvSpPr>
          <p:spPr bwMode="auto">
            <a:xfrm>
              <a:off x="3324753" y="4149080"/>
              <a:ext cx="269187" cy="384461"/>
            </a:xfrm>
            <a:custGeom>
              <a:avLst/>
              <a:gdLst>
                <a:gd name="T0" fmla="*/ 76 w 191"/>
                <a:gd name="T1" fmla="*/ 28 h 298"/>
                <a:gd name="T2" fmla="*/ 69 w 191"/>
                <a:gd name="T3" fmla="*/ 25 h 298"/>
                <a:gd name="T4" fmla="*/ 56 w 191"/>
                <a:gd name="T5" fmla="*/ 53 h 298"/>
                <a:gd name="T6" fmla="*/ 35 w 191"/>
                <a:gd name="T7" fmla="*/ 79 h 298"/>
                <a:gd name="T8" fmla="*/ 29 w 191"/>
                <a:gd name="T9" fmla="*/ 66 h 298"/>
                <a:gd name="T10" fmla="*/ 23 w 191"/>
                <a:gd name="T11" fmla="*/ 85 h 298"/>
                <a:gd name="T12" fmla="*/ 24 w 191"/>
                <a:gd name="T13" fmla="*/ 100 h 298"/>
                <a:gd name="T14" fmla="*/ 24 w 191"/>
                <a:gd name="T15" fmla="*/ 124 h 298"/>
                <a:gd name="T16" fmla="*/ 27 w 191"/>
                <a:gd name="T17" fmla="*/ 150 h 298"/>
                <a:gd name="T18" fmla="*/ 18 w 191"/>
                <a:gd name="T19" fmla="*/ 173 h 298"/>
                <a:gd name="T20" fmla="*/ 5 w 191"/>
                <a:gd name="T21" fmla="*/ 187 h 298"/>
                <a:gd name="T22" fmla="*/ 2 w 191"/>
                <a:gd name="T23" fmla="*/ 197 h 298"/>
                <a:gd name="T24" fmla="*/ 24 w 191"/>
                <a:gd name="T25" fmla="*/ 215 h 298"/>
                <a:gd name="T26" fmla="*/ 58 w 191"/>
                <a:gd name="T27" fmla="*/ 224 h 298"/>
                <a:gd name="T28" fmla="*/ 68 w 191"/>
                <a:gd name="T29" fmla="*/ 232 h 298"/>
                <a:gd name="T30" fmla="*/ 89 w 191"/>
                <a:gd name="T31" fmla="*/ 254 h 298"/>
                <a:gd name="T32" fmla="*/ 112 w 191"/>
                <a:gd name="T33" fmla="*/ 263 h 298"/>
                <a:gd name="T34" fmla="*/ 140 w 191"/>
                <a:gd name="T35" fmla="*/ 269 h 298"/>
                <a:gd name="T36" fmla="*/ 143 w 191"/>
                <a:gd name="T37" fmla="*/ 298 h 298"/>
                <a:gd name="T38" fmla="*/ 150 w 191"/>
                <a:gd name="T39" fmla="*/ 247 h 298"/>
                <a:gd name="T40" fmla="*/ 141 w 191"/>
                <a:gd name="T41" fmla="*/ 211 h 298"/>
                <a:gd name="T42" fmla="*/ 155 w 191"/>
                <a:gd name="T43" fmla="*/ 206 h 298"/>
                <a:gd name="T44" fmla="*/ 144 w 191"/>
                <a:gd name="T45" fmla="*/ 191 h 298"/>
                <a:gd name="T46" fmla="*/ 171 w 191"/>
                <a:gd name="T47" fmla="*/ 191 h 298"/>
                <a:gd name="T48" fmla="*/ 173 w 191"/>
                <a:gd name="T49" fmla="*/ 191 h 298"/>
                <a:gd name="T50" fmla="*/ 188 w 191"/>
                <a:gd name="T51" fmla="*/ 199 h 298"/>
                <a:gd name="T52" fmla="*/ 188 w 191"/>
                <a:gd name="T53" fmla="*/ 186 h 298"/>
                <a:gd name="T54" fmla="*/ 184 w 191"/>
                <a:gd name="T55" fmla="*/ 163 h 298"/>
                <a:gd name="T56" fmla="*/ 180 w 191"/>
                <a:gd name="T57" fmla="*/ 126 h 298"/>
                <a:gd name="T58" fmla="*/ 171 w 191"/>
                <a:gd name="T59" fmla="*/ 112 h 298"/>
                <a:gd name="T60" fmla="*/ 143 w 191"/>
                <a:gd name="T61" fmla="*/ 96 h 298"/>
                <a:gd name="T62" fmla="*/ 118 w 191"/>
                <a:gd name="T63" fmla="*/ 95 h 298"/>
                <a:gd name="T64" fmla="*/ 107 w 191"/>
                <a:gd name="T65" fmla="*/ 78 h 298"/>
                <a:gd name="T66" fmla="*/ 93 w 191"/>
                <a:gd name="T67" fmla="*/ 58 h 298"/>
                <a:gd name="T68" fmla="*/ 108 w 191"/>
                <a:gd name="T69" fmla="*/ 28 h 298"/>
                <a:gd name="T70" fmla="*/ 128 w 191"/>
                <a:gd name="T71" fmla="*/ 10 h 298"/>
                <a:gd name="T72" fmla="*/ 119 w 191"/>
                <a:gd name="T73" fmla="*/ 1 h 298"/>
                <a:gd name="T74" fmla="*/ 90 w 191"/>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298">
                  <a:moveTo>
                    <a:pt x="81" y="20"/>
                  </a:moveTo>
                  <a:lnTo>
                    <a:pt x="76" y="28"/>
                  </a:lnTo>
                  <a:lnTo>
                    <a:pt x="77" y="25"/>
                  </a:lnTo>
                  <a:lnTo>
                    <a:pt x="69" y="25"/>
                  </a:lnTo>
                  <a:lnTo>
                    <a:pt x="57" y="40"/>
                  </a:lnTo>
                  <a:lnTo>
                    <a:pt x="56" y="53"/>
                  </a:lnTo>
                  <a:lnTo>
                    <a:pt x="38" y="70"/>
                  </a:lnTo>
                  <a:lnTo>
                    <a:pt x="35" y="79"/>
                  </a:lnTo>
                  <a:lnTo>
                    <a:pt x="33" y="71"/>
                  </a:lnTo>
                  <a:lnTo>
                    <a:pt x="29" y="66"/>
                  </a:lnTo>
                  <a:lnTo>
                    <a:pt x="29" y="80"/>
                  </a:lnTo>
                  <a:lnTo>
                    <a:pt x="23" y="85"/>
                  </a:lnTo>
                  <a:lnTo>
                    <a:pt x="20" y="92"/>
                  </a:lnTo>
                  <a:lnTo>
                    <a:pt x="24" y="100"/>
                  </a:lnTo>
                  <a:lnTo>
                    <a:pt x="28" y="116"/>
                  </a:lnTo>
                  <a:lnTo>
                    <a:pt x="24" y="124"/>
                  </a:lnTo>
                  <a:lnTo>
                    <a:pt x="26" y="137"/>
                  </a:lnTo>
                  <a:lnTo>
                    <a:pt x="27" y="150"/>
                  </a:lnTo>
                  <a:lnTo>
                    <a:pt x="29" y="152"/>
                  </a:lnTo>
                  <a:lnTo>
                    <a:pt x="18" y="173"/>
                  </a:lnTo>
                  <a:lnTo>
                    <a:pt x="9" y="178"/>
                  </a:lnTo>
                  <a:lnTo>
                    <a:pt x="5" y="187"/>
                  </a:lnTo>
                  <a:lnTo>
                    <a:pt x="0" y="190"/>
                  </a:lnTo>
                  <a:lnTo>
                    <a:pt x="2" y="197"/>
                  </a:lnTo>
                  <a:lnTo>
                    <a:pt x="15" y="206"/>
                  </a:lnTo>
                  <a:lnTo>
                    <a:pt x="24" y="215"/>
                  </a:lnTo>
                  <a:lnTo>
                    <a:pt x="40" y="215"/>
                  </a:lnTo>
                  <a:lnTo>
                    <a:pt x="58" y="224"/>
                  </a:lnTo>
                  <a:lnTo>
                    <a:pt x="59" y="223"/>
                  </a:lnTo>
                  <a:lnTo>
                    <a:pt x="68" y="232"/>
                  </a:lnTo>
                  <a:lnTo>
                    <a:pt x="77" y="240"/>
                  </a:lnTo>
                  <a:lnTo>
                    <a:pt x="89" y="254"/>
                  </a:lnTo>
                  <a:lnTo>
                    <a:pt x="92" y="263"/>
                  </a:lnTo>
                  <a:lnTo>
                    <a:pt x="112" y="263"/>
                  </a:lnTo>
                  <a:lnTo>
                    <a:pt x="124" y="264"/>
                  </a:lnTo>
                  <a:lnTo>
                    <a:pt x="140" y="269"/>
                  </a:lnTo>
                  <a:lnTo>
                    <a:pt x="134" y="290"/>
                  </a:lnTo>
                  <a:lnTo>
                    <a:pt x="143" y="298"/>
                  </a:lnTo>
                  <a:lnTo>
                    <a:pt x="147" y="272"/>
                  </a:lnTo>
                  <a:lnTo>
                    <a:pt x="150" y="247"/>
                  </a:lnTo>
                  <a:lnTo>
                    <a:pt x="144" y="228"/>
                  </a:lnTo>
                  <a:lnTo>
                    <a:pt x="141" y="211"/>
                  </a:lnTo>
                  <a:lnTo>
                    <a:pt x="152" y="211"/>
                  </a:lnTo>
                  <a:lnTo>
                    <a:pt x="155" y="206"/>
                  </a:lnTo>
                  <a:lnTo>
                    <a:pt x="147" y="203"/>
                  </a:lnTo>
                  <a:lnTo>
                    <a:pt x="144" y="191"/>
                  </a:lnTo>
                  <a:lnTo>
                    <a:pt x="158" y="191"/>
                  </a:lnTo>
                  <a:lnTo>
                    <a:pt x="171" y="191"/>
                  </a:lnTo>
                  <a:lnTo>
                    <a:pt x="170" y="188"/>
                  </a:lnTo>
                  <a:lnTo>
                    <a:pt x="173" y="191"/>
                  </a:lnTo>
                  <a:lnTo>
                    <a:pt x="183" y="184"/>
                  </a:lnTo>
                  <a:lnTo>
                    <a:pt x="188" y="199"/>
                  </a:lnTo>
                  <a:lnTo>
                    <a:pt x="191" y="200"/>
                  </a:lnTo>
                  <a:lnTo>
                    <a:pt x="188" y="186"/>
                  </a:lnTo>
                  <a:lnTo>
                    <a:pt x="179" y="172"/>
                  </a:lnTo>
                  <a:lnTo>
                    <a:pt x="184" y="163"/>
                  </a:lnTo>
                  <a:lnTo>
                    <a:pt x="177" y="140"/>
                  </a:lnTo>
                  <a:lnTo>
                    <a:pt x="180" y="126"/>
                  </a:lnTo>
                  <a:lnTo>
                    <a:pt x="184" y="110"/>
                  </a:lnTo>
                  <a:lnTo>
                    <a:pt x="171" y="112"/>
                  </a:lnTo>
                  <a:lnTo>
                    <a:pt x="156" y="113"/>
                  </a:lnTo>
                  <a:lnTo>
                    <a:pt x="143" y="96"/>
                  </a:lnTo>
                  <a:lnTo>
                    <a:pt x="130" y="96"/>
                  </a:lnTo>
                  <a:lnTo>
                    <a:pt x="118" y="95"/>
                  </a:lnTo>
                  <a:lnTo>
                    <a:pt x="107" y="89"/>
                  </a:lnTo>
                  <a:lnTo>
                    <a:pt x="107" y="78"/>
                  </a:lnTo>
                  <a:lnTo>
                    <a:pt x="99" y="58"/>
                  </a:lnTo>
                  <a:lnTo>
                    <a:pt x="93" y="58"/>
                  </a:lnTo>
                  <a:lnTo>
                    <a:pt x="100" y="42"/>
                  </a:lnTo>
                  <a:lnTo>
                    <a:pt x="108" y="28"/>
                  </a:lnTo>
                  <a:lnTo>
                    <a:pt x="117" y="12"/>
                  </a:lnTo>
                  <a:lnTo>
                    <a:pt x="128" y="10"/>
                  </a:lnTo>
                  <a:lnTo>
                    <a:pt x="130" y="0"/>
                  </a:lnTo>
                  <a:lnTo>
                    <a:pt x="119" y="1"/>
                  </a:lnTo>
                  <a:lnTo>
                    <a:pt x="105" y="11"/>
                  </a:lnTo>
                  <a:lnTo>
                    <a:pt x="90" y="19"/>
                  </a:lnTo>
                  <a:lnTo>
                    <a:pt x="81" y="2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97" name="Freeform 33"/>
            <p:cNvSpPr>
              <a:spLocks/>
            </p:cNvSpPr>
            <p:nvPr/>
          </p:nvSpPr>
          <p:spPr bwMode="auto">
            <a:xfrm>
              <a:off x="3719358" y="4236623"/>
              <a:ext cx="104441" cy="168631"/>
            </a:xfrm>
            <a:custGeom>
              <a:avLst/>
              <a:gdLst>
                <a:gd name="T0" fmla="*/ 60 w 76"/>
                <a:gd name="T1" fmla="*/ 94 h 130"/>
                <a:gd name="T2" fmla="*/ 53 w 76"/>
                <a:gd name="T3" fmla="*/ 84 h 130"/>
                <a:gd name="T4" fmla="*/ 54 w 76"/>
                <a:gd name="T5" fmla="*/ 69 h 130"/>
                <a:gd name="T6" fmla="*/ 61 w 76"/>
                <a:gd name="T7" fmla="*/ 64 h 130"/>
                <a:gd name="T8" fmla="*/ 64 w 76"/>
                <a:gd name="T9" fmla="*/ 56 h 130"/>
                <a:gd name="T10" fmla="*/ 64 w 76"/>
                <a:gd name="T11" fmla="*/ 41 h 130"/>
                <a:gd name="T12" fmla="*/ 47 w 76"/>
                <a:gd name="T13" fmla="*/ 30 h 130"/>
                <a:gd name="T14" fmla="*/ 43 w 76"/>
                <a:gd name="T15" fmla="*/ 38 h 130"/>
                <a:gd name="T16" fmla="*/ 45 w 76"/>
                <a:gd name="T17" fmla="*/ 20 h 130"/>
                <a:gd name="T18" fmla="*/ 35 w 76"/>
                <a:gd name="T19" fmla="*/ 12 h 130"/>
                <a:gd name="T20" fmla="*/ 27 w 76"/>
                <a:gd name="T21" fmla="*/ 4 h 130"/>
                <a:gd name="T22" fmla="*/ 30 w 76"/>
                <a:gd name="T23" fmla="*/ 6 h 130"/>
                <a:gd name="T24" fmla="*/ 23 w 76"/>
                <a:gd name="T25" fmla="*/ 0 h 130"/>
                <a:gd name="T26" fmla="*/ 25 w 76"/>
                <a:gd name="T27" fmla="*/ 5 h 130"/>
                <a:gd name="T28" fmla="*/ 11 w 76"/>
                <a:gd name="T29" fmla="*/ 18 h 130"/>
                <a:gd name="T30" fmla="*/ 17 w 76"/>
                <a:gd name="T31" fmla="*/ 26 h 130"/>
                <a:gd name="T32" fmla="*/ 6 w 76"/>
                <a:gd name="T33" fmla="*/ 33 h 130"/>
                <a:gd name="T34" fmla="*/ 0 w 76"/>
                <a:gd name="T35" fmla="*/ 46 h 130"/>
                <a:gd name="T36" fmla="*/ 9 w 76"/>
                <a:gd name="T37" fmla="*/ 60 h 130"/>
                <a:gd name="T38" fmla="*/ 18 w 76"/>
                <a:gd name="T39" fmla="*/ 60 h 130"/>
                <a:gd name="T40" fmla="*/ 19 w 76"/>
                <a:gd name="T41" fmla="*/ 70 h 130"/>
                <a:gd name="T42" fmla="*/ 27 w 76"/>
                <a:gd name="T43" fmla="*/ 80 h 130"/>
                <a:gd name="T44" fmla="*/ 22 w 76"/>
                <a:gd name="T45" fmla="*/ 95 h 130"/>
                <a:gd name="T46" fmla="*/ 24 w 76"/>
                <a:gd name="T47" fmla="*/ 117 h 130"/>
                <a:gd name="T48" fmla="*/ 34 w 76"/>
                <a:gd name="T49" fmla="*/ 130 h 130"/>
                <a:gd name="T50" fmla="*/ 43 w 76"/>
                <a:gd name="T51" fmla="*/ 130 h 130"/>
                <a:gd name="T52" fmla="*/ 59 w 76"/>
                <a:gd name="T53" fmla="*/ 122 h 130"/>
                <a:gd name="T54" fmla="*/ 76 w 76"/>
                <a:gd name="T55" fmla="*/ 119 h 130"/>
                <a:gd name="T56" fmla="*/ 69 w 76"/>
                <a:gd name="T57" fmla="*/ 106 h 130"/>
                <a:gd name="T58" fmla="*/ 60 w 76"/>
                <a:gd name="T59"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30">
                  <a:moveTo>
                    <a:pt x="60" y="94"/>
                  </a:moveTo>
                  <a:lnTo>
                    <a:pt x="53" y="84"/>
                  </a:lnTo>
                  <a:lnTo>
                    <a:pt x="54" y="69"/>
                  </a:lnTo>
                  <a:lnTo>
                    <a:pt x="61" y="64"/>
                  </a:lnTo>
                  <a:lnTo>
                    <a:pt x="64" y="56"/>
                  </a:lnTo>
                  <a:lnTo>
                    <a:pt x="64" y="41"/>
                  </a:lnTo>
                  <a:lnTo>
                    <a:pt x="47" y="30"/>
                  </a:lnTo>
                  <a:lnTo>
                    <a:pt x="43" y="38"/>
                  </a:lnTo>
                  <a:lnTo>
                    <a:pt x="45" y="20"/>
                  </a:lnTo>
                  <a:lnTo>
                    <a:pt x="35" y="12"/>
                  </a:lnTo>
                  <a:lnTo>
                    <a:pt x="27" y="4"/>
                  </a:lnTo>
                  <a:lnTo>
                    <a:pt x="30" y="6"/>
                  </a:lnTo>
                  <a:lnTo>
                    <a:pt x="23" y="0"/>
                  </a:lnTo>
                  <a:lnTo>
                    <a:pt x="25" y="5"/>
                  </a:lnTo>
                  <a:lnTo>
                    <a:pt x="11" y="18"/>
                  </a:lnTo>
                  <a:lnTo>
                    <a:pt x="17" y="26"/>
                  </a:lnTo>
                  <a:lnTo>
                    <a:pt x="6" y="33"/>
                  </a:lnTo>
                  <a:lnTo>
                    <a:pt x="0" y="46"/>
                  </a:lnTo>
                  <a:lnTo>
                    <a:pt x="9" y="60"/>
                  </a:lnTo>
                  <a:lnTo>
                    <a:pt x="18" y="60"/>
                  </a:lnTo>
                  <a:lnTo>
                    <a:pt x="19" y="70"/>
                  </a:lnTo>
                  <a:lnTo>
                    <a:pt x="27" y="80"/>
                  </a:lnTo>
                  <a:lnTo>
                    <a:pt x="22" y="95"/>
                  </a:lnTo>
                  <a:lnTo>
                    <a:pt x="24" y="117"/>
                  </a:lnTo>
                  <a:lnTo>
                    <a:pt x="34" y="130"/>
                  </a:lnTo>
                  <a:lnTo>
                    <a:pt x="43" y="130"/>
                  </a:lnTo>
                  <a:lnTo>
                    <a:pt x="59" y="122"/>
                  </a:lnTo>
                  <a:lnTo>
                    <a:pt x="76" y="119"/>
                  </a:lnTo>
                  <a:lnTo>
                    <a:pt x="69" y="106"/>
                  </a:lnTo>
                  <a:lnTo>
                    <a:pt x="60" y="9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98" name="Freeform 34"/>
            <p:cNvSpPr>
              <a:spLocks/>
            </p:cNvSpPr>
            <p:nvPr/>
          </p:nvSpPr>
          <p:spPr bwMode="auto">
            <a:xfrm>
              <a:off x="3790151" y="4299153"/>
              <a:ext cx="92643" cy="96821"/>
            </a:xfrm>
            <a:custGeom>
              <a:avLst/>
              <a:gdLst>
                <a:gd name="T0" fmla="*/ 7 w 61"/>
                <a:gd name="T1" fmla="*/ 46 h 74"/>
                <a:gd name="T2" fmla="*/ 0 w 61"/>
                <a:gd name="T3" fmla="*/ 36 h 74"/>
                <a:gd name="T4" fmla="*/ 1 w 61"/>
                <a:gd name="T5" fmla="*/ 21 h 74"/>
                <a:gd name="T6" fmla="*/ 8 w 61"/>
                <a:gd name="T7" fmla="*/ 16 h 74"/>
                <a:gd name="T8" fmla="*/ 11 w 61"/>
                <a:gd name="T9" fmla="*/ 8 h 74"/>
                <a:gd name="T10" fmla="*/ 14 w 61"/>
                <a:gd name="T11" fmla="*/ 0 h 74"/>
                <a:gd name="T12" fmla="*/ 32 w 61"/>
                <a:gd name="T13" fmla="*/ 2 h 74"/>
                <a:gd name="T14" fmla="*/ 47 w 61"/>
                <a:gd name="T15" fmla="*/ 0 h 74"/>
                <a:gd name="T16" fmla="*/ 61 w 61"/>
                <a:gd name="T17" fmla="*/ 2 h 74"/>
                <a:gd name="T18" fmla="*/ 60 w 61"/>
                <a:gd name="T19" fmla="*/ 10 h 74"/>
                <a:gd name="T20" fmla="*/ 55 w 61"/>
                <a:gd name="T21" fmla="*/ 24 h 74"/>
                <a:gd name="T22" fmla="*/ 61 w 61"/>
                <a:gd name="T23" fmla="*/ 47 h 74"/>
                <a:gd name="T24" fmla="*/ 53 w 61"/>
                <a:gd name="T25" fmla="*/ 64 h 74"/>
                <a:gd name="T26" fmla="*/ 43 w 61"/>
                <a:gd name="T27" fmla="*/ 60 h 74"/>
                <a:gd name="T28" fmla="*/ 29 w 61"/>
                <a:gd name="T29" fmla="*/ 64 h 74"/>
                <a:gd name="T30" fmla="*/ 30 w 61"/>
                <a:gd name="T31" fmla="*/ 74 h 74"/>
                <a:gd name="T32" fmla="*/ 23 w 61"/>
                <a:gd name="T33" fmla="*/ 71 h 74"/>
                <a:gd name="T34" fmla="*/ 16 w 61"/>
                <a:gd name="T35" fmla="*/ 58 h 74"/>
                <a:gd name="T36" fmla="*/ 7 w 61"/>
                <a:gd name="T3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74">
                  <a:moveTo>
                    <a:pt x="7" y="46"/>
                  </a:moveTo>
                  <a:lnTo>
                    <a:pt x="0" y="36"/>
                  </a:lnTo>
                  <a:lnTo>
                    <a:pt x="1" y="21"/>
                  </a:lnTo>
                  <a:lnTo>
                    <a:pt x="8" y="16"/>
                  </a:lnTo>
                  <a:lnTo>
                    <a:pt x="11" y="8"/>
                  </a:lnTo>
                  <a:lnTo>
                    <a:pt x="14" y="0"/>
                  </a:lnTo>
                  <a:lnTo>
                    <a:pt x="32" y="2"/>
                  </a:lnTo>
                  <a:lnTo>
                    <a:pt x="47" y="0"/>
                  </a:lnTo>
                  <a:lnTo>
                    <a:pt x="61" y="2"/>
                  </a:lnTo>
                  <a:lnTo>
                    <a:pt x="60" y="10"/>
                  </a:lnTo>
                  <a:lnTo>
                    <a:pt x="55" y="24"/>
                  </a:lnTo>
                  <a:lnTo>
                    <a:pt x="61" y="47"/>
                  </a:lnTo>
                  <a:lnTo>
                    <a:pt x="53" y="64"/>
                  </a:lnTo>
                  <a:lnTo>
                    <a:pt x="43" y="60"/>
                  </a:lnTo>
                  <a:lnTo>
                    <a:pt x="29" y="64"/>
                  </a:lnTo>
                  <a:lnTo>
                    <a:pt x="30" y="74"/>
                  </a:lnTo>
                  <a:lnTo>
                    <a:pt x="23" y="71"/>
                  </a:lnTo>
                  <a:lnTo>
                    <a:pt x="16" y="58"/>
                  </a:lnTo>
                  <a:lnTo>
                    <a:pt x="7" y="4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99" name="Freeform 35"/>
            <p:cNvSpPr>
              <a:spLocks/>
            </p:cNvSpPr>
            <p:nvPr/>
          </p:nvSpPr>
          <p:spPr bwMode="auto">
            <a:xfrm>
              <a:off x="3455414" y="4154728"/>
              <a:ext cx="299340" cy="263838"/>
            </a:xfrm>
            <a:custGeom>
              <a:avLst/>
              <a:gdLst>
                <a:gd name="T0" fmla="*/ 176 w 213"/>
                <a:gd name="T1" fmla="*/ 42 h 205"/>
                <a:gd name="T2" fmla="*/ 167 w 213"/>
                <a:gd name="T3" fmla="*/ 38 h 205"/>
                <a:gd name="T4" fmla="*/ 165 w 213"/>
                <a:gd name="T5" fmla="*/ 32 h 205"/>
                <a:gd name="T6" fmla="*/ 164 w 213"/>
                <a:gd name="T7" fmla="*/ 27 h 205"/>
                <a:gd name="T8" fmla="*/ 153 w 213"/>
                <a:gd name="T9" fmla="*/ 30 h 205"/>
                <a:gd name="T10" fmla="*/ 115 w 213"/>
                <a:gd name="T11" fmla="*/ 30 h 205"/>
                <a:gd name="T12" fmla="*/ 86 w 213"/>
                <a:gd name="T13" fmla="*/ 30 h 205"/>
                <a:gd name="T14" fmla="*/ 63 w 213"/>
                <a:gd name="T15" fmla="*/ 12 h 205"/>
                <a:gd name="T16" fmla="*/ 53 w 213"/>
                <a:gd name="T17" fmla="*/ 7 h 205"/>
                <a:gd name="T18" fmla="*/ 56 w 213"/>
                <a:gd name="T19" fmla="*/ 12 h 205"/>
                <a:gd name="T20" fmla="*/ 32 w 213"/>
                <a:gd name="T21" fmla="*/ 24 h 205"/>
                <a:gd name="T22" fmla="*/ 30 w 213"/>
                <a:gd name="T23" fmla="*/ 56 h 205"/>
                <a:gd name="T24" fmla="*/ 29 w 213"/>
                <a:gd name="T25" fmla="*/ 28 h 205"/>
                <a:gd name="T26" fmla="*/ 35 w 213"/>
                <a:gd name="T27" fmla="*/ 6 h 205"/>
                <a:gd name="T28" fmla="*/ 15 w 213"/>
                <a:gd name="T29" fmla="*/ 24 h 205"/>
                <a:gd name="T30" fmla="*/ 0 w 213"/>
                <a:gd name="T31" fmla="*/ 54 h 205"/>
                <a:gd name="T32" fmla="*/ 14 w 213"/>
                <a:gd name="T33" fmla="*/ 74 h 205"/>
                <a:gd name="T34" fmla="*/ 25 w 213"/>
                <a:gd name="T35" fmla="*/ 91 h 205"/>
                <a:gd name="T36" fmla="*/ 50 w 213"/>
                <a:gd name="T37" fmla="*/ 92 h 205"/>
                <a:gd name="T38" fmla="*/ 78 w 213"/>
                <a:gd name="T39" fmla="*/ 108 h 205"/>
                <a:gd name="T40" fmla="*/ 87 w 213"/>
                <a:gd name="T41" fmla="*/ 122 h 205"/>
                <a:gd name="T42" fmla="*/ 91 w 213"/>
                <a:gd name="T43" fmla="*/ 159 h 205"/>
                <a:gd name="T44" fmla="*/ 95 w 213"/>
                <a:gd name="T45" fmla="*/ 182 h 205"/>
                <a:gd name="T46" fmla="*/ 111 w 213"/>
                <a:gd name="T47" fmla="*/ 204 h 205"/>
                <a:gd name="T48" fmla="*/ 122 w 213"/>
                <a:gd name="T49" fmla="*/ 205 h 205"/>
                <a:gd name="T50" fmla="*/ 152 w 213"/>
                <a:gd name="T51" fmla="*/ 180 h 205"/>
                <a:gd name="T52" fmla="*/ 145 w 213"/>
                <a:gd name="T53" fmla="*/ 171 h 205"/>
                <a:gd name="T54" fmla="*/ 134 w 213"/>
                <a:gd name="T55" fmla="*/ 141 h 205"/>
                <a:gd name="T56" fmla="*/ 165 w 213"/>
                <a:gd name="T57" fmla="*/ 152 h 205"/>
                <a:gd name="T58" fmla="*/ 181 w 213"/>
                <a:gd name="T59" fmla="*/ 140 h 205"/>
                <a:gd name="T60" fmla="*/ 198 w 213"/>
                <a:gd name="T61" fmla="*/ 124 h 205"/>
                <a:gd name="T62" fmla="*/ 188 w 213"/>
                <a:gd name="T63" fmla="*/ 110 h 205"/>
                <a:gd name="T64" fmla="*/ 205 w 213"/>
                <a:gd name="T65" fmla="*/ 90 h 205"/>
                <a:gd name="T66" fmla="*/ 213 w 213"/>
                <a:gd name="T67" fmla="*/ 69 h 205"/>
                <a:gd name="T68" fmla="*/ 195 w 213"/>
                <a:gd name="T69" fmla="*/ 64 h 205"/>
                <a:gd name="T70" fmla="*/ 189 w 213"/>
                <a:gd name="T71" fmla="*/ 63 h 205"/>
                <a:gd name="T72" fmla="*/ 198 w 213"/>
                <a:gd name="T73" fmla="*/ 51 h 205"/>
                <a:gd name="T74" fmla="*/ 182 w 213"/>
                <a:gd name="T75" fmla="*/ 43 h 205"/>
                <a:gd name="T76" fmla="*/ 177 w 213"/>
                <a:gd name="T77" fmla="*/ 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05">
                  <a:moveTo>
                    <a:pt x="177" y="44"/>
                  </a:moveTo>
                  <a:lnTo>
                    <a:pt x="176" y="42"/>
                  </a:lnTo>
                  <a:lnTo>
                    <a:pt x="173" y="37"/>
                  </a:lnTo>
                  <a:lnTo>
                    <a:pt x="167" y="38"/>
                  </a:lnTo>
                  <a:lnTo>
                    <a:pt x="170" y="37"/>
                  </a:lnTo>
                  <a:lnTo>
                    <a:pt x="165" y="32"/>
                  </a:lnTo>
                  <a:lnTo>
                    <a:pt x="181" y="27"/>
                  </a:lnTo>
                  <a:lnTo>
                    <a:pt x="164" y="27"/>
                  </a:lnTo>
                  <a:lnTo>
                    <a:pt x="147" y="27"/>
                  </a:lnTo>
                  <a:lnTo>
                    <a:pt x="153" y="30"/>
                  </a:lnTo>
                  <a:lnTo>
                    <a:pt x="137" y="37"/>
                  </a:lnTo>
                  <a:lnTo>
                    <a:pt x="115" y="30"/>
                  </a:lnTo>
                  <a:lnTo>
                    <a:pt x="101" y="30"/>
                  </a:lnTo>
                  <a:lnTo>
                    <a:pt x="86" y="30"/>
                  </a:lnTo>
                  <a:lnTo>
                    <a:pt x="80" y="19"/>
                  </a:lnTo>
                  <a:lnTo>
                    <a:pt x="63" y="12"/>
                  </a:lnTo>
                  <a:lnTo>
                    <a:pt x="56" y="0"/>
                  </a:lnTo>
                  <a:lnTo>
                    <a:pt x="53" y="7"/>
                  </a:lnTo>
                  <a:lnTo>
                    <a:pt x="60" y="12"/>
                  </a:lnTo>
                  <a:lnTo>
                    <a:pt x="56" y="12"/>
                  </a:lnTo>
                  <a:lnTo>
                    <a:pt x="35" y="20"/>
                  </a:lnTo>
                  <a:lnTo>
                    <a:pt x="32" y="24"/>
                  </a:lnTo>
                  <a:lnTo>
                    <a:pt x="36" y="46"/>
                  </a:lnTo>
                  <a:lnTo>
                    <a:pt x="30" y="56"/>
                  </a:lnTo>
                  <a:lnTo>
                    <a:pt x="20" y="43"/>
                  </a:lnTo>
                  <a:lnTo>
                    <a:pt x="29" y="28"/>
                  </a:lnTo>
                  <a:lnTo>
                    <a:pt x="25" y="13"/>
                  </a:lnTo>
                  <a:lnTo>
                    <a:pt x="35" y="6"/>
                  </a:lnTo>
                  <a:lnTo>
                    <a:pt x="24" y="8"/>
                  </a:lnTo>
                  <a:lnTo>
                    <a:pt x="15" y="24"/>
                  </a:lnTo>
                  <a:lnTo>
                    <a:pt x="7" y="38"/>
                  </a:lnTo>
                  <a:lnTo>
                    <a:pt x="0" y="54"/>
                  </a:lnTo>
                  <a:lnTo>
                    <a:pt x="6" y="54"/>
                  </a:lnTo>
                  <a:lnTo>
                    <a:pt x="14" y="74"/>
                  </a:lnTo>
                  <a:lnTo>
                    <a:pt x="14" y="85"/>
                  </a:lnTo>
                  <a:lnTo>
                    <a:pt x="25" y="91"/>
                  </a:lnTo>
                  <a:lnTo>
                    <a:pt x="37" y="92"/>
                  </a:lnTo>
                  <a:lnTo>
                    <a:pt x="50" y="92"/>
                  </a:lnTo>
                  <a:lnTo>
                    <a:pt x="63" y="109"/>
                  </a:lnTo>
                  <a:lnTo>
                    <a:pt x="78" y="108"/>
                  </a:lnTo>
                  <a:lnTo>
                    <a:pt x="91" y="106"/>
                  </a:lnTo>
                  <a:lnTo>
                    <a:pt x="87" y="122"/>
                  </a:lnTo>
                  <a:lnTo>
                    <a:pt x="84" y="136"/>
                  </a:lnTo>
                  <a:lnTo>
                    <a:pt x="91" y="159"/>
                  </a:lnTo>
                  <a:lnTo>
                    <a:pt x="86" y="168"/>
                  </a:lnTo>
                  <a:lnTo>
                    <a:pt x="95" y="182"/>
                  </a:lnTo>
                  <a:lnTo>
                    <a:pt x="98" y="196"/>
                  </a:lnTo>
                  <a:lnTo>
                    <a:pt x="111" y="204"/>
                  </a:lnTo>
                  <a:lnTo>
                    <a:pt x="120" y="204"/>
                  </a:lnTo>
                  <a:lnTo>
                    <a:pt x="122" y="205"/>
                  </a:lnTo>
                  <a:lnTo>
                    <a:pt x="138" y="193"/>
                  </a:lnTo>
                  <a:lnTo>
                    <a:pt x="152" y="180"/>
                  </a:lnTo>
                  <a:lnTo>
                    <a:pt x="155" y="175"/>
                  </a:lnTo>
                  <a:lnTo>
                    <a:pt x="145" y="171"/>
                  </a:lnTo>
                  <a:lnTo>
                    <a:pt x="140" y="151"/>
                  </a:lnTo>
                  <a:lnTo>
                    <a:pt x="134" y="141"/>
                  </a:lnTo>
                  <a:lnTo>
                    <a:pt x="150" y="147"/>
                  </a:lnTo>
                  <a:lnTo>
                    <a:pt x="165" y="152"/>
                  </a:lnTo>
                  <a:lnTo>
                    <a:pt x="168" y="146"/>
                  </a:lnTo>
                  <a:lnTo>
                    <a:pt x="181" y="140"/>
                  </a:lnTo>
                  <a:lnTo>
                    <a:pt x="194" y="134"/>
                  </a:lnTo>
                  <a:lnTo>
                    <a:pt x="198" y="124"/>
                  </a:lnTo>
                  <a:lnTo>
                    <a:pt x="197" y="124"/>
                  </a:lnTo>
                  <a:lnTo>
                    <a:pt x="188" y="110"/>
                  </a:lnTo>
                  <a:lnTo>
                    <a:pt x="194" y="97"/>
                  </a:lnTo>
                  <a:lnTo>
                    <a:pt x="205" y="90"/>
                  </a:lnTo>
                  <a:lnTo>
                    <a:pt x="199" y="82"/>
                  </a:lnTo>
                  <a:lnTo>
                    <a:pt x="213" y="69"/>
                  </a:lnTo>
                  <a:lnTo>
                    <a:pt x="211" y="64"/>
                  </a:lnTo>
                  <a:lnTo>
                    <a:pt x="195" y="64"/>
                  </a:lnTo>
                  <a:lnTo>
                    <a:pt x="185" y="64"/>
                  </a:lnTo>
                  <a:lnTo>
                    <a:pt x="189" y="63"/>
                  </a:lnTo>
                  <a:lnTo>
                    <a:pt x="194" y="55"/>
                  </a:lnTo>
                  <a:lnTo>
                    <a:pt x="198" y="51"/>
                  </a:lnTo>
                  <a:lnTo>
                    <a:pt x="188" y="43"/>
                  </a:lnTo>
                  <a:lnTo>
                    <a:pt x="182" y="43"/>
                  </a:lnTo>
                  <a:lnTo>
                    <a:pt x="176" y="39"/>
                  </a:lnTo>
                  <a:lnTo>
                    <a:pt x="177" y="44"/>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0" name="Freeform 36"/>
            <p:cNvSpPr>
              <a:spLocks/>
            </p:cNvSpPr>
            <p:nvPr/>
          </p:nvSpPr>
          <p:spPr bwMode="auto">
            <a:xfrm>
              <a:off x="3945283" y="5614309"/>
              <a:ext cx="32774" cy="23399"/>
            </a:xfrm>
            <a:custGeom>
              <a:avLst/>
              <a:gdLst>
                <a:gd name="T0" fmla="*/ 23 w 23"/>
                <a:gd name="T1" fmla="*/ 7 h 17"/>
                <a:gd name="T2" fmla="*/ 18 w 23"/>
                <a:gd name="T3" fmla="*/ 3 h 17"/>
                <a:gd name="T4" fmla="*/ 14 w 23"/>
                <a:gd name="T5" fmla="*/ 3 h 17"/>
                <a:gd name="T6" fmla="*/ 11 w 23"/>
                <a:gd name="T7" fmla="*/ 2 h 17"/>
                <a:gd name="T8" fmla="*/ 5 w 23"/>
                <a:gd name="T9" fmla="*/ 0 h 17"/>
                <a:gd name="T10" fmla="*/ 5 w 23"/>
                <a:gd name="T11" fmla="*/ 6 h 17"/>
                <a:gd name="T12" fmla="*/ 0 w 23"/>
                <a:gd name="T13" fmla="*/ 12 h 17"/>
                <a:gd name="T14" fmla="*/ 5 w 23"/>
                <a:gd name="T15" fmla="*/ 17 h 17"/>
                <a:gd name="T16" fmla="*/ 8 w 23"/>
                <a:gd name="T17" fmla="*/ 14 h 17"/>
                <a:gd name="T18" fmla="*/ 10 w 23"/>
                <a:gd name="T19" fmla="*/ 13 h 17"/>
                <a:gd name="T20" fmla="*/ 10 w 23"/>
                <a:gd name="T21" fmla="*/ 11 h 17"/>
                <a:gd name="T22" fmla="*/ 23 w 23"/>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23" y="7"/>
                  </a:moveTo>
                  <a:lnTo>
                    <a:pt x="18" y="3"/>
                  </a:lnTo>
                  <a:lnTo>
                    <a:pt x="14" y="3"/>
                  </a:lnTo>
                  <a:lnTo>
                    <a:pt x="11" y="2"/>
                  </a:lnTo>
                  <a:lnTo>
                    <a:pt x="5" y="0"/>
                  </a:lnTo>
                  <a:lnTo>
                    <a:pt x="5" y="6"/>
                  </a:lnTo>
                  <a:lnTo>
                    <a:pt x="0" y="12"/>
                  </a:lnTo>
                  <a:lnTo>
                    <a:pt x="5" y="17"/>
                  </a:lnTo>
                  <a:lnTo>
                    <a:pt x="8" y="14"/>
                  </a:lnTo>
                  <a:lnTo>
                    <a:pt x="10" y="13"/>
                  </a:lnTo>
                  <a:lnTo>
                    <a:pt x="10" y="11"/>
                  </a:lnTo>
                  <a:lnTo>
                    <a:pt x="23" y="7"/>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01" name="Freeform 37"/>
            <p:cNvSpPr>
              <a:spLocks/>
            </p:cNvSpPr>
            <p:nvPr/>
          </p:nvSpPr>
          <p:spPr bwMode="auto">
            <a:xfrm>
              <a:off x="3922559" y="5617132"/>
              <a:ext cx="25345" cy="18154"/>
            </a:xfrm>
            <a:custGeom>
              <a:avLst/>
              <a:gdLst>
                <a:gd name="T0" fmla="*/ 4 w 18"/>
                <a:gd name="T1" fmla="*/ 6 h 13"/>
                <a:gd name="T2" fmla="*/ 1 w 18"/>
                <a:gd name="T3" fmla="*/ 1 h 13"/>
                <a:gd name="T4" fmla="*/ 18 w 18"/>
                <a:gd name="T5" fmla="*/ 0 h 13"/>
                <a:gd name="T6" fmla="*/ 9 w 18"/>
                <a:gd name="T7" fmla="*/ 10 h 13"/>
                <a:gd name="T8" fmla="*/ 0 w 18"/>
                <a:gd name="T9" fmla="*/ 13 h 13"/>
                <a:gd name="T10" fmla="*/ 4 w 18"/>
                <a:gd name="T11" fmla="*/ 8 h 13"/>
                <a:gd name="T12" fmla="*/ 2 w 18"/>
                <a:gd name="T13" fmla="*/ 6 h 13"/>
                <a:gd name="T14" fmla="*/ 4 w 1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4" y="6"/>
                  </a:moveTo>
                  <a:lnTo>
                    <a:pt x="1" y="1"/>
                  </a:lnTo>
                  <a:lnTo>
                    <a:pt x="18" y="0"/>
                  </a:lnTo>
                  <a:lnTo>
                    <a:pt x="9" y="10"/>
                  </a:lnTo>
                  <a:lnTo>
                    <a:pt x="0" y="13"/>
                  </a:lnTo>
                  <a:lnTo>
                    <a:pt x="4" y="8"/>
                  </a:lnTo>
                  <a:lnTo>
                    <a:pt x="2" y="6"/>
                  </a:lnTo>
                  <a:lnTo>
                    <a:pt x="4" y="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02" name="Freeform 38"/>
            <p:cNvSpPr>
              <a:spLocks/>
            </p:cNvSpPr>
            <p:nvPr/>
          </p:nvSpPr>
          <p:spPr bwMode="auto">
            <a:xfrm>
              <a:off x="3443178" y="4314080"/>
              <a:ext cx="861750" cy="901648"/>
            </a:xfrm>
            <a:custGeom>
              <a:avLst/>
              <a:gdLst>
                <a:gd name="T0" fmla="*/ 465 w 618"/>
                <a:gd name="T1" fmla="*/ 137 h 700"/>
                <a:gd name="T2" fmla="*/ 456 w 618"/>
                <a:gd name="T3" fmla="*/ 122 h 700"/>
                <a:gd name="T4" fmla="*/ 436 w 618"/>
                <a:gd name="T5" fmla="*/ 113 h 700"/>
                <a:gd name="T6" fmla="*/ 415 w 618"/>
                <a:gd name="T7" fmla="*/ 107 h 700"/>
                <a:gd name="T8" fmla="*/ 394 w 618"/>
                <a:gd name="T9" fmla="*/ 125 h 700"/>
                <a:gd name="T10" fmla="*/ 373 w 618"/>
                <a:gd name="T11" fmla="*/ 129 h 700"/>
                <a:gd name="T12" fmla="*/ 341 w 618"/>
                <a:gd name="T13" fmla="*/ 123 h 700"/>
                <a:gd name="T14" fmla="*/ 367 w 618"/>
                <a:gd name="T15" fmla="*/ 83 h 700"/>
                <a:gd name="T16" fmla="*/ 363 w 618"/>
                <a:gd name="T17" fmla="*/ 40 h 700"/>
                <a:gd name="T18" fmla="*/ 353 w 618"/>
                <a:gd name="T19" fmla="*/ 21 h 700"/>
                <a:gd name="T20" fmla="*/ 329 w 618"/>
                <a:gd name="T21" fmla="*/ 56 h 700"/>
                <a:gd name="T22" fmla="*/ 280 w 618"/>
                <a:gd name="T23" fmla="*/ 52 h 700"/>
                <a:gd name="T24" fmla="*/ 241 w 618"/>
                <a:gd name="T25" fmla="*/ 70 h 700"/>
                <a:gd name="T26" fmla="*/ 225 w 618"/>
                <a:gd name="T27" fmla="*/ 20 h 700"/>
                <a:gd name="T28" fmla="*/ 208 w 618"/>
                <a:gd name="T29" fmla="*/ 0 h 700"/>
                <a:gd name="T30" fmla="*/ 175 w 618"/>
                <a:gd name="T31" fmla="*/ 28 h 700"/>
                <a:gd name="T32" fmla="*/ 155 w 618"/>
                <a:gd name="T33" fmla="*/ 47 h 700"/>
                <a:gd name="T34" fmla="*/ 132 w 618"/>
                <a:gd name="T35" fmla="*/ 81 h 700"/>
                <a:gd name="T36" fmla="*/ 105 w 618"/>
                <a:gd name="T37" fmla="*/ 71 h 700"/>
                <a:gd name="T38" fmla="*/ 88 w 618"/>
                <a:gd name="T39" fmla="*/ 63 h 700"/>
                <a:gd name="T40" fmla="*/ 72 w 618"/>
                <a:gd name="T41" fmla="*/ 78 h 700"/>
                <a:gd name="T42" fmla="*/ 67 w 618"/>
                <a:gd name="T43" fmla="*/ 119 h 700"/>
                <a:gd name="T44" fmla="*/ 42 w 618"/>
                <a:gd name="T45" fmla="*/ 173 h 700"/>
                <a:gd name="T46" fmla="*/ 9 w 618"/>
                <a:gd name="T47" fmla="*/ 213 h 700"/>
                <a:gd name="T48" fmla="*/ 13 w 618"/>
                <a:gd name="T49" fmla="*/ 262 h 700"/>
                <a:gd name="T50" fmla="*/ 53 w 618"/>
                <a:gd name="T51" fmla="*/ 264 h 700"/>
                <a:gd name="T52" fmla="*/ 91 w 618"/>
                <a:gd name="T53" fmla="*/ 291 h 700"/>
                <a:gd name="T54" fmla="*/ 138 w 618"/>
                <a:gd name="T55" fmla="*/ 270 h 700"/>
                <a:gd name="T56" fmla="*/ 165 w 618"/>
                <a:gd name="T57" fmla="*/ 318 h 700"/>
                <a:gd name="T58" fmla="*/ 219 w 618"/>
                <a:gd name="T59" fmla="*/ 347 h 700"/>
                <a:gd name="T60" fmla="*/ 226 w 618"/>
                <a:gd name="T61" fmla="*/ 386 h 700"/>
                <a:gd name="T62" fmla="*/ 267 w 618"/>
                <a:gd name="T63" fmla="*/ 414 h 700"/>
                <a:gd name="T64" fmla="*/ 265 w 618"/>
                <a:gd name="T65" fmla="*/ 454 h 700"/>
                <a:gd name="T66" fmla="*/ 291 w 618"/>
                <a:gd name="T67" fmla="*/ 492 h 700"/>
                <a:gd name="T68" fmla="*/ 321 w 618"/>
                <a:gd name="T69" fmla="*/ 524 h 700"/>
                <a:gd name="T70" fmla="*/ 337 w 618"/>
                <a:gd name="T71" fmla="*/ 554 h 700"/>
                <a:gd name="T72" fmla="*/ 317 w 618"/>
                <a:gd name="T73" fmla="*/ 605 h 700"/>
                <a:gd name="T74" fmla="*/ 300 w 618"/>
                <a:gd name="T75" fmla="*/ 635 h 700"/>
                <a:gd name="T76" fmla="*/ 349 w 618"/>
                <a:gd name="T77" fmla="*/ 668 h 700"/>
                <a:gd name="T78" fmla="*/ 373 w 618"/>
                <a:gd name="T79" fmla="*/ 689 h 700"/>
                <a:gd name="T80" fmla="*/ 390 w 618"/>
                <a:gd name="T81" fmla="*/ 647 h 700"/>
                <a:gd name="T82" fmla="*/ 394 w 618"/>
                <a:gd name="T83" fmla="*/ 652 h 700"/>
                <a:gd name="T84" fmla="*/ 394 w 618"/>
                <a:gd name="T85" fmla="*/ 656 h 700"/>
                <a:gd name="T86" fmla="*/ 421 w 618"/>
                <a:gd name="T87" fmla="*/ 604 h 700"/>
                <a:gd name="T88" fmla="*/ 419 w 618"/>
                <a:gd name="T89" fmla="*/ 564 h 700"/>
                <a:gd name="T90" fmla="*/ 425 w 618"/>
                <a:gd name="T91" fmla="*/ 550 h 700"/>
                <a:gd name="T92" fmla="*/ 478 w 618"/>
                <a:gd name="T93" fmla="*/ 512 h 700"/>
                <a:gd name="T94" fmla="*/ 499 w 618"/>
                <a:gd name="T95" fmla="*/ 504 h 700"/>
                <a:gd name="T96" fmla="*/ 533 w 618"/>
                <a:gd name="T97" fmla="*/ 489 h 700"/>
                <a:gd name="T98" fmla="*/ 552 w 618"/>
                <a:gd name="T99" fmla="*/ 417 h 700"/>
                <a:gd name="T100" fmla="*/ 557 w 618"/>
                <a:gd name="T101" fmla="*/ 359 h 700"/>
                <a:gd name="T102" fmla="*/ 562 w 618"/>
                <a:gd name="T103" fmla="*/ 322 h 700"/>
                <a:gd name="T104" fmla="*/ 580 w 618"/>
                <a:gd name="T105" fmla="*/ 298 h 700"/>
                <a:gd name="T106" fmla="*/ 616 w 618"/>
                <a:gd name="T107" fmla="*/ 248 h 700"/>
                <a:gd name="T108" fmla="*/ 592 w 618"/>
                <a:gd name="T109" fmla="*/ 184 h 700"/>
                <a:gd name="T110" fmla="*/ 523 w 618"/>
                <a:gd name="T111" fmla="*/ 144 h 700"/>
                <a:gd name="T112" fmla="*/ 468 w 618"/>
                <a:gd name="T113" fmla="*/ 14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700">
                  <a:moveTo>
                    <a:pt x="469" y="137"/>
                  </a:moveTo>
                  <a:lnTo>
                    <a:pt x="467" y="140"/>
                  </a:lnTo>
                  <a:lnTo>
                    <a:pt x="460" y="152"/>
                  </a:lnTo>
                  <a:lnTo>
                    <a:pt x="465" y="137"/>
                  </a:lnTo>
                  <a:lnTo>
                    <a:pt x="462" y="134"/>
                  </a:lnTo>
                  <a:lnTo>
                    <a:pt x="461" y="135"/>
                  </a:lnTo>
                  <a:lnTo>
                    <a:pt x="462" y="126"/>
                  </a:lnTo>
                  <a:lnTo>
                    <a:pt x="456" y="122"/>
                  </a:lnTo>
                  <a:lnTo>
                    <a:pt x="450" y="122"/>
                  </a:lnTo>
                  <a:lnTo>
                    <a:pt x="449" y="119"/>
                  </a:lnTo>
                  <a:lnTo>
                    <a:pt x="443" y="117"/>
                  </a:lnTo>
                  <a:lnTo>
                    <a:pt x="436" y="113"/>
                  </a:lnTo>
                  <a:lnTo>
                    <a:pt x="430" y="111"/>
                  </a:lnTo>
                  <a:lnTo>
                    <a:pt x="425" y="110"/>
                  </a:lnTo>
                  <a:lnTo>
                    <a:pt x="417" y="105"/>
                  </a:lnTo>
                  <a:lnTo>
                    <a:pt x="415" y="107"/>
                  </a:lnTo>
                  <a:lnTo>
                    <a:pt x="406" y="110"/>
                  </a:lnTo>
                  <a:lnTo>
                    <a:pt x="400" y="120"/>
                  </a:lnTo>
                  <a:lnTo>
                    <a:pt x="400" y="123"/>
                  </a:lnTo>
                  <a:lnTo>
                    <a:pt x="394" y="125"/>
                  </a:lnTo>
                  <a:lnTo>
                    <a:pt x="383" y="141"/>
                  </a:lnTo>
                  <a:lnTo>
                    <a:pt x="384" y="128"/>
                  </a:lnTo>
                  <a:lnTo>
                    <a:pt x="379" y="131"/>
                  </a:lnTo>
                  <a:lnTo>
                    <a:pt x="373" y="129"/>
                  </a:lnTo>
                  <a:lnTo>
                    <a:pt x="369" y="129"/>
                  </a:lnTo>
                  <a:lnTo>
                    <a:pt x="363" y="111"/>
                  </a:lnTo>
                  <a:lnTo>
                    <a:pt x="352" y="117"/>
                  </a:lnTo>
                  <a:lnTo>
                    <a:pt x="341" y="123"/>
                  </a:lnTo>
                  <a:lnTo>
                    <a:pt x="335" y="122"/>
                  </a:lnTo>
                  <a:lnTo>
                    <a:pt x="347" y="114"/>
                  </a:lnTo>
                  <a:lnTo>
                    <a:pt x="357" y="95"/>
                  </a:lnTo>
                  <a:lnTo>
                    <a:pt x="367" y="83"/>
                  </a:lnTo>
                  <a:lnTo>
                    <a:pt x="377" y="71"/>
                  </a:lnTo>
                  <a:lnTo>
                    <a:pt x="373" y="62"/>
                  </a:lnTo>
                  <a:lnTo>
                    <a:pt x="365" y="56"/>
                  </a:lnTo>
                  <a:lnTo>
                    <a:pt x="363" y="40"/>
                  </a:lnTo>
                  <a:lnTo>
                    <a:pt x="359" y="24"/>
                  </a:lnTo>
                  <a:lnTo>
                    <a:pt x="358" y="26"/>
                  </a:lnTo>
                  <a:lnTo>
                    <a:pt x="352" y="17"/>
                  </a:lnTo>
                  <a:lnTo>
                    <a:pt x="353" y="21"/>
                  </a:lnTo>
                  <a:lnTo>
                    <a:pt x="351" y="21"/>
                  </a:lnTo>
                  <a:lnTo>
                    <a:pt x="351" y="22"/>
                  </a:lnTo>
                  <a:lnTo>
                    <a:pt x="340" y="39"/>
                  </a:lnTo>
                  <a:lnTo>
                    <a:pt x="329" y="56"/>
                  </a:lnTo>
                  <a:lnTo>
                    <a:pt x="313" y="54"/>
                  </a:lnTo>
                  <a:lnTo>
                    <a:pt x="304" y="52"/>
                  </a:lnTo>
                  <a:lnTo>
                    <a:pt x="294" y="48"/>
                  </a:lnTo>
                  <a:lnTo>
                    <a:pt x="280" y="52"/>
                  </a:lnTo>
                  <a:lnTo>
                    <a:pt x="281" y="62"/>
                  </a:lnTo>
                  <a:lnTo>
                    <a:pt x="274" y="59"/>
                  </a:lnTo>
                  <a:lnTo>
                    <a:pt x="257" y="62"/>
                  </a:lnTo>
                  <a:lnTo>
                    <a:pt x="241" y="70"/>
                  </a:lnTo>
                  <a:lnTo>
                    <a:pt x="232" y="70"/>
                  </a:lnTo>
                  <a:lnTo>
                    <a:pt x="222" y="57"/>
                  </a:lnTo>
                  <a:lnTo>
                    <a:pt x="220" y="35"/>
                  </a:lnTo>
                  <a:lnTo>
                    <a:pt x="225" y="20"/>
                  </a:lnTo>
                  <a:lnTo>
                    <a:pt x="217" y="10"/>
                  </a:lnTo>
                  <a:lnTo>
                    <a:pt x="216" y="0"/>
                  </a:lnTo>
                  <a:lnTo>
                    <a:pt x="207" y="0"/>
                  </a:lnTo>
                  <a:lnTo>
                    <a:pt x="208" y="0"/>
                  </a:lnTo>
                  <a:lnTo>
                    <a:pt x="204" y="10"/>
                  </a:lnTo>
                  <a:lnTo>
                    <a:pt x="191" y="16"/>
                  </a:lnTo>
                  <a:lnTo>
                    <a:pt x="178" y="22"/>
                  </a:lnTo>
                  <a:lnTo>
                    <a:pt x="175" y="28"/>
                  </a:lnTo>
                  <a:lnTo>
                    <a:pt x="160" y="23"/>
                  </a:lnTo>
                  <a:lnTo>
                    <a:pt x="144" y="17"/>
                  </a:lnTo>
                  <a:lnTo>
                    <a:pt x="150" y="27"/>
                  </a:lnTo>
                  <a:lnTo>
                    <a:pt x="155" y="47"/>
                  </a:lnTo>
                  <a:lnTo>
                    <a:pt x="165" y="51"/>
                  </a:lnTo>
                  <a:lnTo>
                    <a:pt x="162" y="56"/>
                  </a:lnTo>
                  <a:lnTo>
                    <a:pt x="148" y="69"/>
                  </a:lnTo>
                  <a:lnTo>
                    <a:pt x="132" y="81"/>
                  </a:lnTo>
                  <a:lnTo>
                    <a:pt x="130" y="80"/>
                  </a:lnTo>
                  <a:lnTo>
                    <a:pt x="121" y="80"/>
                  </a:lnTo>
                  <a:lnTo>
                    <a:pt x="108" y="72"/>
                  </a:lnTo>
                  <a:lnTo>
                    <a:pt x="105" y="71"/>
                  </a:lnTo>
                  <a:lnTo>
                    <a:pt x="100" y="56"/>
                  </a:lnTo>
                  <a:lnTo>
                    <a:pt x="90" y="63"/>
                  </a:lnTo>
                  <a:lnTo>
                    <a:pt x="87" y="60"/>
                  </a:lnTo>
                  <a:lnTo>
                    <a:pt x="88" y="63"/>
                  </a:lnTo>
                  <a:lnTo>
                    <a:pt x="75" y="63"/>
                  </a:lnTo>
                  <a:lnTo>
                    <a:pt x="61" y="63"/>
                  </a:lnTo>
                  <a:lnTo>
                    <a:pt x="64" y="75"/>
                  </a:lnTo>
                  <a:lnTo>
                    <a:pt x="72" y="78"/>
                  </a:lnTo>
                  <a:lnTo>
                    <a:pt x="69" y="83"/>
                  </a:lnTo>
                  <a:lnTo>
                    <a:pt x="58" y="83"/>
                  </a:lnTo>
                  <a:lnTo>
                    <a:pt x="61" y="100"/>
                  </a:lnTo>
                  <a:lnTo>
                    <a:pt x="67" y="119"/>
                  </a:lnTo>
                  <a:lnTo>
                    <a:pt x="64" y="144"/>
                  </a:lnTo>
                  <a:lnTo>
                    <a:pt x="60" y="170"/>
                  </a:lnTo>
                  <a:lnTo>
                    <a:pt x="55" y="170"/>
                  </a:lnTo>
                  <a:lnTo>
                    <a:pt x="42" y="173"/>
                  </a:lnTo>
                  <a:lnTo>
                    <a:pt x="29" y="179"/>
                  </a:lnTo>
                  <a:lnTo>
                    <a:pt x="17" y="185"/>
                  </a:lnTo>
                  <a:lnTo>
                    <a:pt x="12" y="198"/>
                  </a:lnTo>
                  <a:lnTo>
                    <a:pt x="9" y="213"/>
                  </a:lnTo>
                  <a:lnTo>
                    <a:pt x="0" y="227"/>
                  </a:lnTo>
                  <a:lnTo>
                    <a:pt x="7" y="240"/>
                  </a:lnTo>
                  <a:lnTo>
                    <a:pt x="15" y="254"/>
                  </a:lnTo>
                  <a:lnTo>
                    <a:pt x="13" y="262"/>
                  </a:lnTo>
                  <a:lnTo>
                    <a:pt x="21" y="263"/>
                  </a:lnTo>
                  <a:lnTo>
                    <a:pt x="29" y="270"/>
                  </a:lnTo>
                  <a:lnTo>
                    <a:pt x="42" y="274"/>
                  </a:lnTo>
                  <a:lnTo>
                    <a:pt x="53" y="264"/>
                  </a:lnTo>
                  <a:lnTo>
                    <a:pt x="54" y="279"/>
                  </a:lnTo>
                  <a:lnTo>
                    <a:pt x="55" y="292"/>
                  </a:lnTo>
                  <a:lnTo>
                    <a:pt x="72" y="291"/>
                  </a:lnTo>
                  <a:lnTo>
                    <a:pt x="91" y="291"/>
                  </a:lnTo>
                  <a:lnTo>
                    <a:pt x="99" y="286"/>
                  </a:lnTo>
                  <a:lnTo>
                    <a:pt x="112" y="278"/>
                  </a:lnTo>
                  <a:lnTo>
                    <a:pt x="125" y="269"/>
                  </a:lnTo>
                  <a:lnTo>
                    <a:pt x="138" y="270"/>
                  </a:lnTo>
                  <a:lnTo>
                    <a:pt x="139" y="286"/>
                  </a:lnTo>
                  <a:lnTo>
                    <a:pt x="141" y="300"/>
                  </a:lnTo>
                  <a:lnTo>
                    <a:pt x="153" y="314"/>
                  </a:lnTo>
                  <a:lnTo>
                    <a:pt x="165" y="318"/>
                  </a:lnTo>
                  <a:lnTo>
                    <a:pt x="178" y="324"/>
                  </a:lnTo>
                  <a:lnTo>
                    <a:pt x="196" y="336"/>
                  </a:lnTo>
                  <a:lnTo>
                    <a:pt x="214" y="340"/>
                  </a:lnTo>
                  <a:lnTo>
                    <a:pt x="219" y="347"/>
                  </a:lnTo>
                  <a:lnTo>
                    <a:pt x="221" y="365"/>
                  </a:lnTo>
                  <a:lnTo>
                    <a:pt x="217" y="365"/>
                  </a:lnTo>
                  <a:lnTo>
                    <a:pt x="223" y="372"/>
                  </a:lnTo>
                  <a:lnTo>
                    <a:pt x="226" y="386"/>
                  </a:lnTo>
                  <a:lnTo>
                    <a:pt x="240" y="388"/>
                  </a:lnTo>
                  <a:lnTo>
                    <a:pt x="255" y="389"/>
                  </a:lnTo>
                  <a:lnTo>
                    <a:pt x="257" y="405"/>
                  </a:lnTo>
                  <a:lnTo>
                    <a:pt x="267" y="414"/>
                  </a:lnTo>
                  <a:lnTo>
                    <a:pt x="270" y="422"/>
                  </a:lnTo>
                  <a:lnTo>
                    <a:pt x="267" y="435"/>
                  </a:lnTo>
                  <a:lnTo>
                    <a:pt x="263" y="448"/>
                  </a:lnTo>
                  <a:lnTo>
                    <a:pt x="265" y="454"/>
                  </a:lnTo>
                  <a:lnTo>
                    <a:pt x="263" y="456"/>
                  </a:lnTo>
                  <a:lnTo>
                    <a:pt x="267" y="465"/>
                  </a:lnTo>
                  <a:lnTo>
                    <a:pt x="269" y="490"/>
                  </a:lnTo>
                  <a:lnTo>
                    <a:pt x="291" y="492"/>
                  </a:lnTo>
                  <a:lnTo>
                    <a:pt x="303" y="495"/>
                  </a:lnTo>
                  <a:lnTo>
                    <a:pt x="307" y="509"/>
                  </a:lnTo>
                  <a:lnTo>
                    <a:pt x="312" y="524"/>
                  </a:lnTo>
                  <a:lnTo>
                    <a:pt x="321" y="524"/>
                  </a:lnTo>
                  <a:lnTo>
                    <a:pt x="329" y="525"/>
                  </a:lnTo>
                  <a:lnTo>
                    <a:pt x="328" y="539"/>
                  </a:lnTo>
                  <a:lnTo>
                    <a:pt x="328" y="554"/>
                  </a:lnTo>
                  <a:lnTo>
                    <a:pt x="337" y="554"/>
                  </a:lnTo>
                  <a:lnTo>
                    <a:pt x="345" y="576"/>
                  </a:lnTo>
                  <a:lnTo>
                    <a:pt x="335" y="586"/>
                  </a:lnTo>
                  <a:lnTo>
                    <a:pt x="325" y="594"/>
                  </a:lnTo>
                  <a:lnTo>
                    <a:pt x="317" y="605"/>
                  </a:lnTo>
                  <a:lnTo>
                    <a:pt x="309" y="615"/>
                  </a:lnTo>
                  <a:lnTo>
                    <a:pt x="300" y="626"/>
                  </a:lnTo>
                  <a:lnTo>
                    <a:pt x="292" y="636"/>
                  </a:lnTo>
                  <a:lnTo>
                    <a:pt x="300" y="635"/>
                  </a:lnTo>
                  <a:lnTo>
                    <a:pt x="319" y="650"/>
                  </a:lnTo>
                  <a:lnTo>
                    <a:pt x="323" y="650"/>
                  </a:lnTo>
                  <a:lnTo>
                    <a:pt x="333" y="656"/>
                  </a:lnTo>
                  <a:lnTo>
                    <a:pt x="349" y="668"/>
                  </a:lnTo>
                  <a:lnTo>
                    <a:pt x="365" y="680"/>
                  </a:lnTo>
                  <a:lnTo>
                    <a:pt x="364" y="688"/>
                  </a:lnTo>
                  <a:lnTo>
                    <a:pt x="367" y="700"/>
                  </a:lnTo>
                  <a:lnTo>
                    <a:pt x="373" y="689"/>
                  </a:lnTo>
                  <a:lnTo>
                    <a:pt x="378" y="677"/>
                  </a:lnTo>
                  <a:lnTo>
                    <a:pt x="379" y="666"/>
                  </a:lnTo>
                  <a:lnTo>
                    <a:pt x="384" y="656"/>
                  </a:lnTo>
                  <a:lnTo>
                    <a:pt x="390" y="647"/>
                  </a:lnTo>
                  <a:lnTo>
                    <a:pt x="389" y="636"/>
                  </a:lnTo>
                  <a:lnTo>
                    <a:pt x="396" y="639"/>
                  </a:lnTo>
                  <a:lnTo>
                    <a:pt x="400" y="639"/>
                  </a:lnTo>
                  <a:lnTo>
                    <a:pt x="394" y="652"/>
                  </a:lnTo>
                  <a:lnTo>
                    <a:pt x="387" y="665"/>
                  </a:lnTo>
                  <a:lnTo>
                    <a:pt x="382" y="669"/>
                  </a:lnTo>
                  <a:lnTo>
                    <a:pt x="383" y="670"/>
                  </a:lnTo>
                  <a:lnTo>
                    <a:pt x="394" y="656"/>
                  </a:lnTo>
                  <a:lnTo>
                    <a:pt x="405" y="641"/>
                  </a:lnTo>
                  <a:lnTo>
                    <a:pt x="411" y="627"/>
                  </a:lnTo>
                  <a:lnTo>
                    <a:pt x="417" y="612"/>
                  </a:lnTo>
                  <a:lnTo>
                    <a:pt x="421" y="604"/>
                  </a:lnTo>
                  <a:lnTo>
                    <a:pt x="423" y="604"/>
                  </a:lnTo>
                  <a:lnTo>
                    <a:pt x="423" y="590"/>
                  </a:lnTo>
                  <a:lnTo>
                    <a:pt x="423" y="575"/>
                  </a:lnTo>
                  <a:lnTo>
                    <a:pt x="419" y="564"/>
                  </a:lnTo>
                  <a:lnTo>
                    <a:pt x="419" y="558"/>
                  </a:lnTo>
                  <a:lnTo>
                    <a:pt x="421" y="552"/>
                  </a:lnTo>
                  <a:lnTo>
                    <a:pt x="419" y="551"/>
                  </a:lnTo>
                  <a:lnTo>
                    <a:pt x="425" y="550"/>
                  </a:lnTo>
                  <a:lnTo>
                    <a:pt x="439" y="537"/>
                  </a:lnTo>
                  <a:lnTo>
                    <a:pt x="453" y="524"/>
                  </a:lnTo>
                  <a:lnTo>
                    <a:pt x="466" y="520"/>
                  </a:lnTo>
                  <a:lnTo>
                    <a:pt x="478" y="512"/>
                  </a:lnTo>
                  <a:lnTo>
                    <a:pt x="483" y="507"/>
                  </a:lnTo>
                  <a:lnTo>
                    <a:pt x="493" y="507"/>
                  </a:lnTo>
                  <a:lnTo>
                    <a:pt x="489" y="508"/>
                  </a:lnTo>
                  <a:lnTo>
                    <a:pt x="499" y="504"/>
                  </a:lnTo>
                  <a:lnTo>
                    <a:pt x="502" y="503"/>
                  </a:lnTo>
                  <a:lnTo>
                    <a:pt x="519" y="503"/>
                  </a:lnTo>
                  <a:lnTo>
                    <a:pt x="523" y="494"/>
                  </a:lnTo>
                  <a:lnTo>
                    <a:pt x="533" y="489"/>
                  </a:lnTo>
                  <a:lnTo>
                    <a:pt x="535" y="468"/>
                  </a:lnTo>
                  <a:lnTo>
                    <a:pt x="543" y="454"/>
                  </a:lnTo>
                  <a:lnTo>
                    <a:pt x="550" y="441"/>
                  </a:lnTo>
                  <a:lnTo>
                    <a:pt x="552" y="417"/>
                  </a:lnTo>
                  <a:lnTo>
                    <a:pt x="556" y="407"/>
                  </a:lnTo>
                  <a:lnTo>
                    <a:pt x="557" y="390"/>
                  </a:lnTo>
                  <a:lnTo>
                    <a:pt x="558" y="372"/>
                  </a:lnTo>
                  <a:lnTo>
                    <a:pt x="557" y="359"/>
                  </a:lnTo>
                  <a:lnTo>
                    <a:pt x="557" y="346"/>
                  </a:lnTo>
                  <a:lnTo>
                    <a:pt x="555" y="341"/>
                  </a:lnTo>
                  <a:lnTo>
                    <a:pt x="557" y="324"/>
                  </a:lnTo>
                  <a:lnTo>
                    <a:pt x="562" y="322"/>
                  </a:lnTo>
                  <a:lnTo>
                    <a:pt x="563" y="328"/>
                  </a:lnTo>
                  <a:lnTo>
                    <a:pt x="571" y="314"/>
                  </a:lnTo>
                  <a:lnTo>
                    <a:pt x="580" y="299"/>
                  </a:lnTo>
                  <a:lnTo>
                    <a:pt x="580" y="298"/>
                  </a:lnTo>
                  <a:lnTo>
                    <a:pt x="583" y="293"/>
                  </a:lnTo>
                  <a:lnTo>
                    <a:pt x="593" y="281"/>
                  </a:lnTo>
                  <a:lnTo>
                    <a:pt x="603" y="268"/>
                  </a:lnTo>
                  <a:lnTo>
                    <a:pt x="616" y="248"/>
                  </a:lnTo>
                  <a:lnTo>
                    <a:pt x="618" y="222"/>
                  </a:lnTo>
                  <a:lnTo>
                    <a:pt x="612" y="204"/>
                  </a:lnTo>
                  <a:lnTo>
                    <a:pt x="605" y="186"/>
                  </a:lnTo>
                  <a:lnTo>
                    <a:pt x="592" y="184"/>
                  </a:lnTo>
                  <a:lnTo>
                    <a:pt x="580" y="182"/>
                  </a:lnTo>
                  <a:lnTo>
                    <a:pt x="563" y="166"/>
                  </a:lnTo>
                  <a:lnTo>
                    <a:pt x="545" y="152"/>
                  </a:lnTo>
                  <a:lnTo>
                    <a:pt x="523" y="144"/>
                  </a:lnTo>
                  <a:lnTo>
                    <a:pt x="508" y="146"/>
                  </a:lnTo>
                  <a:lnTo>
                    <a:pt x="495" y="142"/>
                  </a:lnTo>
                  <a:lnTo>
                    <a:pt x="480" y="138"/>
                  </a:lnTo>
                  <a:lnTo>
                    <a:pt x="468" y="143"/>
                  </a:lnTo>
                  <a:lnTo>
                    <a:pt x="469" y="137"/>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3" name="Freeform 39"/>
            <p:cNvSpPr>
              <a:spLocks/>
            </p:cNvSpPr>
            <p:nvPr/>
          </p:nvSpPr>
          <p:spPr bwMode="auto">
            <a:xfrm>
              <a:off x="3947905" y="4435106"/>
              <a:ext cx="55061" cy="39132"/>
            </a:xfrm>
            <a:custGeom>
              <a:avLst/>
              <a:gdLst>
                <a:gd name="T0" fmla="*/ 19 w 38"/>
                <a:gd name="T1" fmla="*/ 28 h 30"/>
                <a:gd name="T2" fmla="*/ 17 w 38"/>
                <a:gd name="T3" fmla="*/ 29 h 30"/>
                <a:gd name="T4" fmla="*/ 8 w 38"/>
                <a:gd name="T5" fmla="*/ 26 h 30"/>
                <a:gd name="T6" fmla="*/ 5 w 38"/>
                <a:gd name="T7" fmla="*/ 30 h 30"/>
                <a:gd name="T8" fmla="*/ 0 w 38"/>
                <a:gd name="T9" fmla="*/ 17 h 30"/>
                <a:gd name="T10" fmla="*/ 2 w 38"/>
                <a:gd name="T11" fmla="*/ 17 h 30"/>
                <a:gd name="T12" fmla="*/ 1 w 38"/>
                <a:gd name="T13" fmla="*/ 10 h 30"/>
                <a:gd name="T14" fmla="*/ 6 w 38"/>
                <a:gd name="T15" fmla="*/ 0 h 30"/>
                <a:gd name="T16" fmla="*/ 21 w 38"/>
                <a:gd name="T17" fmla="*/ 2 h 30"/>
                <a:gd name="T18" fmla="*/ 38 w 38"/>
                <a:gd name="T19" fmla="*/ 4 h 30"/>
                <a:gd name="T20" fmla="*/ 30 w 38"/>
                <a:gd name="T21" fmla="*/ 20 h 30"/>
                <a:gd name="T22" fmla="*/ 29 w 38"/>
                <a:gd name="T23" fmla="*/ 21 h 30"/>
                <a:gd name="T24" fmla="*/ 27 w 38"/>
                <a:gd name="T25" fmla="*/ 26 h 30"/>
                <a:gd name="T26" fmla="*/ 25 w 38"/>
                <a:gd name="T27" fmla="*/ 26 h 30"/>
                <a:gd name="T28" fmla="*/ 19 w 38"/>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9" y="28"/>
                  </a:moveTo>
                  <a:lnTo>
                    <a:pt x="17" y="29"/>
                  </a:lnTo>
                  <a:lnTo>
                    <a:pt x="8" y="26"/>
                  </a:lnTo>
                  <a:lnTo>
                    <a:pt x="5" y="30"/>
                  </a:lnTo>
                  <a:lnTo>
                    <a:pt x="0" y="17"/>
                  </a:lnTo>
                  <a:lnTo>
                    <a:pt x="2" y="17"/>
                  </a:lnTo>
                  <a:lnTo>
                    <a:pt x="1" y="10"/>
                  </a:lnTo>
                  <a:lnTo>
                    <a:pt x="6" y="0"/>
                  </a:lnTo>
                  <a:lnTo>
                    <a:pt x="21" y="2"/>
                  </a:lnTo>
                  <a:lnTo>
                    <a:pt x="38" y="4"/>
                  </a:lnTo>
                  <a:lnTo>
                    <a:pt x="30" y="20"/>
                  </a:lnTo>
                  <a:lnTo>
                    <a:pt x="29" y="21"/>
                  </a:lnTo>
                  <a:lnTo>
                    <a:pt x="27" y="26"/>
                  </a:lnTo>
                  <a:lnTo>
                    <a:pt x="25" y="26"/>
                  </a:lnTo>
                  <a:lnTo>
                    <a:pt x="19" y="2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04" name="Freeform 40"/>
            <p:cNvSpPr>
              <a:spLocks/>
            </p:cNvSpPr>
            <p:nvPr/>
          </p:nvSpPr>
          <p:spPr bwMode="auto">
            <a:xfrm>
              <a:off x="3717610" y="4882904"/>
              <a:ext cx="184411" cy="187591"/>
            </a:xfrm>
            <a:custGeom>
              <a:avLst/>
              <a:gdLst>
                <a:gd name="T0" fmla="*/ 7 w 132"/>
                <a:gd name="T1" fmla="*/ 13 h 145"/>
                <a:gd name="T2" fmla="*/ 4 w 132"/>
                <a:gd name="T3" fmla="*/ 32 h 145"/>
                <a:gd name="T4" fmla="*/ 0 w 132"/>
                <a:gd name="T5" fmla="*/ 52 h 145"/>
                <a:gd name="T6" fmla="*/ 16 w 132"/>
                <a:gd name="T7" fmla="*/ 66 h 145"/>
                <a:gd name="T8" fmla="*/ 31 w 132"/>
                <a:gd name="T9" fmla="*/ 80 h 145"/>
                <a:gd name="T10" fmla="*/ 43 w 132"/>
                <a:gd name="T11" fmla="*/ 86 h 145"/>
                <a:gd name="T12" fmla="*/ 56 w 132"/>
                <a:gd name="T13" fmla="*/ 92 h 145"/>
                <a:gd name="T14" fmla="*/ 71 w 132"/>
                <a:gd name="T15" fmla="*/ 101 h 145"/>
                <a:gd name="T16" fmla="*/ 85 w 132"/>
                <a:gd name="T17" fmla="*/ 109 h 145"/>
                <a:gd name="T18" fmla="*/ 79 w 132"/>
                <a:gd name="T19" fmla="*/ 126 h 145"/>
                <a:gd name="T20" fmla="*/ 73 w 132"/>
                <a:gd name="T21" fmla="*/ 143 h 145"/>
                <a:gd name="T22" fmla="*/ 91 w 132"/>
                <a:gd name="T23" fmla="*/ 144 h 145"/>
                <a:gd name="T24" fmla="*/ 109 w 132"/>
                <a:gd name="T25" fmla="*/ 145 h 145"/>
                <a:gd name="T26" fmla="*/ 120 w 132"/>
                <a:gd name="T27" fmla="*/ 142 h 145"/>
                <a:gd name="T28" fmla="*/ 132 w 132"/>
                <a:gd name="T29" fmla="*/ 122 h 145"/>
                <a:gd name="T30" fmla="*/ 131 w 132"/>
                <a:gd name="T31" fmla="*/ 112 h 145"/>
                <a:gd name="T32" fmla="*/ 131 w 132"/>
                <a:gd name="T33" fmla="*/ 97 h 145"/>
                <a:gd name="T34" fmla="*/ 132 w 132"/>
                <a:gd name="T35" fmla="*/ 83 h 145"/>
                <a:gd name="T36" fmla="*/ 124 w 132"/>
                <a:gd name="T37" fmla="*/ 82 h 145"/>
                <a:gd name="T38" fmla="*/ 115 w 132"/>
                <a:gd name="T39" fmla="*/ 82 h 145"/>
                <a:gd name="T40" fmla="*/ 110 w 132"/>
                <a:gd name="T41" fmla="*/ 67 h 145"/>
                <a:gd name="T42" fmla="*/ 106 w 132"/>
                <a:gd name="T43" fmla="*/ 53 h 145"/>
                <a:gd name="T44" fmla="*/ 94 w 132"/>
                <a:gd name="T45" fmla="*/ 50 h 145"/>
                <a:gd name="T46" fmla="*/ 72 w 132"/>
                <a:gd name="T47" fmla="*/ 48 h 145"/>
                <a:gd name="T48" fmla="*/ 70 w 132"/>
                <a:gd name="T49" fmla="*/ 23 h 145"/>
                <a:gd name="T50" fmla="*/ 66 w 132"/>
                <a:gd name="T51" fmla="*/ 14 h 145"/>
                <a:gd name="T52" fmla="*/ 66 w 132"/>
                <a:gd name="T53" fmla="*/ 11 h 145"/>
                <a:gd name="T54" fmla="*/ 50 w 132"/>
                <a:gd name="T55" fmla="*/ 0 h 145"/>
                <a:gd name="T56" fmla="*/ 30 w 132"/>
                <a:gd name="T57" fmla="*/ 2 h 145"/>
                <a:gd name="T58" fmla="*/ 10 w 132"/>
                <a:gd name="T59" fmla="*/ 5 h 145"/>
                <a:gd name="T60" fmla="*/ 7 w 132"/>
                <a:gd name="T61"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45">
                  <a:moveTo>
                    <a:pt x="7" y="13"/>
                  </a:moveTo>
                  <a:lnTo>
                    <a:pt x="4" y="32"/>
                  </a:lnTo>
                  <a:lnTo>
                    <a:pt x="0" y="52"/>
                  </a:lnTo>
                  <a:lnTo>
                    <a:pt x="16" y="66"/>
                  </a:lnTo>
                  <a:lnTo>
                    <a:pt x="31" y="80"/>
                  </a:lnTo>
                  <a:lnTo>
                    <a:pt x="43" y="86"/>
                  </a:lnTo>
                  <a:lnTo>
                    <a:pt x="56" y="92"/>
                  </a:lnTo>
                  <a:lnTo>
                    <a:pt x="71" y="101"/>
                  </a:lnTo>
                  <a:lnTo>
                    <a:pt x="85" y="109"/>
                  </a:lnTo>
                  <a:lnTo>
                    <a:pt x="79" y="126"/>
                  </a:lnTo>
                  <a:lnTo>
                    <a:pt x="73" y="143"/>
                  </a:lnTo>
                  <a:lnTo>
                    <a:pt x="91" y="144"/>
                  </a:lnTo>
                  <a:lnTo>
                    <a:pt x="109" y="145"/>
                  </a:lnTo>
                  <a:lnTo>
                    <a:pt x="120" y="142"/>
                  </a:lnTo>
                  <a:lnTo>
                    <a:pt x="132" y="122"/>
                  </a:lnTo>
                  <a:lnTo>
                    <a:pt x="131" y="112"/>
                  </a:lnTo>
                  <a:lnTo>
                    <a:pt x="131" y="97"/>
                  </a:lnTo>
                  <a:lnTo>
                    <a:pt x="132" y="83"/>
                  </a:lnTo>
                  <a:lnTo>
                    <a:pt x="124" y="82"/>
                  </a:lnTo>
                  <a:lnTo>
                    <a:pt x="115" y="82"/>
                  </a:lnTo>
                  <a:lnTo>
                    <a:pt x="110" y="67"/>
                  </a:lnTo>
                  <a:lnTo>
                    <a:pt x="106" y="53"/>
                  </a:lnTo>
                  <a:lnTo>
                    <a:pt x="94" y="50"/>
                  </a:lnTo>
                  <a:lnTo>
                    <a:pt x="72" y="48"/>
                  </a:lnTo>
                  <a:lnTo>
                    <a:pt x="70" y="23"/>
                  </a:lnTo>
                  <a:lnTo>
                    <a:pt x="66" y="14"/>
                  </a:lnTo>
                  <a:lnTo>
                    <a:pt x="66" y="11"/>
                  </a:lnTo>
                  <a:lnTo>
                    <a:pt x="50" y="0"/>
                  </a:lnTo>
                  <a:lnTo>
                    <a:pt x="30" y="2"/>
                  </a:lnTo>
                  <a:lnTo>
                    <a:pt x="10" y="5"/>
                  </a:lnTo>
                  <a:lnTo>
                    <a:pt x="7" y="13"/>
                  </a:lnTo>
                  <a:close/>
                </a:path>
              </a:pathLst>
            </a:custGeom>
            <a:solidFill>
              <a:srgbClr val="00B050"/>
            </a:solidFill>
            <a:ln w="3175" cmpd="sng">
              <a:solidFill>
                <a:schemeClr val="bg1"/>
              </a:solidFill>
              <a:prstDash val="solid"/>
              <a:round/>
              <a:headEnd w="sm" len="sm"/>
              <a:tailEnd w="sm" len="sm"/>
            </a:ln>
            <a:effectLst/>
            <a:extLst/>
          </p:spPr>
          <p:txBody>
            <a:bodyPr/>
            <a:lstStyle/>
            <a:p>
              <a:endParaRPr lang="es-ES" sz="900" dirty="0"/>
            </a:p>
          </p:txBody>
        </p:sp>
        <p:sp>
          <p:nvSpPr>
            <p:cNvPr id="105" name="Freeform 41"/>
            <p:cNvSpPr>
              <a:spLocks/>
            </p:cNvSpPr>
            <p:nvPr/>
          </p:nvSpPr>
          <p:spPr bwMode="auto">
            <a:xfrm>
              <a:off x="3848707" y="5131413"/>
              <a:ext cx="105752" cy="109327"/>
            </a:xfrm>
            <a:custGeom>
              <a:avLst/>
              <a:gdLst>
                <a:gd name="T0" fmla="*/ 74 w 76"/>
                <a:gd name="T1" fmla="*/ 45 h 85"/>
                <a:gd name="T2" fmla="*/ 58 w 76"/>
                <a:gd name="T3" fmla="*/ 33 h 85"/>
                <a:gd name="T4" fmla="*/ 42 w 76"/>
                <a:gd name="T5" fmla="*/ 21 h 85"/>
                <a:gd name="T6" fmla="*/ 32 w 76"/>
                <a:gd name="T7" fmla="*/ 15 h 85"/>
                <a:gd name="T8" fmla="*/ 28 w 76"/>
                <a:gd name="T9" fmla="*/ 15 h 85"/>
                <a:gd name="T10" fmla="*/ 9 w 76"/>
                <a:gd name="T11" fmla="*/ 0 h 85"/>
                <a:gd name="T12" fmla="*/ 1 w 76"/>
                <a:gd name="T13" fmla="*/ 1 h 85"/>
                <a:gd name="T14" fmla="*/ 1 w 76"/>
                <a:gd name="T15" fmla="*/ 3 h 85"/>
                <a:gd name="T16" fmla="*/ 1 w 76"/>
                <a:gd name="T17" fmla="*/ 22 h 85"/>
                <a:gd name="T18" fmla="*/ 0 w 76"/>
                <a:gd name="T19" fmla="*/ 42 h 85"/>
                <a:gd name="T20" fmla="*/ 1 w 76"/>
                <a:gd name="T21" fmla="*/ 45 h 85"/>
                <a:gd name="T22" fmla="*/ 0 w 76"/>
                <a:gd name="T23" fmla="*/ 59 h 85"/>
                <a:gd name="T24" fmla="*/ 7 w 76"/>
                <a:gd name="T25" fmla="*/ 73 h 85"/>
                <a:gd name="T26" fmla="*/ 26 w 76"/>
                <a:gd name="T27" fmla="*/ 82 h 85"/>
                <a:gd name="T28" fmla="*/ 51 w 76"/>
                <a:gd name="T29" fmla="*/ 85 h 85"/>
                <a:gd name="T30" fmla="*/ 66 w 76"/>
                <a:gd name="T31" fmla="*/ 81 h 85"/>
                <a:gd name="T32" fmla="*/ 76 w 76"/>
                <a:gd name="T33" fmla="*/ 65 h 85"/>
                <a:gd name="T34" fmla="*/ 73 w 76"/>
                <a:gd name="T35" fmla="*/ 53 h 85"/>
                <a:gd name="T36" fmla="*/ 74 w 76"/>
                <a:gd name="T37"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5">
                  <a:moveTo>
                    <a:pt x="74" y="45"/>
                  </a:moveTo>
                  <a:lnTo>
                    <a:pt x="58" y="33"/>
                  </a:lnTo>
                  <a:lnTo>
                    <a:pt x="42" y="21"/>
                  </a:lnTo>
                  <a:lnTo>
                    <a:pt x="32" y="15"/>
                  </a:lnTo>
                  <a:lnTo>
                    <a:pt x="28" y="15"/>
                  </a:lnTo>
                  <a:lnTo>
                    <a:pt x="9" y="0"/>
                  </a:lnTo>
                  <a:lnTo>
                    <a:pt x="1" y="1"/>
                  </a:lnTo>
                  <a:lnTo>
                    <a:pt x="1" y="3"/>
                  </a:lnTo>
                  <a:lnTo>
                    <a:pt x="1" y="22"/>
                  </a:lnTo>
                  <a:lnTo>
                    <a:pt x="0" y="42"/>
                  </a:lnTo>
                  <a:lnTo>
                    <a:pt x="1" y="45"/>
                  </a:lnTo>
                  <a:lnTo>
                    <a:pt x="0" y="59"/>
                  </a:lnTo>
                  <a:lnTo>
                    <a:pt x="7" y="73"/>
                  </a:lnTo>
                  <a:lnTo>
                    <a:pt x="26" y="82"/>
                  </a:lnTo>
                  <a:lnTo>
                    <a:pt x="51" y="85"/>
                  </a:lnTo>
                  <a:lnTo>
                    <a:pt x="66" y="81"/>
                  </a:lnTo>
                  <a:lnTo>
                    <a:pt x="76" y="65"/>
                  </a:lnTo>
                  <a:lnTo>
                    <a:pt x="73" y="53"/>
                  </a:lnTo>
                  <a:lnTo>
                    <a:pt x="74" y="45"/>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6" name="Freeform 42"/>
            <p:cNvSpPr>
              <a:spLocks/>
            </p:cNvSpPr>
            <p:nvPr/>
          </p:nvSpPr>
          <p:spPr bwMode="auto">
            <a:xfrm>
              <a:off x="3583453" y="4938980"/>
              <a:ext cx="340418" cy="701148"/>
            </a:xfrm>
            <a:custGeom>
              <a:avLst/>
              <a:gdLst>
                <a:gd name="T0" fmla="*/ 136 w 244"/>
                <a:gd name="T1" fmla="*/ 345 h 545"/>
                <a:gd name="T2" fmla="*/ 132 w 244"/>
                <a:gd name="T3" fmla="*/ 366 h 545"/>
                <a:gd name="T4" fmla="*/ 143 w 244"/>
                <a:gd name="T5" fmla="*/ 367 h 545"/>
                <a:gd name="T6" fmla="*/ 151 w 244"/>
                <a:gd name="T7" fmla="*/ 377 h 545"/>
                <a:gd name="T8" fmla="*/ 132 w 244"/>
                <a:gd name="T9" fmla="*/ 375 h 545"/>
                <a:gd name="T10" fmla="*/ 133 w 244"/>
                <a:gd name="T11" fmla="*/ 394 h 545"/>
                <a:gd name="T12" fmla="*/ 132 w 244"/>
                <a:gd name="T13" fmla="*/ 417 h 545"/>
                <a:gd name="T14" fmla="*/ 116 w 244"/>
                <a:gd name="T15" fmla="*/ 441 h 545"/>
                <a:gd name="T16" fmla="*/ 148 w 244"/>
                <a:gd name="T17" fmla="*/ 457 h 545"/>
                <a:gd name="T18" fmla="*/ 148 w 244"/>
                <a:gd name="T19" fmla="*/ 468 h 545"/>
                <a:gd name="T20" fmla="*/ 132 w 244"/>
                <a:gd name="T21" fmla="*/ 491 h 545"/>
                <a:gd name="T22" fmla="*/ 124 w 244"/>
                <a:gd name="T23" fmla="*/ 502 h 545"/>
                <a:gd name="T24" fmla="*/ 127 w 244"/>
                <a:gd name="T25" fmla="*/ 507 h 545"/>
                <a:gd name="T26" fmla="*/ 121 w 244"/>
                <a:gd name="T27" fmla="*/ 521 h 545"/>
                <a:gd name="T28" fmla="*/ 125 w 244"/>
                <a:gd name="T29" fmla="*/ 531 h 545"/>
                <a:gd name="T30" fmla="*/ 143 w 244"/>
                <a:gd name="T31" fmla="*/ 545 h 545"/>
                <a:gd name="T32" fmla="*/ 91 w 244"/>
                <a:gd name="T33" fmla="*/ 535 h 545"/>
                <a:gd name="T34" fmla="*/ 74 w 244"/>
                <a:gd name="T35" fmla="*/ 514 h 545"/>
                <a:gd name="T36" fmla="*/ 52 w 244"/>
                <a:gd name="T37" fmla="*/ 491 h 545"/>
                <a:gd name="T38" fmla="*/ 59 w 244"/>
                <a:gd name="T39" fmla="*/ 457 h 545"/>
                <a:gd name="T40" fmla="*/ 54 w 244"/>
                <a:gd name="T41" fmla="*/ 424 h 545"/>
                <a:gd name="T42" fmla="*/ 44 w 244"/>
                <a:gd name="T43" fmla="*/ 412 h 545"/>
                <a:gd name="T44" fmla="*/ 42 w 244"/>
                <a:gd name="T45" fmla="*/ 402 h 545"/>
                <a:gd name="T46" fmla="*/ 29 w 244"/>
                <a:gd name="T47" fmla="*/ 373 h 545"/>
                <a:gd name="T48" fmla="*/ 22 w 244"/>
                <a:gd name="T49" fmla="*/ 335 h 545"/>
                <a:gd name="T50" fmla="*/ 23 w 244"/>
                <a:gd name="T51" fmla="*/ 305 h 545"/>
                <a:gd name="T52" fmla="*/ 17 w 244"/>
                <a:gd name="T53" fmla="*/ 280 h 545"/>
                <a:gd name="T54" fmla="*/ 20 w 244"/>
                <a:gd name="T55" fmla="*/ 252 h 545"/>
                <a:gd name="T56" fmla="*/ 19 w 244"/>
                <a:gd name="T57" fmla="*/ 217 h 545"/>
                <a:gd name="T58" fmla="*/ 7 w 244"/>
                <a:gd name="T59" fmla="*/ 192 h 545"/>
                <a:gd name="T60" fmla="*/ 1 w 244"/>
                <a:gd name="T61" fmla="*/ 166 h 545"/>
                <a:gd name="T62" fmla="*/ 2 w 244"/>
                <a:gd name="T63" fmla="*/ 142 h 545"/>
                <a:gd name="T64" fmla="*/ 8 w 244"/>
                <a:gd name="T65" fmla="*/ 113 h 545"/>
                <a:gd name="T66" fmla="*/ 19 w 244"/>
                <a:gd name="T67" fmla="*/ 91 h 545"/>
                <a:gd name="T68" fmla="*/ 11 w 244"/>
                <a:gd name="T69" fmla="*/ 57 h 545"/>
                <a:gd name="T70" fmla="*/ 26 w 244"/>
                <a:gd name="T71" fmla="*/ 40 h 545"/>
                <a:gd name="T72" fmla="*/ 26 w 244"/>
                <a:gd name="T73" fmla="*/ 18 h 545"/>
                <a:gd name="T74" fmla="*/ 43 w 244"/>
                <a:gd name="T75" fmla="*/ 3 h 545"/>
                <a:gd name="T76" fmla="*/ 70 w 244"/>
                <a:gd name="T77" fmla="*/ 17 h 545"/>
                <a:gd name="T78" fmla="*/ 92 w 244"/>
                <a:gd name="T79" fmla="*/ 4 h 545"/>
                <a:gd name="T80" fmla="*/ 112 w 244"/>
                <a:gd name="T81" fmla="*/ 23 h 545"/>
                <a:gd name="T82" fmla="*/ 139 w 244"/>
                <a:gd name="T83" fmla="*/ 43 h 545"/>
                <a:gd name="T84" fmla="*/ 167 w 244"/>
                <a:gd name="T85" fmla="*/ 58 h 545"/>
                <a:gd name="T86" fmla="*/ 175 w 244"/>
                <a:gd name="T87" fmla="*/ 83 h 545"/>
                <a:gd name="T88" fmla="*/ 187 w 244"/>
                <a:gd name="T89" fmla="*/ 101 h 545"/>
                <a:gd name="T90" fmla="*/ 216 w 244"/>
                <a:gd name="T91" fmla="*/ 99 h 545"/>
                <a:gd name="T92" fmla="*/ 227 w 244"/>
                <a:gd name="T93" fmla="*/ 69 h 545"/>
                <a:gd name="T94" fmla="*/ 244 w 244"/>
                <a:gd name="T95" fmla="*/ 91 h 545"/>
                <a:gd name="T96" fmla="*/ 224 w 244"/>
                <a:gd name="T97" fmla="*/ 109 h 545"/>
                <a:gd name="T98" fmla="*/ 208 w 244"/>
                <a:gd name="T99" fmla="*/ 130 h 545"/>
                <a:gd name="T100" fmla="*/ 191 w 244"/>
                <a:gd name="T101" fmla="*/ 151 h 545"/>
                <a:gd name="T102" fmla="*/ 191 w 244"/>
                <a:gd name="T103" fmla="*/ 172 h 545"/>
                <a:gd name="T104" fmla="*/ 192 w 244"/>
                <a:gd name="T105" fmla="*/ 203 h 545"/>
                <a:gd name="T106" fmla="*/ 194 w 244"/>
                <a:gd name="T107" fmla="*/ 232 h 545"/>
                <a:gd name="T108" fmla="*/ 217 w 244"/>
                <a:gd name="T109" fmla="*/ 258 h 545"/>
                <a:gd name="T110" fmla="*/ 221 w 244"/>
                <a:gd name="T111" fmla="*/ 281 h 545"/>
                <a:gd name="T112" fmla="*/ 202 w 244"/>
                <a:gd name="T113" fmla="*/ 300 h 545"/>
                <a:gd name="T114" fmla="*/ 176 w 244"/>
                <a:gd name="T115" fmla="*/ 306 h 545"/>
                <a:gd name="T116" fmla="*/ 152 w 244"/>
                <a:gd name="T117" fmla="*/ 309 h 545"/>
                <a:gd name="T118" fmla="*/ 160 w 244"/>
                <a:gd name="T119" fmla="*/ 33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545">
                  <a:moveTo>
                    <a:pt x="156" y="346"/>
                  </a:moveTo>
                  <a:lnTo>
                    <a:pt x="136" y="345"/>
                  </a:lnTo>
                  <a:lnTo>
                    <a:pt x="120" y="342"/>
                  </a:lnTo>
                  <a:lnTo>
                    <a:pt x="132" y="366"/>
                  </a:lnTo>
                  <a:lnTo>
                    <a:pt x="137" y="369"/>
                  </a:lnTo>
                  <a:lnTo>
                    <a:pt x="143" y="367"/>
                  </a:lnTo>
                  <a:lnTo>
                    <a:pt x="146" y="364"/>
                  </a:lnTo>
                  <a:lnTo>
                    <a:pt x="151" y="377"/>
                  </a:lnTo>
                  <a:lnTo>
                    <a:pt x="143" y="375"/>
                  </a:lnTo>
                  <a:lnTo>
                    <a:pt x="132" y="375"/>
                  </a:lnTo>
                  <a:lnTo>
                    <a:pt x="144" y="381"/>
                  </a:lnTo>
                  <a:lnTo>
                    <a:pt x="133" y="394"/>
                  </a:lnTo>
                  <a:lnTo>
                    <a:pt x="134" y="408"/>
                  </a:lnTo>
                  <a:lnTo>
                    <a:pt x="132" y="417"/>
                  </a:lnTo>
                  <a:lnTo>
                    <a:pt x="116" y="424"/>
                  </a:lnTo>
                  <a:lnTo>
                    <a:pt x="116" y="441"/>
                  </a:lnTo>
                  <a:lnTo>
                    <a:pt x="139" y="453"/>
                  </a:lnTo>
                  <a:lnTo>
                    <a:pt x="148" y="457"/>
                  </a:lnTo>
                  <a:lnTo>
                    <a:pt x="143" y="466"/>
                  </a:lnTo>
                  <a:lnTo>
                    <a:pt x="148" y="468"/>
                  </a:lnTo>
                  <a:lnTo>
                    <a:pt x="140" y="479"/>
                  </a:lnTo>
                  <a:lnTo>
                    <a:pt x="132" y="491"/>
                  </a:lnTo>
                  <a:lnTo>
                    <a:pt x="131" y="504"/>
                  </a:lnTo>
                  <a:lnTo>
                    <a:pt x="124" y="502"/>
                  </a:lnTo>
                  <a:lnTo>
                    <a:pt x="120" y="503"/>
                  </a:lnTo>
                  <a:lnTo>
                    <a:pt x="127" y="507"/>
                  </a:lnTo>
                  <a:lnTo>
                    <a:pt x="121" y="516"/>
                  </a:lnTo>
                  <a:lnTo>
                    <a:pt x="121" y="521"/>
                  </a:lnTo>
                  <a:lnTo>
                    <a:pt x="128" y="532"/>
                  </a:lnTo>
                  <a:lnTo>
                    <a:pt x="125" y="531"/>
                  </a:lnTo>
                  <a:lnTo>
                    <a:pt x="134" y="535"/>
                  </a:lnTo>
                  <a:lnTo>
                    <a:pt x="143" y="545"/>
                  </a:lnTo>
                  <a:lnTo>
                    <a:pt x="119" y="538"/>
                  </a:lnTo>
                  <a:lnTo>
                    <a:pt x="91" y="535"/>
                  </a:lnTo>
                  <a:lnTo>
                    <a:pt x="83" y="527"/>
                  </a:lnTo>
                  <a:lnTo>
                    <a:pt x="74" y="514"/>
                  </a:lnTo>
                  <a:lnTo>
                    <a:pt x="66" y="515"/>
                  </a:lnTo>
                  <a:lnTo>
                    <a:pt x="52" y="491"/>
                  </a:lnTo>
                  <a:lnTo>
                    <a:pt x="61" y="481"/>
                  </a:lnTo>
                  <a:lnTo>
                    <a:pt x="59" y="457"/>
                  </a:lnTo>
                  <a:lnTo>
                    <a:pt x="55" y="437"/>
                  </a:lnTo>
                  <a:lnTo>
                    <a:pt x="54" y="424"/>
                  </a:lnTo>
                  <a:lnTo>
                    <a:pt x="50" y="415"/>
                  </a:lnTo>
                  <a:lnTo>
                    <a:pt x="44" y="412"/>
                  </a:lnTo>
                  <a:lnTo>
                    <a:pt x="54" y="408"/>
                  </a:lnTo>
                  <a:lnTo>
                    <a:pt x="42" y="402"/>
                  </a:lnTo>
                  <a:lnTo>
                    <a:pt x="36" y="383"/>
                  </a:lnTo>
                  <a:lnTo>
                    <a:pt x="29" y="373"/>
                  </a:lnTo>
                  <a:lnTo>
                    <a:pt x="28" y="359"/>
                  </a:lnTo>
                  <a:lnTo>
                    <a:pt x="22" y="335"/>
                  </a:lnTo>
                  <a:lnTo>
                    <a:pt x="20" y="316"/>
                  </a:lnTo>
                  <a:lnTo>
                    <a:pt x="23" y="305"/>
                  </a:lnTo>
                  <a:lnTo>
                    <a:pt x="22" y="294"/>
                  </a:lnTo>
                  <a:lnTo>
                    <a:pt x="17" y="280"/>
                  </a:lnTo>
                  <a:lnTo>
                    <a:pt x="13" y="264"/>
                  </a:lnTo>
                  <a:lnTo>
                    <a:pt x="20" y="252"/>
                  </a:lnTo>
                  <a:lnTo>
                    <a:pt x="17" y="240"/>
                  </a:lnTo>
                  <a:lnTo>
                    <a:pt x="19" y="217"/>
                  </a:lnTo>
                  <a:lnTo>
                    <a:pt x="14" y="207"/>
                  </a:lnTo>
                  <a:lnTo>
                    <a:pt x="7" y="192"/>
                  </a:lnTo>
                  <a:lnTo>
                    <a:pt x="0" y="178"/>
                  </a:lnTo>
                  <a:lnTo>
                    <a:pt x="1" y="166"/>
                  </a:lnTo>
                  <a:lnTo>
                    <a:pt x="4" y="155"/>
                  </a:lnTo>
                  <a:lnTo>
                    <a:pt x="2" y="142"/>
                  </a:lnTo>
                  <a:lnTo>
                    <a:pt x="2" y="129"/>
                  </a:lnTo>
                  <a:lnTo>
                    <a:pt x="8" y="113"/>
                  </a:lnTo>
                  <a:lnTo>
                    <a:pt x="14" y="96"/>
                  </a:lnTo>
                  <a:lnTo>
                    <a:pt x="19" y="91"/>
                  </a:lnTo>
                  <a:lnTo>
                    <a:pt x="13" y="82"/>
                  </a:lnTo>
                  <a:lnTo>
                    <a:pt x="11" y="57"/>
                  </a:lnTo>
                  <a:lnTo>
                    <a:pt x="13" y="47"/>
                  </a:lnTo>
                  <a:lnTo>
                    <a:pt x="26" y="40"/>
                  </a:lnTo>
                  <a:lnTo>
                    <a:pt x="30" y="22"/>
                  </a:lnTo>
                  <a:lnTo>
                    <a:pt x="26" y="18"/>
                  </a:lnTo>
                  <a:lnTo>
                    <a:pt x="40" y="0"/>
                  </a:lnTo>
                  <a:lnTo>
                    <a:pt x="43" y="3"/>
                  </a:lnTo>
                  <a:lnTo>
                    <a:pt x="62" y="6"/>
                  </a:lnTo>
                  <a:lnTo>
                    <a:pt x="70" y="17"/>
                  </a:lnTo>
                  <a:lnTo>
                    <a:pt x="74" y="7"/>
                  </a:lnTo>
                  <a:lnTo>
                    <a:pt x="92" y="4"/>
                  </a:lnTo>
                  <a:lnTo>
                    <a:pt x="96" y="9"/>
                  </a:lnTo>
                  <a:lnTo>
                    <a:pt x="112" y="23"/>
                  </a:lnTo>
                  <a:lnTo>
                    <a:pt x="127" y="37"/>
                  </a:lnTo>
                  <a:lnTo>
                    <a:pt x="139" y="43"/>
                  </a:lnTo>
                  <a:lnTo>
                    <a:pt x="152" y="49"/>
                  </a:lnTo>
                  <a:lnTo>
                    <a:pt x="167" y="58"/>
                  </a:lnTo>
                  <a:lnTo>
                    <a:pt x="181" y="66"/>
                  </a:lnTo>
                  <a:lnTo>
                    <a:pt x="175" y="83"/>
                  </a:lnTo>
                  <a:lnTo>
                    <a:pt x="169" y="100"/>
                  </a:lnTo>
                  <a:lnTo>
                    <a:pt x="187" y="101"/>
                  </a:lnTo>
                  <a:lnTo>
                    <a:pt x="205" y="102"/>
                  </a:lnTo>
                  <a:lnTo>
                    <a:pt x="216" y="99"/>
                  </a:lnTo>
                  <a:lnTo>
                    <a:pt x="228" y="79"/>
                  </a:lnTo>
                  <a:lnTo>
                    <a:pt x="227" y="69"/>
                  </a:lnTo>
                  <a:lnTo>
                    <a:pt x="236" y="69"/>
                  </a:lnTo>
                  <a:lnTo>
                    <a:pt x="244" y="91"/>
                  </a:lnTo>
                  <a:lnTo>
                    <a:pt x="234" y="101"/>
                  </a:lnTo>
                  <a:lnTo>
                    <a:pt x="224" y="109"/>
                  </a:lnTo>
                  <a:lnTo>
                    <a:pt x="216" y="120"/>
                  </a:lnTo>
                  <a:lnTo>
                    <a:pt x="208" y="130"/>
                  </a:lnTo>
                  <a:lnTo>
                    <a:pt x="199" y="141"/>
                  </a:lnTo>
                  <a:lnTo>
                    <a:pt x="191" y="151"/>
                  </a:lnTo>
                  <a:lnTo>
                    <a:pt x="191" y="153"/>
                  </a:lnTo>
                  <a:lnTo>
                    <a:pt x="191" y="172"/>
                  </a:lnTo>
                  <a:lnTo>
                    <a:pt x="190" y="192"/>
                  </a:lnTo>
                  <a:lnTo>
                    <a:pt x="192" y="203"/>
                  </a:lnTo>
                  <a:lnTo>
                    <a:pt x="188" y="211"/>
                  </a:lnTo>
                  <a:lnTo>
                    <a:pt x="194" y="232"/>
                  </a:lnTo>
                  <a:lnTo>
                    <a:pt x="215" y="246"/>
                  </a:lnTo>
                  <a:lnTo>
                    <a:pt x="217" y="258"/>
                  </a:lnTo>
                  <a:lnTo>
                    <a:pt x="227" y="265"/>
                  </a:lnTo>
                  <a:lnTo>
                    <a:pt x="221" y="281"/>
                  </a:lnTo>
                  <a:lnTo>
                    <a:pt x="215" y="297"/>
                  </a:lnTo>
                  <a:lnTo>
                    <a:pt x="202" y="300"/>
                  </a:lnTo>
                  <a:lnTo>
                    <a:pt x="190" y="304"/>
                  </a:lnTo>
                  <a:lnTo>
                    <a:pt x="176" y="306"/>
                  </a:lnTo>
                  <a:lnTo>
                    <a:pt x="164" y="310"/>
                  </a:lnTo>
                  <a:lnTo>
                    <a:pt x="152" y="309"/>
                  </a:lnTo>
                  <a:lnTo>
                    <a:pt x="156" y="315"/>
                  </a:lnTo>
                  <a:lnTo>
                    <a:pt x="160" y="337"/>
                  </a:lnTo>
                  <a:lnTo>
                    <a:pt x="156" y="346"/>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7" name="Freeform 43"/>
            <p:cNvSpPr>
              <a:spLocks/>
            </p:cNvSpPr>
            <p:nvPr/>
          </p:nvSpPr>
          <p:spPr bwMode="auto">
            <a:xfrm>
              <a:off x="3780099" y="5646179"/>
              <a:ext cx="83903" cy="50831"/>
            </a:xfrm>
            <a:custGeom>
              <a:avLst/>
              <a:gdLst>
                <a:gd name="T0" fmla="*/ 5 w 59"/>
                <a:gd name="T1" fmla="*/ 8 h 39"/>
                <a:gd name="T2" fmla="*/ 0 w 59"/>
                <a:gd name="T3" fmla="*/ 0 h 39"/>
                <a:gd name="T4" fmla="*/ 7 w 59"/>
                <a:gd name="T5" fmla="*/ 19 h 39"/>
                <a:gd name="T6" fmla="*/ 15 w 59"/>
                <a:gd name="T7" fmla="*/ 38 h 39"/>
                <a:gd name="T8" fmla="*/ 37 w 59"/>
                <a:gd name="T9" fmla="*/ 38 h 39"/>
                <a:gd name="T10" fmla="*/ 59 w 59"/>
                <a:gd name="T11" fmla="*/ 39 h 39"/>
                <a:gd name="T12" fmla="*/ 57 w 59"/>
                <a:gd name="T13" fmla="*/ 34 h 39"/>
                <a:gd name="T14" fmla="*/ 26 w 59"/>
                <a:gd name="T15" fmla="*/ 24 h 39"/>
                <a:gd name="T16" fmla="*/ 5 w 59"/>
                <a:gd name="T1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 y="8"/>
                  </a:moveTo>
                  <a:lnTo>
                    <a:pt x="0" y="0"/>
                  </a:lnTo>
                  <a:lnTo>
                    <a:pt x="7" y="19"/>
                  </a:lnTo>
                  <a:lnTo>
                    <a:pt x="15" y="38"/>
                  </a:lnTo>
                  <a:lnTo>
                    <a:pt x="37" y="38"/>
                  </a:lnTo>
                  <a:lnTo>
                    <a:pt x="59" y="39"/>
                  </a:lnTo>
                  <a:lnTo>
                    <a:pt x="57" y="34"/>
                  </a:lnTo>
                  <a:lnTo>
                    <a:pt x="26" y="24"/>
                  </a:lnTo>
                  <a:lnTo>
                    <a:pt x="5" y="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08" name="Freeform 44"/>
            <p:cNvSpPr>
              <a:spLocks/>
            </p:cNvSpPr>
            <p:nvPr/>
          </p:nvSpPr>
          <p:spPr bwMode="auto">
            <a:xfrm>
              <a:off x="3539754" y="4838931"/>
              <a:ext cx="242968" cy="832663"/>
            </a:xfrm>
            <a:custGeom>
              <a:avLst/>
              <a:gdLst>
                <a:gd name="T0" fmla="*/ 18 w 175"/>
                <a:gd name="T1" fmla="*/ 257 h 647"/>
                <a:gd name="T2" fmla="*/ 20 w 175"/>
                <a:gd name="T3" fmla="*/ 300 h 647"/>
                <a:gd name="T4" fmla="*/ 15 w 175"/>
                <a:gd name="T5" fmla="*/ 348 h 647"/>
                <a:gd name="T6" fmla="*/ 22 w 175"/>
                <a:gd name="T7" fmla="*/ 384 h 647"/>
                <a:gd name="T8" fmla="*/ 33 w 175"/>
                <a:gd name="T9" fmla="*/ 432 h 647"/>
                <a:gd name="T10" fmla="*/ 46 w 175"/>
                <a:gd name="T11" fmla="*/ 432 h 647"/>
                <a:gd name="T12" fmla="*/ 54 w 175"/>
                <a:gd name="T13" fmla="*/ 444 h 647"/>
                <a:gd name="T14" fmla="*/ 54 w 175"/>
                <a:gd name="T15" fmla="*/ 459 h 647"/>
                <a:gd name="T16" fmla="*/ 63 w 175"/>
                <a:gd name="T17" fmla="*/ 484 h 647"/>
                <a:gd name="T18" fmla="*/ 61 w 175"/>
                <a:gd name="T19" fmla="*/ 500 h 647"/>
                <a:gd name="T20" fmla="*/ 62 w 175"/>
                <a:gd name="T21" fmla="*/ 514 h 647"/>
                <a:gd name="T22" fmla="*/ 57 w 175"/>
                <a:gd name="T23" fmla="*/ 515 h 647"/>
                <a:gd name="T24" fmla="*/ 49 w 175"/>
                <a:gd name="T25" fmla="*/ 509 h 647"/>
                <a:gd name="T26" fmla="*/ 39 w 175"/>
                <a:gd name="T27" fmla="*/ 524 h 647"/>
                <a:gd name="T28" fmla="*/ 63 w 175"/>
                <a:gd name="T29" fmla="*/ 532 h 647"/>
                <a:gd name="T30" fmla="*/ 56 w 175"/>
                <a:gd name="T31" fmla="*/ 542 h 647"/>
                <a:gd name="T32" fmla="*/ 75 w 175"/>
                <a:gd name="T33" fmla="*/ 545 h 647"/>
                <a:gd name="T34" fmla="*/ 61 w 175"/>
                <a:gd name="T35" fmla="*/ 546 h 647"/>
                <a:gd name="T36" fmla="*/ 75 w 175"/>
                <a:gd name="T37" fmla="*/ 576 h 647"/>
                <a:gd name="T38" fmla="*/ 84 w 175"/>
                <a:gd name="T39" fmla="*/ 588 h 647"/>
                <a:gd name="T40" fmla="*/ 96 w 175"/>
                <a:gd name="T41" fmla="*/ 604 h 647"/>
                <a:gd name="T42" fmla="*/ 102 w 175"/>
                <a:gd name="T43" fmla="*/ 614 h 647"/>
                <a:gd name="T44" fmla="*/ 111 w 175"/>
                <a:gd name="T45" fmla="*/ 629 h 647"/>
                <a:gd name="T46" fmla="*/ 118 w 175"/>
                <a:gd name="T47" fmla="*/ 636 h 647"/>
                <a:gd name="T48" fmla="*/ 148 w 175"/>
                <a:gd name="T49" fmla="*/ 626 h 647"/>
                <a:gd name="T50" fmla="*/ 151 w 175"/>
                <a:gd name="T51" fmla="*/ 615 h 647"/>
                <a:gd name="T52" fmla="*/ 106 w 175"/>
                <a:gd name="T53" fmla="*/ 591 h 647"/>
                <a:gd name="T54" fmla="*/ 93 w 175"/>
                <a:gd name="T55" fmla="*/ 558 h 647"/>
                <a:gd name="T56" fmla="*/ 86 w 175"/>
                <a:gd name="T57" fmla="*/ 501 h 647"/>
                <a:gd name="T58" fmla="*/ 86 w 175"/>
                <a:gd name="T59" fmla="*/ 485 h 647"/>
                <a:gd name="T60" fmla="*/ 61 w 175"/>
                <a:gd name="T61" fmla="*/ 450 h 647"/>
                <a:gd name="T62" fmla="*/ 52 w 175"/>
                <a:gd name="T63" fmla="*/ 393 h 647"/>
                <a:gd name="T64" fmla="*/ 49 w 175"/>
                <a:gd name="T65" fmla="*/ 357 h 647"/>
                <a:gd name="T66" fmla="*/ 49 w 175"/>
                <a:gd name="T67" fmla="*/ 317 h 647"/>
                <a:gd name="T68" fmla="*/ 39 w 175"/>
                <a:gd name="T69" fmla="*/ 269 h 647"/>
                <a:gd name="T70" fmla="*/ 36 w 175"/>
                <a:gd name="T71" fmla="*/ 232 h 647"/>
                <a:gd name="T72" fmla="*/ 40 w 175"/>
                <a:gd name="T73" fmla="*/ 190 h 647"/>
                <a:gd name="T74" fmla="*/ 45 w 175"/>
                <a:gd name="T75" fmla="*/ 159 h 647"/>
                <a:gd name="T76" fmla="*/ 58 w 175"/>
                <a:gd name="T77" fmla="*/ 117 h 647"/>
                <a:gd name="T78" fmla="*/ 48 w 175"/>
                <a:gd name="T79" fmla="*/ 94 h 647"/>
                <a:gd name="T80" fmla="*/ 30 w 175"/>
                <a:gd name="T81" fmla="*/ 46 h 647"/>
                <a:gd name="T82" fmla="*/ 18 w 175"/>
                <a:gd name="T83" fmla="*/ 9 h 647"/>
                <a:gd name="T84" fmla="*/ 3 w 175"/>
                <a:gd name="T85" fmla="*/ 15 h 647"/>
                <a:gd name="T86" fmla="*/ 9 w 175"/>
                <a:gd name="T87" fmla="*/ 62 h 647"/>
                <a:gd name="T88" fmla="*/ 8 w 175"/>
                <a:gd name="T89" fmla="*/ 108 h 647"/>
                <a:gd name="T90" fmla="*/ 10 w 175"/>
                <a:gd name="T91" fmla="*/ 176 h 647"/>
                <a:gd name="T92" fmla="*/ 12 w 175"/>
                <a:gd name="T93" fmla="*/ 23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647">
                  <a:moveTo>
                    <a:pt x="12" y="230"/>
                  </a:moveTo>
                  <a:lnTo>
                    <a:pt x="15" y="244"/>
                  </a:lnTo>
                  <a:lnTo>
                    <a:pt x="18" y="257"/>
                  </a:lnTo>
                  <a:lnTo>
                    <a:pt x="20" y="270"/>
                  </a:lnTo>
                  <a:lnTo>
                    <a:pt x="21" y="284"/>
                  </a:lnTo>
                  <a:lnTo>
                    <a:pt x="20" y="300"/>
                  </a:lnTo>
                  <a:lnTo>
                    <a:pt x="18" y="316"/>
                  </a:lnTo>
                  <a:lnTo>
                    <a:pt x="16" y="332"/>
                  </a:lnTo>
                  <a:lnTo>
                    <a:pt x="15" y="348"/>
                  </a:lnTo>
                  <a:lnTo>
                    <a:pt x="12" y="354"/>
                  </a:lnTo>
                  <a:lnTo>
                    <a:pt x="16" y="369"/>
                  </a:lnTo>
                  <a:lnTo>
                    <a:pt x="22" y="384"/>
                  </a:lnTo>
                  <a:lnTo>
                    <a:pt x="26" y="401"/>
                  </a:lnTo>
                  <a:lnTo>
                    <a:pt x="24" y="418"/>
                  </a:lnTo>
                  <a:lnTo>
                    <a:pt x="33" y="432"/>
                  </a:lnTo>
                  <a:lnTo>
                    <a:pt x="34" y="436"/>
                  </a:lnTo>
                  <a:lnTo>
                    <a:pt x="40" y="432"/>
                  </a:lnTo>
                  <a:lnTo>
                    <a:pt x="46" y="432"/>
                  </a:lnTo>
                  <a:lnTo>
                    <a:pt x="51" y="430"/>
                  </a:lnTo>
                  <a:lnTo>
                    <a:pt x="49" y="440"/>
                  </a:lnTo>
                  <a:lnTo>
                    <a:pt x="54" y="444"/>
                  </a:lnTo>
                  <a:lnTo>
                    <a:pt x="51" y="443"/>
                  </a:lnTo>
                  <a:lnTo>
                    <a:pt x="52" y="448"/>
                  </a:lnTo>
                  <a:lnTo>
                    <a:pt x="54" y="459"/>
                  </a:lnTo>
                  <a:lnTo>
                    <a:pt x="55" y="471"/>
                  </a:lnTo>
                  <a:lnTo>
                    <a:pt x="55" y="477"/>
                  </a:lnTo>
                  <a:lnTo>
                    <a:pt x="63" y="484"/>
                  </a:lnTo>
                  <a:lnTo>
                    <a:pt x="58" y="496"/>
                  </a:lnTo>
                  <a:lnTo>
                    <a:pt x="64" y="500"/>
                  </a:lnTo>
                  <a:lnTo>
                    <a:pt x="61" y="500"/>
                  </a:lnTo>
                  <a:lnTo>
                    <a:pt x="61" y="504"/>
                  </a:lnTo>
                  <a:lnTo>
                    <a:pt x="61" y="506"/>
                  </a:lnTo>
                  <a:lnTo>
                    <a:pt x="62" y="514"/>
                  </a:lnTo>
                  <a:lnTo>
                    <a:pt x="63" y="513"/>
                  </a:lnTo>
                  <a:lnTo>
                    <a:pt x="58" y="520"/>
                  </a:lnTo>
                  <a:lnTo>
                    <a:pt x="57" y="515"/>
                  </a:lnTo>
                  <a:lnTo>
                    <a:pt x="51" y="515"/>
                  </a:lnTo>
                  <a:lnTo>
                    <a:pt x="52" y="509"/>
                  </a:lnTo>
                  <a:lnTo>
                    <a:pt x="49" y="509"/>
                  </a:lnTo>
                  <a:lnTo>
                    <a:pt x="44" y="510"/>
                  </a:lnTo>
                  <a:lnTo>
                    <a:pt x="37" y="525"/>
                  </a:lnTo>
                  <a:lnTo>
                    <a:pt x="39" y="524"/>
                  </a:lnTo>
                  <a:lnTo>
                    <a:pt x="44" y="521"/>
                  </a:lnTo>
                  <a:lnTo>
                    <a:pt x="52" y="524"/>
                  </a:lnTo>
                  <a:lnTo>
                    <a:pt x="63" y="532"/>
                  </a:lnTo>
                  <a:lnTo>
                    <a:pt x="58" y="536"/>
                  </a:lnTo>
                  <a:lnTo>
                    <a:pt x="63" y="539"/>
                  </a:lnTo>
                  <a:lnTo>
                    <a:pt x="56" y="542"/>
                  </a:lnTo>
                  <a:lnTo>
                    <a:pt x="69" y="540"/>
                  </a:lnTo>
                  <a:lnTo>
                    <a:pt x="70" y="539"/>
                  </a:lnTo>
                  <a:lnTo>
                    <a:pt x="75" y="545"/>
                  </a:lnTo>
                  <a:lnTo>
                    <a:pt x="75" y="550"/>
                  </a:lnTo>
                  <a:lnTo>
                    <a:pt x="66" y="548"/>
                  </a:lnTo>
                  <a:lnTo>
                    <a:pt x="61" y="546"/>
                  </a:lnTo>
                  <a:lnTo>
                    <a:pt x="68" y="557"/>
                  </a:lnTo>
                  <a:lnTo>
                    <a:pt x="75" y="569"/>
                  </a:lnTo>
                  <a:lnTo>
                    <a:pt x="75" y="576"/>
                  </a:lnTo>
                  <a:lnTo>
                    <a:pt x="79" y="582"/>
                  </a:lnTo>
                  <a:lnTo>
                    <a:pt x="75" y="585"/>
                  </a:lnTo>
                  <a:lnTo>
                    <a:pt x="84" y="588"/>
                  </a:lnTo>
                  <a:lnTo>
                    <a:pt x="88" y="596"/>
                  </a:lnTo>
                  <a:lnTo>
                    <a:pt x="88" y="599"/>
                  </a:lnTo>
                  <a:lnTo>
                    <a:pt x="96" y="604"/>
                  </a:lnTo>
                  <a:lnTo>
                    <a:pt x="99" y="609"/>
                  </a:lnTo>
                  <a:lnTo>
                    <a:pt x="94" y="606"/>
                  </a:lnTo>
                  <a:lnTo>
                    <a:pt x="102" y="614"/>
                  </a:lnTo>
                  <a:lnTo>
                    <a:pt x="103" y="617"/>
                  </a:lnTo>
                  <a:lnTo>
                    <a:pt x="109" y="626"/>
                  </a:lnTo>
                  <a:lnTo>
                    <a:pt x="111" y="629"/>
                  </a:lnTo>
                  <a:lnTo>
                    <a:pt x="118" y="633"/>
                  </a:lnTo>
                  <a:lnTo>
                    <a:pt x="121" y="635"/>
                  </a:lnTo>
                  <a:lnTo>
                    <a:pt x="118" y="636"/>
                  </a:lnTo>
                  <a:lnTo>
                    <a:pt x="127" y="639"/>
                  </a:lnTo>
                  <a:lnTo>
                    <a:pt x="147" y="647"/>
                  </a:lnTo>
                  <a:lnTo>
                    <a:pt x="148" y="626"/>
                  </a:lnTo>
                  <a:lnTo>
                    <a:pt x="160" y="620"/>
                  </a:lnTo>
                  <a:lnTo>
                    <a:pt x="175" y="622"/>
                  </a:lnTo>
                  <a:lnTo>
                    <a:pt x="151" y="615"/>
                  </a:lnTo>
                  <a:lnTo>
                    <a:pt x="123" y="612"/>
                  </a:lnTo>
                  <a:lnTo>
                    <a:pt x="115" y="604"/>
                  </a:lnTo>
                  <a:lnTo>
                    <a:pt x="106" y="591"/>
                  </a:lnTo>
                  <a:lnTo>
                    <a:pt x="98" y="592"/>
                  </a:lnTo>
                  <a:lnTo>
                    <a:pt x="84" y="568"/>
                  </a:lnTo>
                  <a:lnTo>
                    <a:pt x="93" y="558"/>
                  </a:lnTo>
                  <a:lnTo>
                    <a:pt x="91" y="534"/>
                  </a:lnTo>
                  <a:lnTo>
                    <a:pt x="87" y="514"/>
                  </a:lnTo>
                  <a:lnTo>
                    <a:pt x="86" y="501"/>
                  </a:lnTo>
                  <a:lnTo>
                    <a:pt x="82" y="492"/>
                  </a:lnTo>
                  <a:lnTo>
                    <a:pt x="76" y="489"/>
                  </a:lnTo>
                  <a:lnTo>
                    <a:pt x="86" y="485"/>
                  </a:lnTo>
                  <a:lnTo>
                    <a:pt x="74" y="479"/>
                  </a:lnTo>
                  <a:lnTo>
                    <a:pt x="68" y="460"/>
                  </a:lnTo>
                  <a:lnTo>
                    <a:pt x="61" y="450"/>
                  </a:lnTo>
                  <a:lnTo>
                    <a:pt x="60" y="436"/>
                  </a:lnTo>
                  <a:lnTo>
                    <a:pt x="54" y="412"/>
                  </a:lnTo>
                  <a:lnTo>
                    <a:pt x="52" y="393"/>
                  </a:lnTo>
                  <a:lnTo>
                    <a:pt x="55" y="382"/>
                  </a:lnTo>
                  <a:lnTo>
                    <a:pt x="54" y="371"/>
                  </a:lnTo>
                  <a:lnTo>
                    <a:pt x="49" y="357"/>
                  </a:lnTo>
                  <a:lnTo>
                    <a:pt x="45" y="341"/>
                  </a:lnTo>
                  <a:lnTo>
                    <a:pt x="52" y="329"/>
                  </a:lnTo>
                  <a:lnTo>
                    <a:pt x="49" y="317"/>
                  </a:lnTo>
                  <a:lnTo>
                    <a:pt x="51" y="294"/>
                  </a:lnTo>
                  <a:lnTo>
                    <a:pt x="46" y="284"/>
                  </a:lnTo>
                  <a:lnTo>
                    <a:pt x="39" y="269"/>
                  </a:lnTo>
                  <a:lnTo>
                    <a:pt x="32" y="255"/>
                  </a:lnTo>
                  <a:lnTo>
                    <a:pt x="33" y="243"/>
                  </a:lnTo>
                  <a:lnTo>
                    <a:pt x="36" y="232"/>
                  </a:lnTo>
                  <a:lnTo>
                    <a:pt x="34" y="219"/>
                  </a:lnTo>
                  <a:lnTo>
                    <a:pt x="34" y="206"/>
                  </a:lnTo>
                  <a:lnTo>
                    <a:pt x="40" y="190"/>
                  </a:lnTo>
                  <a:lnTo>
                    <a:pt x="46" y="173"/>
                  </a:lnTo>
                  <a:lnTo>
                    <a:pt x="51" y="168"/>
                  </a:lnTo>
                  <a:lnTo>
                    <a:pt x="45" y="159"/>
                  </a:lnTo>
                  <a:lnTo>
                    <a:pt x="43" y="134"/>
                  </a:lnTo>
                  <a:lnTo>
                    <a:pt x="45" y="124"/>
                  </a:lnTo>
                  <a:lnTo>
                    <a:pt x="58" y="117"/>
                  </a:lnTo>
                  <a:lnTo>
                    <a:pt x="62" y="99"/>
                  </a:lnTo>
                  <a:lnTo>
                    <a:pt x="58" y="95"/>
                  </a:lnTo>
                  <a:lnTo>
                    <a:pt x="48" y="94"/>
                  </a:lnTo>
                  <a:lnTo>
                    <a:pt x="42" y="78"/>
                  </a:lnTo>
                  <a:lnTo>
                    <a:pt x="34" y="62"/>
                  </a:lnTo>
                  <a:lnTo>
                    <a:pt x="30" y="46"/>
                  </a:lnTo>
                  <a:lnTo>
                    <a:pt x="31" y="33"/>
                  </a:lnTo>
                  <a:lnTo>
                    <a:pt x="22" y="21"/>
                  </a:lnTo>
                  <a:lnTo>
                    <a:pt x="18" y="9"/>
                  </a:lnTo>
                  <a:lnTo>
                    <a:pt x="13" y="0"/>
                  </a:lnTo>
                  <a:lnTo>
                    <a:pt x="9" y="8"/>
                  </a:lnTo>
                  <a:lnTo>
                    <a:pt x="3" y="15"/>
                  </a:lnTo>
                  <a:lnTo>
                    <a:pt x="0" y="16"/>
                  </a:lnTo>
                  <a:lnTo>
                    <a:pt x="4" y="39"/>
                  </a:lnTo>
                  <a:lnTo>
                    <a:pt x="9" y="62"/>
                  </a:lnTo>
                  <a:lnTo>
                    <a:pt x="9" y="81"/>
                  </a:lnTo>
                  <a:lnTo>
                    <a:pt x="8" y="100"/>
                  </a:lnTo>
                  <a:lnTo>
                    <a:pt x="8" y="108"/>
                  </a:lnTo>
                  <a:lnTo>
                    <a:pt x="10" y="131"/>
                  </a:lnTo>
                  <a:lnTo>
                    <a:pt x="12" y="150"/>
                  </a:lnTo>
                  <a:lnTo>
                    <a:pt x="10" y="176"/>
                  </a:lnTo>
                  <a:lnTo>
                    <a:pt x="10" y="201"/>
                  </a:lnTo>
                  <a:lnTo>
                    <a:pt x="12" y="213"/>
                  </a:lnTo>
                  <a:lnTo>
                    <a:pt x="12" y="230"/>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109" name="Freeform 45"/>
            <p:cNvSpPr>
              <a:spLocks/>
            </p:cNvSpPr>
            <p:nvPr/>
          </p:nvSpPr>
          <p:spPr bwMode="auto">
            <a:xfrm>
              <a:off x="3738585" y="5642952"/>
              <a:ext cx="63801" cy="51638"/>
            </a:xfrm>
            <a:custGeom>
              <a:avLst/>
              <a:gdLst>
                <a:gd name="T0" fmla="*/ 31 w 46"/>
                <a:gd name="T1" fmla="*/ 2 h 40"/>
                <a:gd name="T2" fmla="*/ 38 w 46"/>
                <a:gd name="T3" fmla="*/ 21 h 40"/>
                <a:gd name="T4" fmla="*/ 46 w 46"/>
                <a:gd name="T5" fmla="*/ 40 h 40"/>
                <a:gd name="T6" fmla="*/ 42 w 46"/>
                <a:gd name="T7" fmla="*/ 39 h 40"/>
                <a:gd name="T8" fmla="*/ 34 w 46"/>
                <a:gd name="T9" fmla="*/ 40 h 40"/>
                <a:gd name="T10" fmla="*/ 19 w 46"/>
                <a:gd name="T11" fmla="*/ 38 h 40"/>
                <a:gd name="T12" fmla="*/ 13 w 46"/>
                <a:gd name="T13" fmla="*/ 38 h 40"/>
                <a:gd name="T14" fmla="*/ 0 w 46"/>
                <a:gd name="T15" fmla="*/ 36 h 40"/>
                <a:gd name="T16" fmla="*/ 3 w 46"/>
                <a:gd name="T17" fmla="*/ 34 h 40"/>
                <a:gd name="T18" fmla="*/ 12 w 46"/>
                <a:gd name="T19" fmla="*/ 32 h 40"/>
                <a:gd name="T20" fmla="*/ 16 w 46"/>
                <a:gd name="T21" fmla="*/ 34 h 40"/>
                <a:gd name="T22" fmla="*/ 20 w 46"/>
                <a:gd name="T23" fmla="*/ 34 h 40"/>
                <a:gd name="T24" fmla="*/ 13 w 46"/>
                <a:gd name="T25" fmla="*/ 30 h 40"/>
                <a:gd name="T26" fmla="*/ 22 w 46"/>
                <a:gd name="T27" fmla="*/ 32 h 40"/>
                <a:gd name="T28" fmla="*/ 27 w 46"/>
                <a:gd name="T29" fmla="*/ 33 h 40"/>
                <a:gd name="T30" fmla="*/ 34 w 46"/>
                <a:gd name="T31" fmla="*/ 34 h 40"/>
                <a:gd name="T32" fmla="*/ 37 w 46"/>
                <a:gd name="T33" fmla="*/ 35 h 40"/>
                <a:gd name="T34" fmla="*/ 19 w 46"/>
                <a:gd name="T35" fmla="*/ 24 h 40"/>
                <a:gd name="T36" fmla="*/ 26 w 46"/>
                <a:gd name="T37" fmla="*/ 16 h 40"/>
                <a:gd name="T38" fmla="*/ 15 w 46"/>
                <a:gd name="T39" fmla="*/ 16 h 40"/>
                <a:gd name="T40" fmla="*/ 10 w 46"/>
                <a:gd name="T41" fmla="*/ 3 h 40"/>
                <a:gd name="T42" fmla="*/ 16 w 46"/>
                <a:gd name="T43" fmla="*/ 0 h 40"/>
                <a:gd name="T44" fmla="*/ 31 w 46"/>
                <a:gd name="T4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0">
                  <a:moveTo>
                    <a:pt x="31" y="2"/>
                  </a:moveTo>
                  <a:lnTo>
                    <a:pt x="38" y="21"/>
                  </a:lnTo>
                  <a:lnTo>
                    <a:pt x="46" y="40"/>
                  </a:lnTo>
                  <a:lnTo>
                    <a:pt x="42" y="39"/>
                  </a:lnTo>
                  <a:lnTo>
                    <a:pt x="34" y="40"/>
                  </a:lnTo>
                  <a:lnTo>
                    <a:pt x="19" y="38"/>
                  </a:lnTo>
                  <a:lnTo>
                    <a:pt x="13" y="38"/>
                  </a:lnTo>
                  <a:lnTo>
                    <a:pt x="0" y="36"/>
                  </a:lnTo>
                  <a:lnTo>
                    <a:pt x="3" y="34"/>
                  </a:lnTo>
                  <a:lnTo>
                    <a:pt x="12" y="32"/>
                  </a:lnTo>
                  <a:lnTo>
                    <a:pt x="16" y="34"/>
                  </a:lnTo>
                  <a:lnTo>
                    <a:pt x="20" y="34"/>
                  </a:lnTo>
                  <a:lnTo>
                    <a:pt x="13" y="30"/>
                  </a:lnTo>
                  <a:lnTo>
                    <a:pt x="22" y="32"/>
                  </a:lnTo>
                  <a:lnTo>
                    <a:pt x="27" y="33"/>
                  </a:lnTo>
                  <a:lnTo>
                    <a:pt x="34" y="34"/>
                  </a:lnTo>
                  <a:lnTo>
                    <a:pt x="37" y="35"/>
                  </a:lnTo>
                  <a:lnTo>
                    <a:pt x="19" y="24"/>
                  </a:lnTo>
                  <a:lnTo>
                    <a:pt x="26" y="16"/>
                  </a:lnTo>
                  <a:lnTo>
                    <a:pt x="15" y="16"/>
                  </a:lnTo>
                  <a:lnTo>
                    <a:pt x="10" y="3"/>
                  </a:lnTo>
                  <a:lnTo>
                    <a:pt x="16" y="0"/>
                  </a:lnTo>
                  <a:lnTo>
                    <a:pt x="31" y="2"/>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0" name="Freeform 46"/>
            <p:cNvSpPr>
              <a:spLocks/>
            </p:cNvSpPr>
            <p:nvPr/>
          </p:nvSpPr>
          <p:spPr bwMode="auto">
            <a:xfrm>
              <a:off x="3576024" y="5400092"/>
              <a:ext cx="19665" cy="36711"/>
            </a:xfrm>
            <a:custGeom>
              <a:avLst/>
              <a:gdLst>
                <a:gd name="T0" fmla="*/ 5 w 14"/>
                <a:gd name="T1" fmla="*/ 0 h 28"/>
                <a:gd name="T2" fmla="*/ 0 w 14"/>
                <a:gd name="T3" fmla="*/ 4 h 28"/>
                <a:gd name="T4" fmla="*/ 6 w 14"/>
                <a:gd name="T5" fmla="*/ 28 h 28"/>
                <a:gd name="T6" fmla="*/ 12 w 14"/>
                <a:gd name="T7" fmla="*/ 25 h 28"/>
                <a:gd name="T8" fmla="*/ 14 w 14"/>
                <a:gd name="T9" fmla="*/ 20 h 28"/>
                <a:gd name="T10" fmla="*/ 10 w 14"/>
                <a:gd name="T11" fmla="*/ 10 h 28"/>
                <a:gd name="T12" fmla="*/ 12 w 14"/>
                <a:gd name="T13" fmla="*/ 8 h 28"/>
                <a:gd name="T14" fmla="*/ 5 w 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8">
                  <a:moveTo>
                    <a:pt x="5" y="0"/>
                  </a:moveTo>
                  <a:lnTo>
                    <a:pt x="0" y="4"/>
                  </a:lnTo>
                  <a:lnTo>
                    <a:pt x="6" y="28"/>
                  </a:lnTo>
                  <a:lnTo>
                    <a:pt x="12" y="25"/>
                  </a:lnTo>
                  <a:lnTo>
                    <a:pt x="14" y="20"/>
                  </a:lnTo>
                  <a:lnTo>
                    <a:pt x="10" y="10"/>
                  </a:lnTo>
                  <a:lnTo>
                    <a:pt x="12" y="8"/>
                  </a:lnTo>
                  <a:lnTo>
                    <a:pt x="5"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1" name="Freeform 47"/>
            <p:cNvSpPr>
              <a:spLocks/>
            </p:cNvSpPr>
            <p:nvPr/>
          </p:nvSpPr>
          <p:spPr bwMode="auto">
            <a:xfrm>
              <a:off x="3618412" y="5560250"/>
              <a:ext cx="18790" cy="29047"/>
            </a:xfrm>
            <a:custGeom>
              <a:avLst/>
              <a:gdLst>
                <a:gd name="T0" fmla="*/ 7 w 15"/>
                <a:gd name="T1" fmla="*/ 0 h 21"/>
                <a:gd name="T2" fmla="*/ 0 w 15"/>
                <a:gd name="T3" fmla="*/ 8 h 21"/>
                <a:gd name="T4" fmla="*/ 9 w 15"/>
                <a:gd name="T5" fmla="*/ 18 h 21"/>
                <a:gd name="T6" fmla="*/ 13 w 15"/>
                <a:gd name="T7" fmla="*/ 21 h 21"/>
                <a:gd name="T8" fmla="*/ 15 w 15"/>
                <a:gd name="T9" fmla="*/ 14 h 21"/>
                <a:gd name="T10" fmla="*/ 7 w 15"/>
                <a:gd name="T11" fmla="*/ 0 h 21"/>
              </a:gdLst>
              <a:ahLst/>
              <a:cxnLst>
                <a:cxn ang="0">
                  <a:pos x="T0" y="T1"/>
                </a:cxn>
                <a:cxn ang="0">
                  <a:pos x="T2" y="T3"/>
                </a:cxn>
                <a:cxn ang="0">
                  <a:pos x="T4" y="T5"/>
                </a:cxn>
                <a:cxn ang="0">
                  <a:pos x="T6" y="T7"/>
                </a:cxn>
                <a:cxn ang="0">
                  <a:pos x="T8" y="T9"/>
                </a:cxn>
                <a:cxn ang="0">
                  <a:pos x="T10" y="T11"/>
                </a:cxn>
              </a:cxnLst>
              <a:rect l="0" t="0" r="r" b="b"/>
              <a:pathLst>
                <a:path w="15" h="21">
                  <a:moveTo>
                    <a:pt x="7" y="0"/>
                  </a:moveTo>
                  <a:lnTo>
                    <a:pt x="0" y="8"/>
                  </a:lnTo>
                  <a:lnTo>
                    <a:pt x="9" y="18"/>
                  </a:lnTo>
                  <a:lnTo>
                    <a:pt x="13" y="21"/>
                  </a:lnTo>
                  <a:lnTo>
                    <a:pt x="15" y="14"/>
                  </a:lnTo>
                  <a:lnTo>
                    <a:pt x="7"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2" name="Freeform 48"/>
            <p:cNvSpPr>
              <a:spLocks/>
            </p:cNvSpPr>
            <p:nvPr/>
          </p:nvSpPr>
          <p:spPr bwMode="auto">
            <a:xfrm>
              <a:off x="3284113" y="4402429"/>
              <a:ext cx="125417" cy="150073"/>
            </a:xfrm>
            <a:custGeom>
              <a:avLst/>
              <a:gdLst>
                <a:gd name="T0" fmla="*/ 0 w 90"/>
                <a:gd name="T1" fmla="*/ 45 h 115"/>
                <a:gd name="T2" fmla="*/ 3 w 90"/>
                <a:gd name="T3" fmla="*/ 63 h 115"/>
                <a:gd name="T4" fmla="*/ 0 w 90"/>
                <a:gd name="T5" fmla="*/ 67 h 115"/>
                <a:gd name="T6" fmla="*/ 11 w 90"/>
                <a:gd name="T7" fmla="*/ 72 h 115"/>
                <a:gd name="T8" fmla="*/ 15 w 90"/>
                <a:gd name="T9" fmla="*/ 67 h 115"/>
                <a:gd name="T10" fmla="*/ 16 w 90"/>
                <a:gd name="T11" fmla="*/ 71 h 115"/>
                <a:gd name="T12" fmla="*/ 16 w 90"/>
                <a:gd name="T13" fmla="*/ 83 h 115"/>
                <a:gd name="T14" fmla="*/ 10 w 90"/>
                <a:gd name="T15" fmla="*/ 85 h 115"/>
                <a:gd name="T16" fmla="*/ 11 w 90"/>
                <a:gd name="T17" fmla="*/ 96 h 115"/>
                <a:gd name="T18" fmla="*/ 7 w 90"/>
                <a:gd name="T19" fmla="*/ 104 h 115"/>
                <a:gd name="T20" fmla="*/ 13 w 90"/>
                <a:gd name="T21" fmla="*/ 102 h 115"/>
                <a:gd name="T22" fmla="*/ 30 w 90"/>
                <a:gd name="T23" fmla="*/ 115 h 115"/>
                <a:gd name="T24" fmla="*/ 35 w 90"/>
                <a:gd name="T25" fmla="*/ 108 h 115"/>
                <a:gd name="T26" fmla="*/ 37 w 90"/>
                <a:gd name="T27" fmla="*/ 101 h 115"/>
                <a:gd name="T28" fmla="*/ 41 w 90"/>
                <a:gd name="T29" fmla="*/ 95 h 115"/>
                <a:gd name="T30" fmla="*/ 43 w 90"/>
                <a:gd name="T31" fmla="*/ 84 h 115"/>
                <a:gd name="T32" fmla="*/ 45 w 90"/>
                <a:gd name="T33" fmla="*/ 84 h 115"/>
                <a:gd name="T34" fmla="*/ 46 w 90"/>
                <a:gd name="T35" fmla="*/ 86 h 115"/>
                <a:gd name="T36" fmla="*/ 48 w 90"/>
                <a:gd name="T37" fmla="*/ 86 h 115"/>
                <a:gd name="T38" fmla="*/ 47 w 90"/>
                <a:gd name="T39" fmla="*/ 83 h 115"/>
                <a:gd name="T40" fmla="*/ 51 w 90"/>
                <a:gd name="T41" fmla="*/ 79 h 115"/>
                <a:gd name="T42" fmla="*/ 60 w 90"/>
                <a:gd name="T43" fmla="*/ 74 h 115"/>
                <a:gd name="T44" fmla="*/ 77 w 90"/>
                <a:gd name="T45" fmla="*/ 63 h 115"/>
                <a:gd name="T46" fmla="*/ 87 w 90"/>
                <a:gd name="T47" fmla="*/ 42 h 115"/>
                <a:gd name="T48" fmla="*/ 90 w 90"/>
                <a:gd name="T49" fmla="*/ 43 h 115"/>
                <a:gd name="T50" fmla="*/ 84 w 90"/>
                <a:gd name="T51" fmla="*/ 29 h 115"/>
                <a:gd name="T52" fmla="*/ 89 w 90"/>
                <a:gd name="T53" fmla="*/ 27 h 115"/>
                <a:gd name="T54" fmla="*/ 71 w 90"/>
                <a:gd name="T55" fmla="*/ 18 h 115"/>
                <a:gd name="T56" fmla="*/ 55 w 90"/>
                <a:gd name="T57" fmla="*/ 18 h 115"/>
                <a:gd name="T58" fmla="*/ 46 w 90"/>
                <a:gd name="T59" fmla="*/ 9 h 115"/>
                <a:gd name="T60" fmla="*/ 33 w 90"/>
                <a:gd name="T61" fmla="*/ 0 h 115"/>
                <a:gd name="T62" fmla="*/ 27 w 90"/>
                <a:gd name="T63" fmla="*/ 6 h 115"/>
                <a:gd name="T64" fmla="*/ 12 w 90"/>
                <a:gd name="T65" fmla="*/ 13 h 115"/>
                <a:gd name="T66" fmla="*/ 9 w 90"/>
                <a:gd name="T67" fmla="*/ 27 h 115"/>
                <a:gd name="T68" fmla="*/ 7 w 90"/>
                <a:gd name="T69" fmla="*/ 36 h 115"/>
                <a:gd name="T70" fmla="*/ 0 w 90"/>
                <a:gd name="T71"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115">
                  <a:moveTo>
                    <a:pt x="0" y="45"/>
                  </a:moveTo>
                  <a:lnTo>
                    <a:pt x="3" y="63"/>
                  </a:lnTo>
                  <a:lnTo>
                    <a:pt x="0" y="67"/>
                  </a:lnTo>
                  <a:lnTo>
                    <a:pt x="11" y="72"/>
                  </a:lnTo>
                  <a:lnTo>
                    <a:pt x="15" y="67"/>
                  </a:lnTo>
                  <a:lnTo>
                    <a:pt x="16" y="71"/>
                  </a:lnTo>
                  <a:lnTo>
                    <a:pt x="16" y="83"/>
                  </a:lnTo>
                  <a:lnTo>
                    <a:pt x="10" y="85"/>
                  </a:lnTo>
                  <a:lnTo>
                    <a:pt x="11" y="96"/>
                  </a:lnTo>
                  <a:lnTo>
                    <a:pt x="7" y="104"/>
                  </a:lnTo>
                  <a:lnTo>
                    <a:pt x="13" y="102"/>
                  </a:lnTo>
                  <a:lnTo>
                    <a:pt x="30" y="115"/>
                  </a:lnTo>
                  <a:lnTo>
                    <a:pt x="35" y="108"/>
                  </a:lnTo>
                  <a:lnTo>
                    <a:pt x="37" y="101"/>
                  </a:lnTo>
                  <a:lnTo>
                    <a:pt x="41" y="95"/>
                  </a:lnTo>
                  <a:lnTo>
                    <a:pt x="43" y="84"/>
                  </a:lnTo>
                  <a:lnTo>
                    <a:pt x="45" y="84"/>
                  </a:lnTo>
                  <a:lnTo>
                    <a:pt x="46" y="86"/>
                  </a:lnTo>
                  <a:lnTo>
                    <a:pt x="48" y="86"/>
                  </a:lnTo>
                  <a:lnTo>
                    <a:pt x="47" y="83"/>
                  </a:lnTo>
                  <a:lnTo>
                    <a:pt x="51" y="79"/>
                  </a:lnTo>
                  <a:lnTo>
                    <a:pt x="60" y="74"/>
                  </a:lnTo>
                  <a:lnTo>
                    <a:pt x="77" y="63"/>
                  </a:lnTo>
                  <a:lnTo>
                    <a:pt x="87" y="42"/>
                  </a:lnTo>
                  <a:lnTo>
                    <a:pt x="90" y="43"/>
                  </a:lnTo>
                  <a:lnTo>
                    <a:pt x="84" y="29"/>
                  </a:lnTo>
                  <a:lnTo>
                    <a:pt x="89" y="27"/>
                  </a:lnTo>
                  <a:lnTo>
                    <a:pt x="71" y="18"/>
                  </a:lnTo>
                  <a:lnTo>
                    <a:pt x="55" y="18"/>
                  </a:lnTo>
                  <a:lnTo>
                    <a:pt x="46" y="9"/>
                  </a:lnTo>
                  <a:lnTo>
                    <a:pt x="33" y="0"/>
                  </a:lnTo>
                  <a:lnTo>
                    <a:pt x="27" y="6"/>
                  </a:lnTo>
                  <a:lnTo>
                    <a:pt x="12" y="13"/>
                  </a:lnTo>
                  <a:lnTo>
                    <a:pt x="9" y="27"/>
                  </a:lnTo>
                  <a:lnTo>
                    <a:pt x="7" y="36"/>
                  </a:lnTo>
                  <a:lnTo>
                    <a:pt x="0"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3" name="Freeform 49"/>
            <p:cNvSpPr>
              <a:spLocks/>
            </p:cNvSpPr>
            <p:nvPr/>
          </p:nvSpPr>
          <p:spPr bwMode="auto">
            <a:xfrm>
              <a:off x="3276684" y="4436720"/>
              <a:ext cx="291037" cy="423593"/>
            </a:xfrm>
            <a:custGeom>
              <a:avLst/>
              <a:gdLst>
                <a:gd name="T0" fmla="*/ 201 w 208"/>
                <a:gd name="T1" fmla="*/ 259 h 329"/>
                <a:gd name="T2" fmla="*/ 203 w 208"/>
                <a:gd name="T3" fmla="*/ 289 h 329"/>
                <a:gd name="T4" fmla="*/ 201 w 208"/>
                <a:gd name="T5" fmla="*/ 306 h 329"/>
                <a:gd name="T6" fmla="*/ 197 w 208"/>
                <a:gd name="T7" fmla="*/ 321 h 329"/>
                <a:gd name="T8" fmla="*/ 188 w 208"/>
                <a:gd name="T9" fmla="*/ 329 h 329"/>
                <a:gd name="T10" fmla="*/ 171 w 208"/>
                <a:gd name="T11" fmla="*/ 311 h 329"/>
                <a:gd name="T12" fmla="*/ 143 w 208"/>
                <a:gd name="T13" fmla="*/ 295 h 329"/>
                <a:gd name="T14" fmla="*/ 117 w 208"/>
                <a:gd name="T15" fmla="*/ 280 h 329"/>
                <a:gd name="T16" fmla="*/ 89 w 208"/>
                <a:gd name="T17" fmla="*/ 253 h 329"/>
                <a:gd name="T18" fmla="*/ 78 w 208"/>
                <a:gd name="T19" fmla="*/ 225 h 329"/>
                <a:gd name="T20" fmla="*/ 60 w 208"/>
                <a:gd name="T21" fmla="*/ 192 h 329"/>
                <a:gd name="T22" fmla="*/ 47 w 208"/>
                <a:gd name="T23" fmla="*/ 167 h 329"/>
                <a:gd name="T24" fmla="*/ 34 w 208"/>
                <a:gd name="T25" fmla="*/ 141 h 329"/>
                <a:gd name="T26" fmla="*/ 16 w 208"/>
                <a:gd name="T27" fmla="*/ 118 h 329"/>
                <a:gd name="T28" fmla="*/ 5 w 208"/>
                <a:gd name="T29" fmla="*/ 105 h 329"/>
                <a:gd name="T30" fmla="*/ 8 w 208"/>
                <a:gd name="T31" fmla="*/ 70 h 329"/>
                <a:gd name="T32" fmla="*/ 16 w 208"/>
                <a:gd name="T33" fmla="*/ 70 h 329"/>
                <a:gd name="T34" fmla="*/ 18 w 208"/>
                <a:gd name="T35" fmla="*/ 76 h 329"/>
                <a:gd name="T36" fmla="*/ 40 w 208"/>
                <a:gd name="T37" fmla="*/ 82 h 329"/>
                <a:gd name="T38" fmla="*/ 46 w 208"/>
                <a:gd name="T39" fmla="*/ 69 h 329"/>
                <a:gd name="T40" fmla="*/ 50 w 208"/>
                <a:gd name="T41" fmla="*/ 58 h 329"/>
                <a:gd name="T42" fmla="*/ 53 w 208"/>
                <a:gd name="T43" fmla="*/ 60 h 329"/>
                <a:gd name="T44" fmla="*/ 56 w 208"/>
                <a:gd name="T45" fmla="*/ 53 h 329"/>
                <a:gd name="T46" fmla="*/ 82 w 208"/>
                <a:gd name="T47" fmla="*/ 37 h 329"/>
                <a:gd name="T48" fmla="*/ 95 w 208"/>
                <a:gd name="T49" fmla="*/ 17 h 329"/>
                <a:gd name="T50" fmla="*/ 94 w 208"/>
                <a:gd name="T51" fmla="*/ 1 h 329"/>
                <a:gd name="T52" fmla="*/ 104 w 208"/>
                <a:gd name="T53" fmla="*/ 9 h 329"/>
                <a:gd name="T54" fmla="*/ 125 w 208"/>
                <a:gd name="T55" fmla="*/ 31 h 329"/>
                <a:gd name="T56" fmla="*/ 148 w 208"/>
                <a:gd name="T57" fmla="*/ 40 h 329"/>
                <a:gd name="T58" fmla="*/ 176 w 208"/>
                <a:gd name="T59" fmla="*/ 46 h 329"/>
                <a:gd name="T60" fmla="*/ 179 w 208"/>
                <a:gd name="T61" fmla="*/ 75 h 329"/>
                <a:gd name="T62" fmla="*/ 161 w 208"/>
                <a:gd name="T63" fmla="*/ 78 h 329"/>
                <a:gd name="T64" fmla="*/ 136 w 208"/>
                <a:gd name="T65" fmla="*/ 90 h 329"/>
                <a:gd name="T66" fmla="*/ 128 w 208"/>
                <a:gd name="T67" fmla="*/ 118 h 329"/>
                <a:gd name="T68" fmla="*/ 126 w 208"/>
                <a:gd name="T69" fmla="*/ 145 h 329"/>
                <a:gd name="T70" fmla="*/ 132 w 208"/>
                <a:gd name="T71" fmla="*/ 167 h 329"/>
                <a:gd name="T72" fmla="*/ 148 w 208"/>
                <a:gd name="T73" fmla="*/ 175 h 329"/>
                <a:gd name="T74" fmla="*/ 172 w 208"/>
                <a:gd name="T75" fmla="*/ 169 h 329"/>
                <a:gd name="T76" fmla="*/ 174 w 208"/>
                <a:gd name="T77" fmla="*/ 197 h 329"/>
                <a:gd name="T78" fmla="*/ 198 w 208"/>
                <a:gd name="T79" fmla="*/ 209 h 329"/>
                <a:gd name="T80" fmla="*/ 204 w 208"/>
                <a:gd name="T81" fmla="*/ 2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329">
                  <a:moveTo>
                    <a:pt x="204" y="250"/>
                  </a:moveTo>
                  <a:lnTo>
                    <a:pt x="201" y="259"/>
                  </a:lnTo>
                  <a:lnTo>
                    <a:pt x="201" y="274"/>
                  </a:lnTo>
                  <a:lnTo>
                    <a:pt x="203" y="289"/>
                  </a:lnTo>
                  <a:lnTo>
                    <a:pt x="208" y="291"/>
                  </a:lnTo>
                  <a:lnTo>
                    <a:pt x="201" y="306"/>
                  </a:lnTo>
                  <a:lnTo>
                    <a:pt x="201" y="313"/>
                  </a:lnTo>
                  <a:lnTo>
                    <a:pt x="197" y="321"/>
                  </a:lnTo>
                  <a:lnTo>
                    <a:pt x="191" y="328"/>
                  </a:lnTo>
                  <a:lnTo>
                    <a:pt x="188" y="329"/>
                  </a:lnTo>
                  <a:lnTo>
                    <a:pt x="178" y="321"/>
                  </a:lnTo>
                  <a:lnTo>
                    <a:pt x="171" y="311"/>
                  </a:lnTo>
                  <a:lnTo>
                    <a:pt x="158" y="304"/>
                  </a:lnTo>
                  <a:lnTo>
                    <a:pt x="143" y="295"/>
                  </a:lnTo>
                  <a:lnTo>
                    <a:pt x="130" y="288"/>
                  </a:lnTo>
                  <a:lnTo>
                    <a:pt x="117" y="280"/>
                  </a:lnTo>
                  <a:lnTo>
                    <a:pt x="102" y="267"/>
                  </a:lnTo>
                  <a:lnTo>
                    <a:pt x="89" y="253"/>
                  </a:lnTo>
                  <a:lnTo>
                    <a:pt x="89" y="244"/>
                  </a:lnTo>
                  <a:lnTo>
                    <a:pt x="78" y="225"/>
                  </a:lnTo>
                  <a:lnTo>
                    <a:pt x="69" y="204"/>
                  </a:lnTo>
                  <a:lnTo>
                    <a:pt x="60" y="192"/>
                  </a:lnTo>
                  <a:lnTo>
                    <a:pt x="53" y="180"/>
                  </a:lnTo>
                  <a:lnTo>
                    <a:pt x="47" y="167"/>
                  </a:lnTo>
                  <a:lnTo>
                    <a:pt x="40" y="154"/>
                  </a:lnTo>
                  <a:lnTo>
                    <a:pt x="34" y="141"/>
                  </a:lnTo>
                  <a:lnTo>
                    <a:pt x="27" y="127"/>
                  </a:lnTo>
                  <a:lnTo>
                    <a:pt x="16" y="118"/>
                  </a:lnTo>
                  <a:lnTo>
                    <a:pt x="4" y="109"/>
                  </a:lnTo>
                  <a:lnTo>
                    <a:pt x="5" y="105"/>
                  </a:lnTo>
                  <a:lnTo>
                    <a:pt x="0" y="81"/>
                  </a:lnTo>
                  <a:lnTo>
                    <a:pt x="8" y="70"/>
                  </a:lnTo>
                  <a:lnTo>
                    <a:pt x="15" y="59"/>
                  </a:lnTo>
                  <a:lnTo>
                    <a:pt x="16" y="70"/>
                  </a:lnTo>
                  <a:lnTo>
                    <a:pt x="12" y="78"/>
                  </a:lnTo>
                  <a:lnTo>
                    <a:pt x="18" y="76"/>
                  </a:lnTo>
                  <a:lnTo>
                    <a:pt x="35" y="89"/>
                  </a:lnTo>
                  <a:lnTo>
                    <a:pt x="40" y="82"/>
                  </a:lnTo>
                  <a:lnTo>
                    <a:pt x="42" y="75"/>
                  </a:lnTo>
                  <a:lnTo>
                    <a:pt x="46" y="69"/>
                  </a:lnTo>
                  <a:lnTo>
                    <a:pt x="48" y="58"/>
                  </a:lnTo>
                  <a:lnTo>
                    <a:pt x="50" y="58"/>
                  </a:lnTo>
                  <a:lnTo>
                    <a:pt x="51" y="60"/>
                  </a:lnTo>
                  <a:lnTo>
                    <a:pt x="53" y="60"/>
                  </a:lnTo>
                  <a:lnTo>
                    <a:pt x="52" y="57"/>
                  </a:lnTo>
                  <a:lnTo>
                    <a:pt x="56" y="53"/>
                  </a:lnTo>
                  <a:lnTo>
                    <a:pt x="65" y="48"/>
                  </a:lnTo>
                  <a:lnTo>
                    <a:pt x="82" y="37"/>
                  </a:lnTo>
                  <a:lnTo>
                    <a:pt x="92" y="16"/>
                  </a:lnTo>
                  <a:lnTo>
                    <a:pt x="95" y="17"/>
                  </a:lnTo>
                  <a:lnTo>
                    <a:pt x="89" y="3"/>
                  </a:lnTo>
                  <a:lnTo>
                    <a:pt x="94" y="1"/>
                  </a:lnTo>
                  <a:lnTo>
                    <a:pt x="95" y="0"/>
                  </a:lnTo>
                  <a:lnTo>
                    <a:pt x="104" y="9"/>
                  </a:lnTo>
                  <a:lnTo>
                    <a:pt x="113" y="17"/>
                  </a:lnTo>
                  <a:lnTo>
                    <a:pt x="125" y="31"/>
                  </a:lnTo>
                  <a:lnTo>
                    <a:pt x="128" y="40"/>
                  </a:lnTo>
                  <a:lnTo>
                    <a:pt x="148" y="40"/>
                  </a:lnTo>
                  <a:lnTo>
                    <a:pt x="160" y="41"/>
                  </a:lnTo>
                  <a:lnTo>
                    <a:pt x="176" y="46"/>
                  </a:lnTo>
                  <a:lnTo>
                    <a:pt x="170" y="67"/>
                  </a:lnTo>
                  <a:lnTo>
                    <a:pt x="179" y="75"/>
                  </a:lnTo>
                  <a:lnTo>
                    <a:pt x="174" y="75"/>
                  </a:lnTo>
                  <a:lnTo>
                    <a:pt x="161" y="78"/>
                  </a:lnTo>
                  <a:lnTo>
                    <a:pt x="148" y="84"/>
                  </a:lnTo>
                  <a:lnTo>
                    <a:pt x="136" y="90"/>
                  </a:lnTo>
                  <a:lnTo>
                    <a:pt x="131" y="103"/>
                  </a:lnTo>
                  <a:lnTo>
                    <a:pt x="128" y="118"/>
                  </a:lnTo>
                  <a:lnTo>
                    <a:pt x="119" y="132"/>
                  </a:lnTo>
                  <a:lnTo>
                    <a:pt x="126" y="145"/>
                  </a:lnTo>
                  <a:lnTo>
                    <a:pt x="134" y="159"/>
                  </a:lnTo>
                  <a:lnTo>
                    <a:pt x="132" y="167"/>
                  </a:lnTo>
                  <a:lnTo>
                    <a:pt x="140" y="168"/>
                  </a:lnTo>
                  <a:lnTo>
                    <a:pt x="148" y="175"/>
                  </a:lnTo>
                  <a:lnTo>
                    <a:pt x="161" y="179"/>
                  </a:lnTo>
                  <a:lnTo>
                    <a:pt x="172" y="169"/>
                  </a:lnTo>
                  <a:lnTo>
                    <a:pt x="173" y="184"/>
                  </a:lnTo>
                  <a:lnTo>
                    <a:pt x="174" y="197"/>
                  </a:lnTo>
                  <a:lnTo>
                    <a:pt x="191" y="196"/>
                  </a:lnTo>
                  <a:lnTo>
                    <a:pt x="198" y="209"/>
                  </a:lnTo>
                  <a:lnTo>
                    <a:pt x="207" y="223"/>
                  </a:lnTo>
                  <a:lnTo>
                    <a:pt x="204" y="228"/>
                  </a:lnTo>
                  <a:lnTo>
                    <a:pt x="204" y="25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114" name="Freeform 50"/>
            <p:cNvSpPr>
              <a:spLocks/>
            </p:cNvSpPr>
            <p:nvPr>
              <p:custDataLst>
                <p:tags r:id="rId147"/>
              </p:custDataLst>
            </p:nvPr>
          </p:nvSpPr>
          <p:spPr bwMode="auto">
            <a:xfrm>
              <a:off x="3543204" y="4659863"/>
              <a:ext cx="277092" cy="302130"/>
            </a:xfrm>
            <a:custGeom>
              <a:avLst/>
              <a:gdLst>
                <a:gd name="T0" fmla="*/ 132 w 198"/>
                <a:gd name="T1" fmla="*/ 186 h 234"/>
                <a:gd name="T2" fmla="*/ 129 w 198"/>
                <a:gd name="T3" fmla="*/ 205 h 234"/>
                <a:gd name="T4" fmla="*/ 125 w 198"/>
                <a:gd name="T5" fmla="*/ 225 h 234"/>
                <a:gd name="T6" fmla="*/ 121 w 198"/>
                <a:gd name="T7" fmla="*/ 220 h 234"/>
                <a:gd name="T8" fmla="*/ 103 w 198"/>
                <a:gd name="T9" fmla="*/ 223 h 234"/>
                <a:gd name="T10" fmla="*/ 99 w 198"/>
                <a:gd name="T11" fmla="*/ 233 h 234"/>
                <a:gd name="T12" fmla="*/ 91 w 198"/>
                <a:gd name="T13" fmla="*/ 222 h 234"/>
                <a:gd name="T14" fmla="*/ 72 w 198"/>
                <a:gd name="T15" fmla="*/ 219 h 234"/>
                <a:gd name="T16" fmla="*/ 69 w 198"/>
                <a:gd name="T17" fmla="*/ 216 h 234"/>
                <a:gd name="T18" fmla="*/ 55 w 198"/>
                <a:gd name="T19" fmla="*/ 234 h 234"/>
                <a:gd name="T20" fmla="*/ 45 w 198"/>
                <a:gd name="T21" fmla="*/ 233 h 234"/>
                <a:gd name="T22" fmla="*/ 39 w 198"/>
                <a:gd name="T23" fmla="*/ 217 h 234"/>
                <a:gd name="T24" fmla="*/ 31 w 198"/>
                <a:gd name="T25" fmla="*/ 201 h 234"/>
                <a:gd name="T26" fmla="*/ 27 w 198"/>
                <a:gd name="T27" fmla="*/ 185 h 234"/>
                <a:gd name="T28" fmla="*/ 28 w 198"/>
                <a:gd name="T29" fmla="*/ 172 h 234"/>
                <a:gd name="T30" fmla="*/ 19 w 198"/>
                <a:gd name="T31" fmla="*/ 160 h 234"/>
                <a:gd name="T32" fmla="*/ 15 w 198"/>
                <a:gd name="T33" fmla="*/ 148 h 234"/>
                <a:gd name="T34" fmla="*/ 10 w 198"/>
                <a:gd name="T35" fmla="*/ 139 h 234"/>
                <a:gd name="T36" fmla="*/ 10 w 198"/>
                <a:gd name="T37" fmla="*/ 132 h 234"/>
                <a:gd name="T38" fmla="*/ 17 w 198"/>
                <a:gd name="T39" fmla="*/ 117 h 234"/>
                <a:gd name="T40" fmla="*/ 12 w 198"/>
                <a:gd name="T41" fmla="*/ 115 h 234"/>
                <a:gd name="T42" fmla="*/ 10 w 198"/>
                <a:gd name="T43" fmla="*/ 100 h 234"/>
                <a:gd name="T44" fmla="*/ 10 w 198"/>
                <a:gd name="T45" fmla="*/ 85 h 234"/>
                <a:gd name="T46" fmla="*/ 13 w 198"/>
                <a:gd name="T47" fmla="*/ 76 h 234"/>
                <a:gd name="T48" fmla="*/ 13 w 198"/>
                <a:gd name="T49" fmla="*/ 54 h 234"/>
                <a:gd name="T50" fmla="*/ 16 w 198"/>
                <a:gd name="T51" fmla="*/ 49 h 234"/>
                <a:gd name="T52" fmla="*/ 7 w 198"/>
                <a:gd name="T53" fmla="*/ 35 h 234"/>
                <a:gd name="T54" fmla="*/ 0 w 198"/>
                <a:gd name="T55" fmla="*/ 22 h 234"/>
                <a:gd name="T56" fmla="*/ 19 w 198"/>
                <a:gd name="T57" fmla="*/ 22 h 234"/>
                <a:gd name="T58" fmla="*/ 27 w 198"/>
                <a:gd name="T59" fmla="*/ 17 h 234"/>
                <a:gd name="T60" fmla="*/ 40 w 198"/>
                <a:gd name="T61" fmla="*/ 9 h 234"/>
                <a:gd name="T62" fmla="*/ 53 w 198"/>
                <a:gd name="T63" fmla="*/ 0 h 234"/>
                <a:gd name="T64" fmla="*/ 66 w 198"/>
                <a:gd name="T65" fmla="*/ 1 h 234"/>
                <a:gd name="T66" fmla="*/ 67 w 198"/>
                <a:gd name="T67" fmla="*/ 17 h 234"/>
                <a:gd name="T68" fmla="*/ 69 w 198"/>
                <a:gd name="T69" fmla="*/ 31 h 234"/>
                <a:gd name="T70" fmla="*/ 81 w 198"/>
                <a:gd name="T71" fmla="*/ 45 h 234"/>
                <a:gd name="T72" fmla="*/ 93 w 198"/>
                <a:gd name="T73" fmla="*/ 49 h 234"/>
                <a:gd name="T74" fmla="*/ 106 w 198"/>
                <a:gd name="T75" fmla="*/ 55 h 234"/>
                <a:gd name="T76" fmla="*/ 124 w 198"/>
                <a:gd name="T77" fmla="*/ 67 h 234"/>
                <a:gd name="T78" fmla="*/ 142 w 198"/>
                <a:gd name="T79" fmla="*/ 71 h 234"/>
                <a:gd name="T80" fmla="*/ 147 w 198"/>
                <a:gd name="T81" fmla="*/ 78 h 234"/>
                <a:gd name="T82" fmla="*/ 149 w 198"/>
                <a:gd name="T83" fmla="*/ 96 h 234"/>
                <a:gd name="T84" fmla="*/ 145 w 198"/>
                <a:gd name="T85" fmla="*/ 96 h 234"/>
                <a:gd name="T86" fmla="*/ 151 w 198"/>
                <a:gd name="T87" fmla="*/ 103 h 234"/>
                <a:gd name="T88" fmla="*/ 154 w 198"/>
                <a:gd name="T89" fmla="*/ 117 h 234"/>
                <a:gd name="T90" fmla="*/ 168 w 198"/>
                <a:gd name="T91" fmla="*/ 119 h 234"/>
                <a:gd name="T92" fmla="*/ 183 w 198"/>
                <a:gd name="T93" fmla="*/ 120 h 234"/>
                <a:gd name="T94" fmla="*/ 185 w 198"/>
                <a:gd name="T95" fmla="*/ 136 h 234"/>
                <a:gd name="T96" fmla="*/ 195 w 198"/>
                <a:gd name="T97" fmla="*/ 145 h 234"/>
                <a:gd name="T98" fmla="*/ 198 w 198"/>
                <a:gd name="T99" fmla="*/ 153 h 234"/>
                <a:gd name="T100" fmla="*/ 195 w 198"/>
                <a:gd name="T101" fmla="*/ 166 h 234"/>
                <a:gd name="T102" fmla="*/ 191 w 198"/>
                <a:gd name="T103" fmla="*/ 179 h 234"/>
                <a:gd name="T104" fmla="*/ 193 w 198"/>
                <a:gd name="T105" fmla="*/ 185 h 234"/>
                <a:gd name="T106" fmla="*/ 191 w 198"/>
                <a:gd name="T107" fmla="*/ 187 h 234"/>
                <a:gd name="T108" fmla="*/ 191 w 198"/>
                <a:gd name="T109" fmla="*/ 184 h 234"/>
                <a:gd name="T110" fmla="*/ 175 w 198"/>
                <a:gd name="T111" fmla="*/ 173 h 234"/>
                <a:gd name="T112" fmla="*/ 155 w 198"/>
                <a:gd name="T113" fmla="*/ 175 h 234"/>
                <a:gd name="T114" fmla="*/ 135 w 198"/>
                <a:gd name="T115" fmla="*/ 178 h 234"/>
                <a:gd name="T116" fmla="*/ 132 w 198"/>
                <a:gd name="T117"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34">
                  <a:moveTo>
                    <a:pt x="132" y="186"/>
                  </a:moveTo>
                  <a:lnTo>
                    <a:pt x="129" y="205"/>
                  </a:lnTo>
                  <a:lnTo>
                    <a:pt x="125" y="225"/>
                  </a:lnTo>
                  <a:lnTo>
                    <a:pt x="121" y="220"/>
                  </a:lnTo>
                  <a:lnTo>
                    <a:pt x="103" y="223"/>
                  </a:lnTo>
                  <a:lnTo>
                    <a:pt x="99" y="233"/>
                  </a:lnTo>
                  <a:lnTo>
                    <a:pt x="91" y="222"/>
                  </a:lnTo>
                  <a:lnTo>
                    <a:pt x="72" y="219"/>
                  </a:lnTo>
                  <a:lnTo>
                    <a:pt x="69" y="216"/>
                  </a:lnTo>
                  <a:lnTo>
                    <a:pt x="55" y="234"/>
                  </a:lnTo>
                  <a:lnTo>
                    <a:pt x="45" y="233"/>
                  </a:lnTo>
                  <a:lnTo>
                    <a:pt x="39" y="217"/>
                  </a:lnTo>
                  <a:lnTo>
                    <a:pt x="31" y="201"/>
                  </a:lnTo>
                  <a:lnTo>
                    <a:pt x="27" y="185"/>
                  </a:lnTo>
                  <a:lnTo>
                    <a:pt x="28" y="172"/>
                  </a:lnTo>
                  <a:lnTo>
                    <a:pt x="19" y="160"/>
                  </a:lnTo>
                  <a:lnTo>
                    <a:pt x="15" y="148"/>
                  </a:lnTo>
                  <a:lnTo>
                    <a:pt x="10" y="139"/>
                  </a:lnTo>
                  <a:lnTo>
                    <a:pt x="10" y="132"/>
                  </a:lnTo>
                  <a:lnTo>
                    <a:pt x="17" y="117"/>
                  </a:lnTo>
                  <a:lnTo>
                    <a:pt x="12" y="115"/>
                  </a:lnTo>
                  <a:lnTo>
                    <a:pt x="10" y="100"/>
                  </a:lnTo>
                  <a:lnTo>
                    <a:pt x="10" y="85"/>
                  </a:lnTo>
                  <a:lnTo>
                    <a:pt x="13" y="76"/>
                  </a:lnTo>
                  <a:lnTo>
                    <a:pt x="13" y="54"/>
                  </a:lnTo>
                  <a:lnTo>
                    <a:pt x="16" y="49"/>
                  </a:lnTo>
                  <a:lnTo>
                    <a:pt x="7" y="35"/>
                  </a:lnTo>
                  <a:lnTo>
                    <a:pt x="0" y="22"/>
                  </a:lnTo>
                  <a:lnTo>
                    <a:pt x="19" y="22"/>
                  </a:lnTo>
                  <a:lnTo>
                    <a:pt x="27" y="17"/>
                  </a:lnTo>
                  <a:lnTo>
                    <a:pt x="40" y="9"/>
                  </a:lnTo>
                  <a:lnTo>
                    <a:pt x="53" y="0"/>
                  </a:lnTo>
                  <a:lnTo>
                    <a:pt x="66" y="1"/>
                  </a:lnTo>
                  <a:lnTo>
                    <a:pt x="67" y="17"/>
                  </a:lnTo>
                  <a:lnTo>
                    <a:pt x="69" y="31"/>
                  </a:lnTo>
                  <a:lnTo>
                    <a:pt x="81" y="45"/>
                  </a:lnTo>
                  <a:lnTo>
                    <a:pt x="93" y="49"/>
                  </a:lnTo>
                  <a:lnTo>
                    <a:pt x="106" y="55"/>
                  </a:lnTo>
                  <a:lnTo>
                    <a:pt x="124" y="67"/>
                  </a:lnTo>
                  <a:lnTo>
                    <a:pt x="142" y="71"/>
                  </a:lnTo>
                  <a:lnTo>
                    <a:pt x="147" y="78"/>
                  </a:lnTo>
                  <a:lnTo>
                    <a:pt x="149" y="96"/>
                  </a:lnTo>
                  <a:lnTo>
                    <a:pt x="145" y="96"/>
                  </a:lnTo>
                  <a:lnTo>
                    <a:pt x="151" y="103"/>
                  </a:lnTo>
                  <a:lnTo>
                    <a:pt x="154" y="117"/>
                  </a:lnTo>
                  <a:lnTo>
                    <a:pt x="168" y="119"/>
                  </a:lnTo>
                  <a:lnTo>
                    <a:pt x="183" y="120"/>
                  </a:lnTo>
                  <a:lnTo>
                    <a:pt x="185" y="136"/>
                  </a:lnTo>
                  <a:lnTo>
                    <a:pt x="195" y="145"/>
                  </a:lnTo>
                  <a:lnTo>
                    <a:pt x="198" y="153"/>
                  </a:lnTo>
                  <a:lnTo>
                    <a:pt x="195" y="166"/>
                  </a:lnTo>
                  <a:lnTo>
                    <a:pt x="191" y="179"/>
                  </a:lnTo>
                  <a:lnTo>
                    <a:pt x="193" y="185"/>
                  </a:lnTo>
                  <a:lnTo>
                    <a:pt x="191" y="187"/>
                  </a:lnTo>
                  <a:lnTo>
                    <a:pt x="191" y="184"/>
                  </a:lnTo>
                  <a:lnTo>
                    <a:pt x="175" y="173"/>
                  </a:lnTo>
                  <a:lnTo>
                    <a:pt x="155" y="175"/>
                  </a:lnTo>
                  <a:lnTo>
                    <a:pt x="135" y="178"/>
                  </a:lnTo>
                  <a:lnTo>
                    <a:pt x="132" y="18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grpSp>
      <p:cxnSp>
        <p:nvCxnSpPr>
          <p:cNvPr id="115" name="Straight Arrow Connector 114"/>
          <p:cNvCxnSpPr>
            <a:endCxn id="104" idx="23"/>
          </p:cNvCxnSpPr>
          <p:nvPr/>
        </p:nvCxnSpPr>
        <p:spPr>
          <a:xfrm flipH="1">
            <a:off x="3524491" y="4390044"/>
            <a:ext cx="1213768" cy="285140"/>
          </a:xfrm>
          <a:prstGeom prst="straightConnector1">
            <a:avLst/>
          </a:prstGeom>
          <a:ln w="19050">
            <a:solidFill>
              <a:srgbClr val="FFC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243497" y="3735245"/>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Mercosur + Chile</a:t>
            </a:r>
          </a:p>
        </p:txBody>
      </p:sp>
      <p:sp>
        <p:nvSpPr>
          <p:cNvPr id="118" name="Oval 117"/>
          <p:cNvSpPr/>
          <p:nvPr/>
        </p:nvSpPr>
        <p:spPr>
          <a:xfrm>
            <a:off x="4421937" y="4383317"/>
            <a:ext cx="150063" cy="162569"/>
          </a:xfrm>
          <a:prstGeom prst="ellipse">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tx1"/>
                </a:solidFill>
                <a:latin typeface="Arial" pitchFamily="34" charset="0"/>
                <a:cs typeface="Arial" pitchFamily="34" charset="0"/>
              </a:rPr>
              <a:t>A</a:t>
            </a:r>
            <a:endParaRPr lang="es-ES" sz="900" b="1" dirty="0" smtClean="0">
              <a:solidFill>
                <a:schemeClr val="tx1"/>
              </a:solidFill>
              <a:latin typeface="Arial" pitchFamily="34" charset="0"/>
              <a:cs typeface="Arial" pitchFamily="34" charset="0"/>
            </a:endParaRPr>
          </a:p>
        </p:txBody>
      </p:sp>
      <p:sp>
        <p:nvSpPr>
          <p:cNvPr id="124" name="Freeform 123"/>
          <p:cNvSpPr/>
          <p:nvPr/>
        </p:nvSpPr>
        <p:spPr>
          <a:xfrm>
            <a:off x="3589275" y="4073384"/>
            <a:ext cx="1224014" cy="485623"/>
          </a:xfrm>
          <a:custGeom>
            <a:avLst/>
            <a:gdLst>
              <a:gd name="connsiteX0" fmla="*/ 0 w 1226820"/>
              <a:gd name="connsiteY0" fmla="*/ 1013460 h 1013460"/>
              <a:gd name="connsiteX1" fmla="*/ 502920 w 1226820"/>
              <a:gd name="connsiteY1" fmla="*/ 403860 h 1013460"/>
              <a:gd name="connsiteX2" fmla="*/ 1226820 w 1226820"/>
              <a:gd name="connsiteY2" fmla="*/ 0 h 1013460"/>
            </a:gdLst>
            <a:ahLst/>
            <a:cxnLst>
              <a:cxn ang="0">
                <a:pos x="connsiteX0" y="connsiteY0"/>
              </a:cxn>
              <a:cxn ang="0">
                <a:pos x="connsiteX1" y="connsiteY1"/>
              </a:cxn>
              <a:cxn ang="0">
                <a:pos x="connsiteX2" y="connsiteY2"/>
              </a:cxn>
            </a:cxnLst>
            <a:rect l="l" t="t" r="r" b="b"/>
            <a:pathLst>
              <a:path w="1226820" h="1013460">
                <a:moveTo>
                  <a:pt x="0" y="1013460"/>
                </a:moveTo>
                <a:cubicBezTo>
                  <a:pt x="149225" y="793115"/>
                  <a:pt x="298450" y="572770"/>
                  <a:pt x="502920" y="403860"/>
                </a:cubicBezTo>
                <a:cubicBezTo>
                  <a:pt x="707390" y="234950"/>
                  <a:pt x="967105" y="117475"/>
                  <a:pt x="1226820" y="0"/>
                </a:cubicBezTo>
              </a:path>
            </a:pathLst>
          </a:custGeom>
          <a:noFill/>
          <a:ln w="12700">
            <a:solidFill>
              <a:schemeClr val="accent1"/>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lIns="87273" tIns="43636" rIns="87273" bIns="43636" rtlCol="0" anchor="ctr"/>
          <a:lstStyle/>
          <a:p>
            <a:pPr algn="ctr"/>
            <a:endParaRPr lang="es-ES" sz="900" dirty="0"/>
          </a:p>
        </p:txBody>
      </p:sp>
      <p:cxnSp>
        <p:nvCxnSpPr>
          <p:cNvPr id="126" name="Straight Arrow Connector 125"/>
          <p:cNvCxnSpPr>
            <a:stCxn id="129" idx="4"/>
            <a:endCxn id="141" idx="4"/>
          </p:cNvCxnSpPr>
          <p:nvPr/>
        </p:nvCxnSpPr>
        <p:spPr>
          <a:xfrm flipH="1">
            <a:off x="3313617" y="4690738"/>
            <a:ext cx="168448" cy="278166"/>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9" idx="4"/>
          </p:cNvCxnSpPr>
          <p:nvPr/>
        </p:nvCxnSpPr>
        <p:spPr>
          <a:xfrm flipH="1">
            <a:off x="3444626" y="4690739"/>
            <a:ext cx="37438" cy="224237"/>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9" idx="4"/>
            <a:endCxn id="137" idx="7"/>
          </p:cNvCxnSpPr>
          <p:nvPr/>
        </p:nvCxnSpPr>
        <p:spPr>
          <a:xfrm>
            <a:off x="3482065" y="4690738"/>
            <a:ext cx="113172" cy="217382"/>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3475341" y="4671348"/>
            <a:ext cx="13447"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85898" rIns="87273" bIns="43636"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cxnSp>
        <p:nvCxnSpPr>
          <p:cNvPr id="130" name="Straight Arrow Connector 129"/>
          <p:cNvCxnSpPr>
            <a:stCxn id="129" idx="4"/>
            <a:endCxn id="136" idx="6"/>
          </p:cNvCxnSpPr>
          <p:nvPr/>
        </p:nvCxnSpPr>
        <p:spPr>
          <a:xfrm>
            <a:off x="3482064" y="4690739"/>
            <a:ext cx="217049" cy="59932"/>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3685666" y="4740975"/>
            <a:ext cx="13447"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85898" rIns="87273" bIns="43636"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137" name="Oval 136"/>
          <p:cNvSpPr/>
          <p:nvPr/>
        </p:nvSpPr>
        <p:spPr>
          <a:xfrm>
            <a:off x="3583758" y="4905281"/>
            <a:ext cx="13447"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85898" rIns="87273" bIns="43636"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141" name="Oval 140"/>
          <p:cNvSpPr/>
          <p:nvPr/>
        </p:nvSpPr>
        <p:spPr>
          <a:xfrm>
            <a:off x="3306893" y="4949514"/>
            <a:ext cx="13447"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85898" rIns="87273" bIns="43636"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145" name="TextBox 144"/>
          <p:cNvSpPr txBox="1"/>
          <p:nvPr/>
        </p:nvSpPr>
        <p:spPr>
          <a:xfrm>
            <a:off x="4369498" y="3753246"/>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U.E.</a:t>
            </a:r>
          </a:p>
        </p:txBody>
      </p:sp>
      <p:sp>
        <p:nvSpPr>
          <p:cNvPr id="149" name="Freeform 148"/>
          <p:cNvSpPr/>
          <p:nvPr/>
        </p:nvSpPr>
        <p:spPr>
          <a:xfrm flipH="1" flipV="1">
            <a:off x="3641436" y="4086967"/>
            <a:ext cx="1224014" cy="485623"/>
          </a:xfrm>
          <a:custGeom>
            <a:avLst/>
            <a:gdLst>
              <a:gd name="connsiteX0" fmla="*/ 0 w 1226820"/>
              <a:gd name="connsiteY0" fmla="*/ 1013460 h 1013460"/>
              <a:gd name="connsiteX1" fmla="*/ 502920 w 1226820"/>
              <a:gd name="connsiteY1" fmla="*/ 403860 h 1013460"/>
              <a:gd name="connsiteX2" fmla="*/ 1226820 w 1226820"/>
              <a:gd name="connsiteY2" fmla="*/ 0 h 1013460"/>
            </a:gdLst>
            <a:ahLst/>
            <a:cxnLst>
              <a:cxn ang="0">
                <a:pos x="connsiteX0" y="connsiteY0"/>
              </a:cxn>
              <a:cxn ang="0">
                <a:pos x="connsiteX1" y="connsiteY1"/>
              </a:cxn>
              <a:cxn ang="0">
                <a:pos x="connsiteX2" y="connsiteY2"/>
              </a:cxn>
            </a:cxnLst>
            <a:rect l="l" t="t" r="r" b="b"/>
            <a:pathLst>
              <a:path w="1226820" h="1013460">
                <a:moveTo>
                  <a:pt x="0" y="1013460"/>
                </a:moveTo>
                <a:cubicBezTo>
                  <a:pt x="149225" y="793115"/>
                  <a:pt x="298450" y="572770"/>
                  <a:pt x="502920" y="403860"/>
                </a:cubicBezTo>
                <a:cubicBezTo>
                  <a:pt x="707390" y="234950"/>
                  <a:pt x="967105" y="117475"/>
                  <a:pt x="1226820" y="0"/>
                </a:cubicBezTo>
              </a:path>
            </a:pathLst>
          </a:custGeom>
          <a:noFill/>
          <a:ln w="12700">
            <a:solidFill>
              <a:schemeClr val="accent1"/>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lIns="87273" tIns="43636" rIns="87273" bIns="43636" rtlCol="0" anchor="ctr"/>
          <a:lstStyle/>
          <a:p>
            <a:pPr algn="ctr"/>
            <a:endParaRPr lang="es-ES" sz="900" dirty="0"/>
          </a:p>
        </p:txBody>
      </p:sp>
      <p:sp>
        <p:nvSpPr>
          <p:cNvPr id="119" name="Oval 118"/>
          <p:cNvSpPr/>
          <p:nvPr/>
        </p:nvSpPr>
        <p:spPr>
          <a:xfrm>
            <a:off x="4147270" y="4239798"/>
            <a:ext cx="150063" cy="162569"/>
          </a:xfrm>
          <a:prstGeom prst="ellipse">
            <a:avLst/>
          </a:prstGeom>
          <a:solidFill>
            <a:schemeClr val="accent6"/>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bg1"/>
                </a:solidFill>
                <a:latin typeface="Arial" pitchFamily="34" charset="0"/>
                <a:cs typeface="Arial" pitchFamily="34" charset="0"/>
              </a:rPr>
              <a:t>B</a:t>
            </a:r>
          </a:p>
        </p:txBody>
      </p:sp>
      <p:sp>
        <p:nvSpPr>
          <p:cNvPr id="249" name="TextBox 248"/>
          <p:cNvSpPr txBox="1"/>
          <p:nvPr/>
        </p:nvSpPr>
        <p:spPr>
          <a:xfrm>
            <a:off x="317989" y="1863037"/>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Argentina y Brasil</a:t>
            </a:r>
          </a:p>
        </p:txBody>
      </p:sp>
      <p:grpSp>
        <p:nvGrpSpPr>
          <p:cNvPr id="14" name="Group 663"/>
          <p:cNvGrpSpPr/>
          <p:nvPr/>
        </p:nvGrpSpPr>
        <p:grpSpPr>
          <a:xfrm>
            <a:off x="557251" y="2151069"/>
            <a:ext cx="1044063" cy="1702723"/>
            <a:chOff x="603688" y="2599674"/>
            <a:chExt cx="1131068" cy="1702723"/>
          </a:xfrm>
        </p:grpSpPr>
        <p:sp>
          <p:nvSpPr>
            <p:cNvPr id="228" name="Freeform 31"/>
            <p:cNvSpPr>
              <a:spLocks/>
            </p:cNvSpPr>
            <p:nvPr/>
          </p:nvSpPr>
          <p:spPr bwMode="auto">
            <a:xfrm>
              <a:off x="1252622" y="2767417"/>
              <a:ext cx="73546" cy="93634"/>
            </a:xfrm>
            <a:custGeom>
              <a:avLst/>
              <a:gdLst>
                <a:gd name="T0" fmla="*/ 36 w 47"/>
                <a:gd name="T1" fmla="*/ 18 h 65"/>
                <a:gd name="T2" fmla="*/ 21 w 47"/>
                <a:gd name="T3" fmla="*/ 3 h 65"/>
                <a:gd name="T4" fmla="*/ 11 w 47"/>
                <a:gd name="T5" fmla="*/ 0 h 65"/>
                <a:gd name="T6" fmla="*/ 7 w 47"/>
                <a:gd name="T7" fmla="*/ 7 h 65"/>
                <a:gd name="T8" fmla="*/ 2 w 47"/>
                <a:gd name="T9" fmla="*/ 21 h 65"/>
                <a:gd name="T10" fmla="*/ 8 w 47"/>
                <a:gd name="T11" fmla="*/ 44 h 65"/>
                <a:gd name="T12" fmla="*/ 0 w 47"/>
                <a:gd name="T13" fmla="*/ 61 h 65"/>
                <a:gd name="T14" fmla="*/ 9 w 47"/>
                <a:gd name="T15" fmla="*/ 63 h 65"/>
                <a:gd name="T16" fmla="*/ 25 w 47"/>
                <a:gd name="T17" fmla="*/ 65 h 65"/>
                <a:gd name="T18" fmla="*/ 36 w 47"/>
                <a:gd name="T19" fmla="*/ 48 h 65"/>
                <a:gd name="T20" fmla="*/ 47 w 47"/>
                <a:gd name="T21" fmla="*/ 31 h 65"/>
                <a:gd name="T22" fmla="*/ 42 w 47"/>
                <a:gd name="T23" fmla="*/ 20 h 65"/>
                <a:gd name="T24" fmla="*/ 42 w 47"/>
                <a:gd name="T25" fmla="*/ 24 h 65"/>
                <a:gd name="T26" fmla="*/ 36 w 47"/>
                <a:gd name="T27"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5">
                  <a:moveTo>
                    <a:pt x="36" y="18"/>
                  </a:moveTo>
                  <a:lnTo>
                    <a:pt x="21" y="3"/>
                  </a:lnTo>
                  <a:lnTo>
                    <a:pt x="11" y="0"/>
                  </a:lnTo>
                  <a:lnTo>
                    <a:pt x="7" y="7"/>
                  </a:lnTo>
                  <a:lnTo>
                    <a:pt x="2" y="21"/>
                  </a:lnTo>
                  <a:lnTo>
                    <a:pt x="8" y="44"/>
                  </a:lnTo>
                  <a:lnTo>
                    <a:pt x="0" y="61"/>
                  </a:lnTo>
                  <a:lnTo>
                    <a:pt x="9" y="63"/>
                  </a:lnTo>
                  <a:lnTo>
                    <a:pt x="25" y="65"/>
                  </a:lnTo>
                  <a:lnTo>
                    <a:pt x="36" y="48"/>
                  </a:lnTo>
                  <a:lnTo>
                    <a:pt x="47" y="31"/>
                  </a:lnTo>
                  <a:lnTo>
                    <a:pt x="42" y="20"/>
                  </a:lnTo>
                  <a:lnTo>
                    <a:pt x="42" y="24"/>
                  </a:lnTo>
                  <a:lnTo>
                    <a:pt x="36" y="1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29" name="Freeform 32"/>
            <p:cNvSpPr>
              <a:spLocks/>
            </p:cNvSpPr>
            <p:nvPr/>
          </p:nvSpPr>
          <p:spPr bwMode="auto">
            <a:xfrm>
              <a:off x="656564" y="2599674"/>
              <a:ext cx="296106" cy="422907"/>
            </a:xfrm>
            <a:custGeom>
              <a:avLst/>
              <a:gdLst>
                <a:gd name="T0" fmla="*/ 76 w 191"/>
                <a:gd name="T1" fmla="*/ 28 h 298"/>
                <a:gd name="T2" fmla="*/ 69 w 191"/>
                <a:gd name="T3" fmla="*/ 25 h 298"/>
                <a:gd name="T4" fmla="*/ 56 w 191"/>
                <a:gd name="T5" fmla="*/ 53 h 298"/>
                <a:gd name="T6" fmla="*/ 35 w 191"/>
                <a:gd name="T7" fmla="*/ 79 h 298"/>
                <a:gd name="T8" fmla="*/ 29 w 191"/>
                <a:gd name="T9" fmla="*/ 66 h 298"/>
                <a:gd name="T10" fmla="*/ 23 w 191"/>
                <a:gd name="T11" fmla="*/ 85 h 298"/>
                <a:gd name="T12" fmla="*/ 24 w 191"/>
                <a:gd name="T13" fmla="*/ 100 h 298"/>
                <a:gd name="T14" fmla="*/ 24 w 191"/>
                <a:gd name="T15" fmla="*/ 124 h 298"/>
                <a:gd name="T16" fmla="*/ 27 w 191"/>
                <a:gd name="T17" fmla="*/ 150 h 298"/>
                <a:gd name="T18" fmla="*/ 18 w 191"/>
                <a:gd name="T19" fmla="*/ 173 h 298"/>
                <a:gd name="T20" fmla="*/ 5 w 191"/>
                <a:gd name="T21" fmla="*/ 187 h 298"/>
                <a:gd name="T22" fmla="*/ 2 w 191"/>
                <a:gd name="T23" fmla="*/ 197 h 298"/>
                <a:gd name="T24" fmla="*/ 24 w 191"/>
                <a:gd name="T25" fmla="*/ 215 h 298"/>
                <a:gd name="T26" fmla="*/ 58 w 191"/>
                <a:gd name="T27" fmla="*/ 224 h 298"/>
                <a:gd name="T28" fmla="*/ 68 w 191"/>
                <a:gd name="T29" fmla="*/ 232 h 298"/>
                <a:gd name="T30" fmla="*/ 89 w 191"/>
                <a:gd name="T31" fmla="*/ 254 h 298"/>
                <a:gd name="T32" fmla="*/ 112 w 191"/>
                <a:gd name="T33" fmla="*/ 263 h 298"/>
                <a:gd name="T34" fmla="*/ 140 w 191"/>
                <a:gd name="T35" fmla="*/ 269 h 298"/>
                <a:gd name="T36" fmla="*/ 143 w 191"/>
                <a:gd name="T37" fmla="*/ 298 h 298"/>
                <a:gd name="T38" fmla="*/ 150 w 191"/>
                <a:gd name="T39" fmla="*/ 247 h 298"/>
                <a:gd name="T40" fmla="*/ 141 w 191"/>
                <a:gd name="T41" fmla="*/ 211 h 298"/>
                <a:gd name="T42" fmla="*/ 155 w 191"/>
                <a:gd name="T43" fmla="*/ 206 h 298"/>
                <a:gd name="T44" fmla="*/ 144 w 191"/>
                <a:gd name="T45" fmla="*/ 191 h 298"/>
                <a:gd name="T46" fmla="*/ 171 w 191"/>
                <a:gd name="T47" fmla="*/ 191 h 298"/>
                <a:gd name="T48" fmla="*/ 173 w 191"/>
                <a:gd name="T49" fmla="*/ 191 h 298"/>
                <a:gd name="T50" fmla="*/ 188 w 191"/>
                <a:gd name="T51" fmla="*/ 199 h 298"/>
                <a:gd name="T52" fmla="*/ 188 w 191"/>
                <a:gd name="T53" fmla="*/ 186 h 298"/>
                <a:gd name="T54" fmla="*/ 184 w 191"/>
                <a:gd name="T55" fmla="*/ 163 h 298"/>
                <a:gd name="T56" fmla="*/ 180 w 191"/>
                <a:gd name="T57" fmla="*/ 126 h 298"/>
                <a:gd name="T58" fmla="*/ 171 w 191"/>
                <a:gd name="T59" fmla="*/ 112 h 298"/>
                <a:gd name="T60" fmla="*/ 143 w 191"/>
                <a:gd name="T61" fmla="*/ 96 h 298"/>
                <a:gd name="T62" fmla="*/ 118 w 191"/>
                <a:gd name="T63" fmla="*/ 95 h 298"/>
                <a:gd name="T64" fmla="*/ 107 w 191"/>
                <a:gd name="T65" fmla="*/ 78 h 298"/>
                <a:gd name="T66" fmla="*/ 93 w 191"/>
                <a:gd name="T67" fmla="*/ 58 h 298"/>
                <a:gd name="T68" fmla="*/ 108 w 191"/>
                <a:gd name="T69" fmla="*/ 28 h 298"/>
                <a:gd name="T70" fmla="*/ 128 w 191"/>
                <a:gd name="T71" fmla="*/ 10 h 298"/>
                <a:gd name="T72" fmla="*/ 119 w 191"/>
                <a:gd name="T73" fmla="*/ 1 h 298"/>
                <a:gd name="T74" fmla="*/ 90 w 191"/>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298">
                  <a:moveTo>
                    <a:pt x="81" y="20"/>
                  </a:moveTo>
                  <a:lnTo>
                    <a:pt x="76" y="28"/>
                  </a:lnTo>
                  <a:lnTo>
                    <a:pt x="77" y="25"/>
                  </a:lnTo>
                  <a:lnTo>
                    <a:pt x="69" y="25"/>
                  </a:lnTo>
                  <a:lnTo>
                    <a:pt x="57" y="40"/>
                  </a:lnTo>
                  <a:lnTo>
                    <a:pt x="56" y="53"/>
                  </a:lnTo>
                  <a:lnTo>
                    <a:pt x="38" y="70"/>
                  </a:lnTo>
                  <a:lnTo>
                    <a:pt x="35" y="79"/>
                  </a:lnTo>
                  <a:lnTo>
                    <a:pt x="33" y="71"/>
                  </a:lnTo>
                  <a:lnTo>
                    <a:pt x="29" y="66"/>
                  </a:lnTo>
                  <a:lnTo>
                    <a:pt x="29" y="80"/>
                  </a:lnTo>
                  <a:lnTo>
                    <a:pt x="23" y="85"/>
                  </a:lnTo>
                  <a:lnTo>
                    <a:pt x="20" y="92"/>
                  </a:lnTo>
                  <a:lnTo>
                    <a:pt x="24" y="100"/>
                  </a:lnTo>
                  <a:lnTo>
                    <a:pt x="28" y="116"/>
                  </a:lnTo>
                  <a:lnTo>
                    <a:pt x="24" y="124"/>
                  </a:lnTo>
                  <a:lnTo>
                    <a:pt x="26" y="137"/>
                  </a:lnTo>
                  <a:lnTo>
                    <a:pt x="27" y="150"/>
                  </a:lnTo>
                  <a:lnTo>
                    <a:pt x="29" y="152"/>
                  </a:lnTo>
                  <a:lnTo>
                    <a:pt x="18" y="173"/>
                  </a:lnTo>
                  <a:lnTo>
                    <a:pt x="9" y="178"/>
                  </a:lnTo>
                  <a:lnTo>
                    <a:pt x="5" y="187"/>
                  </a:lnTo>
                  <a:lnTo>
                    <a:pt x="0" y="190"/>
                  </a:lnTo>
                  <a:lnTo>
                    <a:pt x="2" y="197"/>
                  </a:lnTo>
                  <a:lnTo>
                    <a:pt x="15" y="206"/>
                  </a:lnTo>
                  <a:lnTo>
                    <a:pt x="24" y="215"/>
                  </a:lnTo>
                  <a:lnTo>
                    <a:pt x="40" y="215"/>
                  </a:lnTo>
                  <a:lnTo>
                    <a:pt x="58" y="224"/>
                  </a:lnTo>
                  <a:lnTo>
                    <a:pt x="59" y="223"/>
                  </a:lnTo>
                  <a:lnTo>
                    <a:pt x="68" y="232"/>
                  </a:lnTo>
                  <a:lnTo>
                    <a:pt x="77" y="240"/>
                  </a:lnTo>
                  <a:lnTo>
                    <a:pt x="89" y="254"/>
                  </a:lnTo>
                  <a:lnTo>
                    <a:pt x="92" y="263"/>
                  </a:lnTo>
                  <a:lnTo>
                    <a:pt x="112" y="263"/>
                  </a:lnTo>
                  <a:lnTo>
                    <a:pt x="124" y="264"/>
                  </a:lnTo>
                  <a:lnTo>
                    <a:pt x="140" y="269"/>
                  </a:lnTo>
                  <a:lnTo>
                    <a:pt x="134" y="290"/>
                  </a:lnTo>
                  <a:lnTo>
                    <a:pt x="143" y="298"/>
                  </a:lnTo>
                  <a:lnTo>
                    <a:pt x="147" y="272"/>
                  </a:lnTo>
                  <a:lnTo>
                    <a:pt x="150" y="247"/>
                  </a:lnTo>
                  <a:lnTo>
                    <a:pt x="144" y="228"/>
                  </a:lnTo>
                  <a:lnTo>
                    <a:pt x="141" y="211"/>
                  </a:lnTo>
                  <a:lnTo>
                    <a:pt x="152" y="211"/>
                  </a:lnTo>
                  <a:lnTo>
                    <a:pt x="155" y="206"/>
                  </a:lnTo>
                  <a:lnTo>
                    <a:pt x="147" y="203"/>
                  </a:lnTo>
                  <a:lnTo>
                    <a:pt x="144" y="191"/>
                  </a:lnTo>
                  <a:lnTo>
                    <a:pt x="158" y="191"/>
                  </a:lnTo>
                  <a:lnTo>
                    <a:pt x="171" y="191"/>
                  </a:lnTo>
                  <a:lnTo>
                    <a:pt x="170" y="188"/>
                  </a:lnTo>
                  <a:lnTo>
                    <a:pt x="173" y="191"/>
                  </a:lnTo>
                  <a:lnTo>
                    <a:pt x="183" y="184"/>
                  </a:lnTo>
                  <a:lnTo>
                    <a:pt x="188" y="199"/>
                  </a:lnTo>
                  <a:lnTo>
                    <a:pt x="191" y="200"/>
                  </a:lnTo>
                  <a:lnTo>
                    <a:pt x="188" y="186"/>
                  </a:lnTo>
                  <a:lnTo>
                    <a:pt x="179" y="172"/>
                  </a:lnTo>
                  <a:lnTo>
                    <a:pt x="184" y="163"/>
                  </a:lnTo>
                  <a:lnTo>
                    <a:pt x="177" y="140"/>
                  </a:lnTo>
                  <a:lnTo>
                    <a:pt x="180" y="126"/>
                  </a:lnTo>
                  <a:lnTo>
                    <a:pt x="184" y="110"/>
                  </a:lnTo>
                  <a:lnTo>
                    <a:pt x="171" y="112"/>
                  </a:lnTo>
                  <a:lnTo>
                    <a:pt x="156" y="113"/>
                  </a:lnTo>
                  <a:lnTo>
                    <a:pt x="143" y="96"/>
                  </a:lnTo>
                  <a:lnTo>
                    <a:pt x="130" y="96"/>
                  </a:lnTo>
                  <a:lnTo>
                    <a:pt x="118" y="95"/>
                  </a:lnTo>
                  <a:lnTo>
                    <a:pt x="107" y="89"/>
                  </a:lnTo>
                  <a:lnTo>
                    <a:pt x="107" y="78"/>
                  </a:lnTo>
                  <a:lnTo>
                    <a:pt x="99" y="58"/>
                  </a:lnTo>
                  <a:lnTo>
                    <a:pt x="93" y="58"/>
                  </a:lnTo>
                  <a:lnTo>
                    <a:pt x="100" y="42"/>
                  </a:lnTo>
                  <a:lnTo>
                    <a:pt x="108" y="28"/>
                  </a:lnTo>
                  <a:lnTo>
                    <a:pt x="117" y="12"/>
                  </a:lnTo>
                  <a:lnTo>
                    <a:pt x="128" y="10"/>
                  </a:lnTo>
                  <a:lnTo>
                    <a:pt x="130" y="0"/>
                  </a:lnTo>
                  <a:lnTo>
                    <a:pt x="119" y="1"/>
                  </a:lnTo>
                  <a:lnTo>
                    <a:pt x="105" y="11"/>
                  </a:lnTo>
                  <a:lnTo>
                    <a:pt x="90" y="19"/>
                  </a:lnTo>
                  <a:lnTo>
                    <a:pt x="81" y="2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0" name="Freeform 33"/>
            <p:cNvSpPr>
              <a:spLocks/>
            </p:cNvSpPr>
            <p:nvPr/>
          </p:nvSpPr>
          <p:spPr bwMode="auto">
            <a:xfrm>
              <a:off x="1090629" y="2695971"/>
              <a:ext cx="114885" cy="185494"/>
            </a:xfrm>
            <a:custGeom>
              <a:avLst/>
              <a:gdLst>
                <a:gd name="T0" fmla="*/ 60 w 76"/>
                <a:gd name="T1" fmla="*/ 94 h 130"/>
                <a:gd name="T2" fmla="*/ 53 w 76"/>
                <a:gd name="T3" fmla="*/ 84 h 130"/>
                <a:gd name="T4" fmla="*/ 54 w 76"/>
                <a:gd name="T5" fmla="*/ 69 h 130"/>
                <a:gd name="T6" fmla="*/ 61 w 76"/>
                <a:gd name="T7" fmla="*/ 64 h 130"/>
                <a:gd name="T8" fmla="*/ 64 w 76"/>
                <a:gd name="T9" fmla="*/ 56 h 130"/>
                <a:gd name="T10" fmla="*/ 64 w 76"/>
                <a:gd name="T11" fmla="*/ 41 h 130"/>
                <a:gd name="T12" fmla="*/ 47 w 76"/>
                <a:gd name="T13" fmla="*/ 30 h 130"/>
                <a:gd name="T14" fmla="*/ 43 w 76"/>
                <a:gd name="T15" fmla="*/ 38 h 130"/>
                <a:gd name="T16" fmla="*/ 45 w 76"/>
                <a:gd name="T17" fmla="*/ 20 h 130"/>
                <a:gd name="T18" fmla="*/ 35 w 76"/>
                <a:gd name="T19" fmla="*/ 12 h 130"/>
                <a:gd name="T20" fmla="*/ 27 w 76"/>
                <a:gd name="T21" fmla="*/ 4 h 130"/>
                <a:gd name="T22" fmla="*/ 30 w 76"/>
                <a:gd name="T23" fmla="*/ 6 h 130"/>
                <a:gd name="T24" fmla="*/ 23 w 76"/>
                <a:gd name="T25" fmla="*/ 0 h 130"/>
                <a:gd name="T26" fmla="*/ 25 w 76"/>
                <a:gd name="T27" fmla="*/ 5 h 130"/>
                <a:gd name="T28" fmla="*/ 11 w 76"/>
                <a:gd name="T29" fmla="*/ 18 h 130"/>
                <a:gd name="T30" fmla="*/ 17 w 76"/>
                <a:gd name="T31" fmla="*/ 26 h 130"/>
                <a:gd name="T32" fmla="*/ 6 w 76"/>
                <a:gd name="T33" fmla="*/ 33 h 130"/>
                <a:gd name="T34" fmla="*/ 0 w 76"/>
                <a:gd name="T35" fmla="*/ 46 h 130"/>
                <a:gd name="T36" fmla="*/ 9 w 76"/>
                <a:gd name="T37" fmla="*/ 60 h 130"/>
                <a:gd name="T38" fmla="*/ 18 w 76"/>
                <a:gd name="T39" fmla="*/ 60 h 130"/>
                <a:gd name="T40" fmla="*/ 19 w 76"/>
                <a:gd name="T41" fmla="*/ 70 h 130"/>
                <a:gd name="T42" fmla="*/ 27 w 76"/>
                <a:gd name="T43" fmla="*/ 80 h 130"/>
                <a:gd name="T44" fmla="*/ 22 w 76"/>
                <a:gd name="T45" fmla="*/ 95 h 130"/>
                <a:gd name="T46" fmla="*/ 24 w 76"/>
                <a:gd name="T47" fmla="*/ 117 h 130"/>
                <a:gd name="T48" fmla="*/ 34 w 76"/>
                <a:gd name="T49" fmla="*/ 130 h 130"/>
                <a:gd name="T50" fmla="*/ 43 w 76"/>
                <a:gd name="T51" fmla="*/ 130 h 130"/>
                <a:gd name="T52" fmla="*/ 59 w 76"/>
                <a:gd name="T53" fmla="*/ 122 h 130"/>
                <a:gd name="T54" fmla="*/ 76 w 76"/>
                <a:gd name="T55" fmla="*/ 119 h 130"/>
                <a:gd name="T56" fmla="*/ 69 w 76"/>
                <a:gd name="T57" fmla="*/ 106 h 130"/>
                <a:gd name="T58" fmla="*/ 60 w 76"/>
                <a:gd name="T59"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30">
                  <a:moveTo>
                    <a:pt x="60" y="94"/>
                  </a:moveTo>
                  <a:lnTo>
                    <a:pt x="53" y="84"/>
                  </a:lnTo>
                  <a:lnTo>
                    <a:pt x="54" y="69"/>
                  </a:lnTo>
                  <a:lnTo>
                    <a:pt x="61" y="64"/>
                  </a:lnTo>
                  <a:lnTo>
                    <a:pt x="64" y="56"/>
                  </a:lnTo>
                  <a:lnTo>
                    <a:pt x="64" y="41"/>
                  </a:lnTo>
                  <a:lnTo>
                    <a:pt x="47" y="30"/>
                  </a:lnTo>
                  <a:lnTo>
                    <a:pt x="43" y="38"/>
                  </a:lnTo>
                  <a:lnTo>
                    <a:pt x="45" y="20"/>
                  </a:lnTo>
                  <a:lnTo>
                    <a:pt x="35" y="12"/>
                  </a:lnTo>
                  <a:lnTo>
                    <a:pt x="27" y="4"/>
                  </a:lnTo>
                  <a:lnTo>
                    <a:pt x="30" y="6"/>
                  </a:lnTo>
                  <a:lnTo>
                    <a:pt x="23" y="0"/>
                  </a:lnTo>
                  <a:lnTo>
                    <a:pt x="25" y="5"/>
                  </a:lnTo>
                  <a:lnTo>
                    <a:pt x="11" y="18"/>
                  </a:lnTo>
                  <a:lnTo>
                    <a:pt x="17" y="26"/>
                  </a:lnTo>
                  <a:lnTo>
                    <a:pt x="6" y="33"/>
                  </a:lnTo>
                  <a:lnTo>
                    <a:pt x="0" y="46"/>
                  </a:lnTo>
                  <a:lnTo>
                    <a:pt x="9" y="60"/>
                  </a:lnTo>
                  <a:lnTo>
                    <a:pt x="18" y="60"/>
                  </a:lnTo>
                  <a:lnTo>
                    <a:pt x="19" y="70"/>
                  </a:lnTo>
                  <a:lnTo>
                    <a:pt x="27" y="80"/>
                  </a:lnTo>
                  <a:lnTo>
                    <a:pt x="22" y="95"/>
                  </a:lnTo>
                  <a:lnTo>
                    <a:pt x="24" y="117"/>
                  </a:lnTo>
                  <a:lnTo>
                    <a:pt x="34" y="130"/>
                  </a:lnTo>
                  <a:lnTo>
                    <a:pt x="43" y="130"/>
                  </a:lnTo>
                  <a:lnTo>
                    <a:pt x="59" y="122"/>
                  </a:lnTo>
                  <a:lnTo>
                    <a:pt x="76" y="119"/>
                  </a:lnTo>
                  <a:lnTo>
                    <a:pt x="69" y="106"/>
                  </a:lnTo>
                  <a:lnTo>
                    <a:pt x="60" y="9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1" name="Freeform 34"/>
            <p:cNvSpPr>
              <a:spLocks/>
            </p:cNvSpPr>
            <p:nvPr/>
          </p:nvSpPr>
          <p:spPr bwMode="auto">
            <a:xfrm>
              <a:off x="1168502" y="2764754"/>
              <a:ext cx="101907" cy="106503"/>
            </a:xfrm>
            <a:custGeom>
              <a:avLst/>
              <a:gdLst>
                <a:gd name="T0" fmla="*/ 7 w 61"/>
                <a:gd name="T1" fmla="*/ 46 h 74"/>
                <a:gd name="T2" fmla="*/ 0 w 61"/>
                <a:gd name="T3" fmla="*/ 36 h 74"/>
                <a:gd name="T4" fmla="*/ 1 w 61"/>
                <a:gd name="T5" fmla="*/ 21 h 74"/>
                <a:gd name="T6" fmla="*/ 8 w 61"/>
                <a:gd name="T7" fmla="*/ 16 h 74"/>
                <a:gd name="T8" fmla="*/ 11 w 61"/>
                <a:gd name="T9" fmla="*/ 8 h 74"/>
                <a:gd name="T10" fmla="*/ 14 w 61"/>
                <a:gd name="T11" fmla="*/ 0 h 74"/>
                <a:gd name="T12" fmla="*/ 32 w 61"/>
                <a:gd name="T13" fmla="*/ 2 h 74"/>
                <a:gd name="T14" fmla="*/ 47 w 61"/>
                <a:gd name="T15" fmla="*/ 0 h 74"/>
                <a:gd name="T16" fmla="*/ 61 w 61"/>
                <a:gd name="T17" fmla="*/ 2 h 74"/>
                <a:gd name="T18" fmla="*/ 60 w 61"/>
                <a:gd name="T19" fmla="*/ 10 h 74"/>
                <a:gd name="T20" fmla="*/ 55 w 61"/>
                <a:gd name="T21" fmla="*/ 24 h 74"/>
                <a:gd name="T22" fmla="*/ 61 w 61"/>
                <a:gd name="T23" fmla="*/ 47 h 74"/>
                <a:gd name="T24" fmla="*/ 53 w 61"/>
                <a:gd name="T25" fmla="*/ 64 h 74"/>
                <a:gd name="T26" fmla="*/ 43 w 61"/>
                <a:gd name="T27" fmla="*/ 60 h 74"/>
                <a:gd name="T28" fmla="*/ 29 w 61"/>
                <a:gd name="T29" fmla="*/ 64 h 74"/>
                <a:gd name="T30" fmla="*/ 30 w 61"/>
                <a:gd name="T31" fmla="*/ 74 h 74"/>
                <a:gd name="T32" fmla="*/ 23 w 61"/>
                <a:gd name="T33" fmla="*/ 71 h 74"/>
                <a:gd name="T34" fmla="*/ 16 w 61"/>
                <a:gd name="T35" fmla="*/ 58 h 74"/>
                <a:gd name="T36" fmla="*/ 7 w 61"/>
                <a:gd name="T3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74">
                  <a:moveTo>
                    <a:pt x="7" y="46"/>
                  </a:moveTo>
                  <a:lnTo>
                    <a:pt x="0" y="36"/>
                  </a:lnTo>
                  <a:lnTo>
                    <a:pt x="1" y="21"/>
                  </a:lnTo>
                  <a:lnTo>
                    <a:pt x="8" y="16"/>
                  </a:lnTo>
                  <a:lnTo>
                    <a:pt x="11" y="8"/>
                  </a:lnTo>
                  <a:lnTo>
                    <a:pt x="14" y="0"/>
                  </a:lnTo>
                  <a:lnTo>
                    <a:pt x="32" y="2"/>
                  </a:lnTo>
                  <a:lnTo>
                    <a:pt x="47" y="0"/>
                  </a:lnTo>
                  <a:lnTo>
                    <a:pt x="61" y="2"/>
                  </a:lnTo>
                  <a:lnTo>
                    <a:pt x="60" y="10"/>
                  </a:lnTo>
                  <a:lnTo>
                    <a:pt x="55" y="24"/>
                  </a:lnTo>
                  <a:lnTo>
                    <a:pt x="61" y="47"/>
                  </a:lnTo>
                  <a:lnTo>
                    <a:pt x="53" y="64"/>
                  </a:lnTo>
                  <a:lnTo>
                    <a:pt x="43" y="60"/>
                  </a:lnTo>
                  <a:lnTo>
                    <a:pt x="29" y="64"/>
                  </a:lnTo>
                  <a:lnTo>
                    <a:pt x="30" y="74"/>
                  </a:lnTo>
                  <a:lnTo>
                    <a:pt x="23" y="71"/>
                  </a:lnTo>
                  <a:lnTo>
                    <a:pt x="16" y="58"/>
                  </a:lnTo>
                  <a:lnTo>
                    <a:pt x="7" y="4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2" name="Freeform 35"/>
            <p:cNvSpPr>
              <a:spLocks/>
            </p:cNvSpPr>
            <p:nvPr/>
          </p:nvSpPr>
          <p:spPr bwMode="auto">
            <a:xfrm>
              <a:off x="800291" y="2605887"/>
              <a:ext cx="329274" cy="290222"/>
            </a:xfrm>
            <a:custGeom>
              <a:avLst/>
              <a:gdLst>
                <a:gd name="T0" fmla="*/ 176 w 213"/>
                <a:gd name="T1" fmla="*/ 42 h 205"/>
                <a:gd name="T2" fmla="*/ 167 w 213"/>
                <a:gd name="T3" fmla="*/ 38 h 205"/>
                <a:gd name="T4" fmla="*/ 165 w 213"/>
                <a:gd name="T5" fmla="*/ 32 h 205"/>
                <a:gd name="T6" fmla="*/ 164 w 213"/>
                <a:gd name="T7" fmla="*/ 27 h 205"/>
                <a:gd name="T8" fmla="*/ 153 w 213"/>
                <a:gd name="T9" fmla="*/ 30 h 205"/>
                <a:gd name="T10" fmla="*/ 115 w 213"/>
                <a:gd name="T11" fmla="*/ 30 h 205"/>
                <a:gd name="T12" fmla="*/ 86 w 213"/>
                <a:gd name="T13" fmla="*/ 30 h 205"/>
                <a:gd name="T14" fmla="*/ 63 w 213"/>
                <a:gd name="T15" fmla="*/ 12 h 205"/>
                <a:gd name="T16" fmla="*/ 53 w 213"/>
                <a:gd name="T17" fmla="*/ 7 h 205"/>
                <a:gd name="T18" fmla="*/ 56 w 213"/>
                <a:gd name="T19" fmla="*/ 12 h 205"/>
                <a:gd name="T20" fmla="*/ 32 w 213"/>
                <a:gd name="T21" fmla="*/ 24 h 205"/>
                <a:gd name="T22" fmla="*/ 30 w 213"/>
                <a:gd name="T23" fmla="*/ 56 h 205"/>
                <a:gd name="T24" fmla="*/ 29 w 213"/>
                <a:gd name="T25" fmla="*/ 28 h 205"/>
                <a:gd name="T26" fmla="*/ 35 w 213"/>
                <a:gd name="T27" fmla="*/ 6 h 205"/>
                <a:gd name="T28" fmla="*/ 15 w 213"/>
                <a:gd name="T29" fmla="*/ 24 h 205"/>
                <a:gd name="T30" fmla="*/ 0 w 213"/>
                <a:gd name="T31" fmla="*/ 54 h 205"/>
                <a:gd name="T32" fmla="*/ 14 w 213"/>
                <a:gd name="T33" fmla="*/ 74 h 205"/>
                <a:gd name="T34" fmla="*/ 25 w 213"/>
                <a:gd name="T35" fmla="*/ 91 h 205"/>
                <a:gd name="T36" fmla="*/ 50 w 213"/>
                <a:gd name="T37" fmla="*/ 92 h 205"/>
                <a:gd name="T38" fmla="*/ 78 w 213"/>
                <a:gd name="T39" fmla="*/ 108 h 205"/>
                <a:gd name="T40" fmla="*/ 87 w 213"/>
                <a:gd name="T41" fmla="*/ 122 h 205"/>
                <a:gd name="T42" fmla="*/ 91 w 213"/>
                <a:gd name="T43" fmla="*/ 159 h 205"/>
                <a:gd name="T44" fmla="*/ 95 w 213"/>
                <a:gd name="T45" fmla="*/ 182 h 205"/>
                <a:gd name="T46" fmla="*/ 111 w 213"/>
                <a:gd name="T47" fmla="*/ 204 h 205"/>
                <a:gd name="T48" fmla="*/ 122 w 213"/>
                <a:gd name="T49" fmla="*/ 205 h 205"/>
                <a:gd name="T50" fmla="*/ 152 w 213"/>
                <a:gd name="T51" fmla="*/ 180 h 205"/>
                <a:gd name="T52" fmla="*/ 145 w 213"/>
                <a:gd name="T53" fmla="*/ 171 h 205"/>
                <a:gd name="T54" fmla="*/ 134 w 213"/>
                <a:gd name="T55" fmla="*/ 141 h 205"/>
                <a:gd name="T56" fmla="*/ 165 w 213"/>
                <a:gd name="T57" fmla="*/ 152 h 205"/>
                <a:gd name="T58" fmla="*/ 181 w 213"/>
                <a:gd name="T59" fmla="*/ 140 h 205"/>
                <a:gd name="T60" fmla="*/ 198 w 213"/>
                <a:gd name="T61" fmla="*/ 124 h 205"/>
                <a:gd name="T62" fmla="*/ 188 w 213"/>
                <a:gd name="T63" fmla="*/ 110 h 205"/>
                <a:gd name="T64" fmla="*/ 205 w 213"/>
                <a:gd name="T65" fmla="*/ 90 h 205"/>
                <a:gd name="T66" fmla="*/ 213 w 213"/>
                <a:gd name="T67" fmla="*/ 69 h 205"/>
                <a:gd name="T68" fmla="*/ 195 w 213"/>
                <a:gd name="T69" fmla="*/ 64 h 205"/>
                <a:gd name="T70" fmla="*/ 189 w 213"/>
                <a:gd name="T71" fmla="*/ 63 h 205"/>
                <a:gd name="T72" fmla="*/ 198 w 213"/>
                <a:gd name="T73" fmla="*/ 51 h 205"/>
                <a:gd name="T74" fmla="*/ 182 w 213"/>
                <a:gd name="T75" fmla="*/ 43 h 205"/>
                <a:gd name="T76" fmla="*/ 177 w 213"/>
                <a:gd name="T77" fmla="*/ 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05">
                  <a:moveTo>
                    <a:pt x="177" y="44"/>
                  </a:moveTo>
                  <a:lnTo>
                    <a:pt x="176" y="42"/>
                  </a:lnTo>
                  <a:lnTo>
                    <a:pt x="173" y="37"/>
                  </a:lnTo>
                  <a:lnTo>
                    <a:pt x="167" y="38"/>
                  </a:lnTo>
                  <a:lnTo>
                    <a:pt x="170" y="37"/>
                  </a:lnTo>
                  <a:lnTo>
                    <a:pt x="165" y="32"/>
                  </a:lnTo>
                  <a:lnTo>
                    <a:pt x="181" y="27"/>
                  </a:lnTo>
                  <a:lnTo>
                    <a:pt x="164" y="27"/>
                  </a:lnTo>
                  <a:lnTo>
                    <a:pt x="147" y="27"/>
                  </a:lnTo>
                  <a:lnTo>
                    <a:pt x="153" y="30"/>
                  </a:lnTo>
                  <a:lnTo>
                    <a:pt x="137" y="37"/>
                  </a:lnTo>
                  <a:lnTo>
                    <a:pt x="115" y="30"/>
                  </a:lnTo>
                  <a:lnTo>
                    <a:pt x="101" y="30"/>
                  </a:lnTo>
                  <a:lnTo>
                    <a:pt x="86" y="30"/>
                  </a:lnTo>
                  <a:lnTo>
                    <a:pt x="80" y="19"/>
                  </a:lnTo>
                  <a:lnTo>
                    <a:pt x="63" y="12"/>
                  </a:lnTo>
                  <a:lnTo>
                    <a:pt x="56" y="0"/>
                  </a:lnTo>
                  <a:lnTo>
                    <a:pt x="53" y="7"/>
                  </a:lnTo>
                  <a:lnTo>
                    <a:pt x="60" y="12"/>
                  </a:lnTo>
                  <a:lnTo>
                    <a:pt x="56" y="12"/>
                  </a:lnTo>
                  <a:lnTo>
                    <a:pt x="35" y="20"/>
                  </a:lnTo>
                  <a:lnTo>
                    <a:pt x="32" y="24"/>
                  </a:lnTo>
                  <a:lnTo>
                    <a:pt x="36" y="46"/>
                  </a:lnTo>
                  <a:lnTo>
                    <a:pt x="30" y="56"/>
                  </a:lnTo>
                  <a:lnTo>
                    <a:pt x="20" y="43"/>
                  </a:lnTo>
                  <a:lnTo>
                    <a:pt x="29" y="28"/>
                  </a:lnTo>
                  <a:lnTo>
                    <a:pt x="25" y="13"/>
                  </a:lnTo>
                  <a:lnTo>
                    <a:pt x="35" y="6"/>
                  </a:lnTo>
                  <a:lnTo>
                    <a:pt x="24" y="8"/>
                  </a:lnTo>
                  <a:lnTo>
                    <a:pt x="15" y="24"/>
                  </a:lnTo>
                  <a:lnTo>
                    <a:pt x="7" y="38"/>
                  </a:lnTo>
                  <a:lnTo>
                    <a:pt x="0" y="54"/>
                  </a:lnTo>
                  <a:lnTo>
                    <a:pt x="6" y="54"/>
                  </a:lnTo>
                  <a:lnTo>
                    <a:pt x="14" y="74"/>
                  </a:lnTo>
                  <a:lnTo>
                    <a:pt x="14" y="85"/>
                  </a:lnTo>
                  <a:lnTo>
                    <a:pt x="25" y="91"/>
                  </a:lnTo>
                  <a:lnTo>
                    <a:pt x="37" y="92"/>
                  </a:lnTo>
                  <a:lnTo>
                    <a:pt x="50" y="92"/>
                  </a:lnTo>
                  <a:lnTo>
                    <a:pt x="63" y="109"/>
                  </a:lnTo>
                  <a:lnTo>
                    <a:pt x="78" y="108"/>
                  </a:lnTo>
                  <a:lnTo>
                    <a:pt x="91" y="106"/>
                  </a:lnTo>
                  <a:lnTo>
                    <a:pt x="87" y="122"/>
                  </a:lnTo>
                  <a:lnTo>
                    <a:pt x="84" y="136"/>
                  </a:lnTo>
                  <a:lnTo>
                    <a:pt x="91" y="159"/>
                  </a:lnTo>
                  <a:lnTo>
                    <a:pt x="86" y="168"/>
                  </a:lnTo>
                  <a:lnTo>
                    <a:pt x="95" y="182"/>
                  </a:lnTo>
                  <a:lnTo>
                    <a:pt x="98" y="196"/>
                  </a:lnTo>
                  <a:lnTo>
                    <a:pt x="111" y="204"/>
                  </a:lnTo>
                  <a:lnTo>
                    <a:pt x="120" y="204"/>
                  </a:lnTo>
                  <a:lnTo>
                    <a:pt x="122" y="205"/>
                  </a:lnTo>
                  <a:lnTo>
                    <a:pt x="138" y="193"/>
                  </a:lnTo>
                  <a:lnTo>
                    <a:pt x="152" y="180"/>
                  </a:lnTo>
                  <a:lnTo>
                    <a:pt x="155" y="175"/>
                  </a:lnTo>
                  <a:lnTo>
                    <a:pt x="145" y="171"/>
                  </a:lnTo>
                  <a:lnTo>
                    <a:pt x="140" y="151"/>
                  </a:lnTo>
                  <a:lnTo>
                    <a:pt x="134" y="141"/>
                  </a:lnTo>
                  <a:lnTo>
                    <a:pt x="150" y="147"/>
                  </a:lnTo>
                  <a:lnTo>
                    <a:pt x="165" y="152"/>
                  </a:lnTo>
                  <a:lnTo>
                    <a:pt x="168" y="146"/>
                  </a:lnTo>
                  <a:lnTo>
                    <a:pt x="181" y="140"/>
                  </a:lnTo>
                  <a:lnTo>
                    <a:pt x="194" y="134"/>
                  </a:lnTo>
                  <a:lnTo>
                    <a:pt x="198" y="124"/>
                  </a:lnTo>
                  <a:lnTo>
                    <a:pt x="197" y="124"/>
                  </a:lnTo>
                  <a:lnTo>
                    <a:pt x="188" y="110"/>
                  </a:lnTo>
                  <a:lnTo>
                    <a:pt x="194" y="97"/>
                  </a:lnTo>
                  <a:lnTo>
                    <a:pt x="205" y="90"/>
                  </a:lnTo>
                  <a:lnTo>
                    <a:pt x="199" y="82"/>
                  </a:lnTo>
                  <a:lnTo>
                    <a:pt x="213" y="69"/>
                  </a:lnTo>
                  <a:lnTo>
                    <a:pt x="211" y="64"/>
                  </a:lnTo>
                  <a:lnTo>
                    <a:pt x="195" y="64"/>
                  </a:lnTo>
                  <a:lnTo>
                    <a:pt x="185" y="64"/>
                  </a:lnTo>
                  <a:lnTo>
                    <a:pt x="189" y="63"/>
                  </a:lnTo>
                  <a:lnTo>
                    <a:pt x="194" y="55"/>
                  </a:lnTo>
                  <a:lnTo>
                    <a:pt x="198" y="51"/>
                  </a:lnTo>
                  <a:lnTo>
                    <a:pt x="188" y="43"/>
                  </a:lnTo>
                  <a:lnTo>
                    <a:pt x="182" y="43"/>
                  </a:lnTo>
                  <a:lnTo>
                    <a:pt x="176" y="39"/>
                  </a:lnTo>
                  <a:lnTo>
                    <a:pt x="177" y="4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3" name="Freeform 36"/>
            <p:cNvSpPr>
              <a:spLocks/>
            </p:cNvSpPr>
            <p:nvPr/>
          </p:nvSpPr>
          <p:spPr bwMode="auto">
            <a:xfrm>
              <a:off x="1339147" y="4211426"/>
              <a:ext cx="36051" cy="25739"/>
            </a:xfrm>
            <a:custGeom>
              <a:avLst/>
              <a:gdLst>
                <a:gd name="T0" fmla="*/ 23 w 23"/>
                <a:gd name="T1" fmla="*/ 7 h 17"/>
                <a:gd name="T2" fmla="*/ 18 w 23"/>
                <a:gd name="T3" fmla="*/ 3 h 17"/>
                <a:gd name="T4" fmla="*/ 14 w 23"/>
                <a:gd name="T5" fmla="*/ 3 h 17"/>
                <a:gd name="T6" fmla="*/ 11 w 23"/>
                <a:gd name="T7" fmla="*/ 2 h 17"/>
                <a:gd name="T8" fmla="*/ 5 w 23"/>
                <a:gd name="T9" fmla="*/ 0 h 17"/>
                <a:gd name="T10" fmla="*/ 5 w 23"/>
                <a:gd name="T11" fmla="*/ 6 h 17"/>
                <a:gd name="T12" fmla="*/ 0 w 23"/>
                <a:gd name="T13" fmla="*/ 12 h 17"/>
                <a:gd name="T14" fmla="*/ 5 w 23"/>
                <a:gd name="T15" fmla="*/ 17 h 17"/>
                <a:gd name="T16" fmla="*/ 8 w 23"/>
                <a:gd name="T17" fmla="*/ 14 h 17"/>
                <a:gd name="T18" fmla="*/ 10 w 23"/>
                <a:gd name="T19" fmla="*/ 13 h 17"/>
                <a:gd name="T20" fmla="*/ 10 w 23"/>
                <a:gd name="T21" fmla="*/ 11 h 17"/>
                <a:gd name="T22" fmla="*/ 23 w 23"/>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23" y="7"/>
                  </a:moveTo>
                  <a:lnTo>
                    <a:pt x="18" y="3"/>
                  </a:lnTo>
                  <a:lnTo>
                    <a:pt x="14" y="3"/>
                  </a:lnTo>
                  <a:lnTo>
                    <a:pt x="11" y="2"/>
                  </a:lnTo>
                  <a:lnTo>
                    <a:pt x="5" y="0"/>
                  </a:lnTo>
                  <a:lnTo>
                    <a:pt x="5" y="6"/>
                  </a:lnTo>
                  <a:lnTo>
                    <a:pt x="0" y="12"/>
                  </a:lnTo>
                  <a:lnTo>
                    <a:pt x="5" y="17"/>
                  </a:lnTo>
                  <a:lnTo>
                    <a:pt x="8" y="14"/>
                  </a:lnTo>
                  <a:lnTo>
                    <a:pt x="10" y="13"/>
                  </a:lnTo>
                  <a:lnTo>
                    <a:pt x="10" y="11"/>
                  </a:lnTo>
                  <a:lnTo>
                    <a:pt x="23" y="7"/>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4" name="Freeform 37"/>
            <p:cNvSpPr>
              <a:spLocks/>
            </p:cNvSpPr>
            <p:nvPr/>
          </p:nvSpPr>
          <p:spPr bwMode="auto">
            <a:xfrm>
              <a:off x="1314150" y="4214531"/>
              <a:ext cx="27879" cy="19969"/>
            </a:xfrm>
            <a:custGeom>
              <a:avLst/>
              <a:gdLst>
                <a:gd name="T0" fmla="*/ 4 w 18"/>
                <a:gd name="T1" fmla="*/ 6 h 13"/>
                <a:gd name="T2" fmla="*/ 1 w 18"/>
                <a:gd name="T3" fmla="*/ 1 h 13"/>
                <a:gd name="T4" fmla="*/ 18 w 18"/>
                <a:gd name="T5" fmla="*/ 0 h 13"/>
                <a:gd name="T6" fmla="*/ 9 w 18"/>
                <a:gd name="T7" fmla="*/ 10 h 13"/>
                <a:gd name="T8" fmla="*/ 0 w 18"/>
                <a:gd name="T9" fmla="*/ 13 h 13"/>
                <a:gd name="T10" fmla="*/ 4 w 18"/>
                <a:gd name="T11" fmla="*/ 8 h 13"/>
                <a:gd name="T12" fmla="*/ 2 w 18"/>
                <a:gd name="T13" fmla="*/ 6 h 13"/>
                <a:gd name="T14" fmla="*/ 4 w 1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4" y="6"/>
                  </a:moveTo>
                  <a:lnTo>
                    <a:pt x="1" y="1"/>
                  </a:lnTo>
                  <a:lnTo>
                    <a:pt x="18" y="0"/>
                  </a:lnTo>
                  <a:lnTo>
                    <a:pt x="9" y="10"/>
                  </a:lnTo>
                  <a:lnTo>
                    <a:pt x="0" y="13"/>
                  </a:lnTo>
                  <a:lnTo>
                    <a:pt x="4" y="8"/>
                  </a:lnTo>
                  <a:lnTo>
                    <a:pt x="2" y="6"/>
                  </a:lnTo>
                  <a:lnTo>
                    <a:pt x="4" y="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5" name="Freeform 38"/>
            <p:cNvSpPr>
              <a:spLocks/>
            </p:cNvSpPr>
            <p:nvPr/>
          </p:nvSpPr>
          <p:spPr bwMode="auto">
            <a:xfrm>
              <a:off x="786831" y="2781174"/>
              <a:ext cx="947925" cy="991813"/>
            </a:xfrm>
            <a:custGeom>
              <a:avLst/>
              <a:gdLst>
                <a:gd name="T0" fmla="*/ 465 w 618"/>
                <a:gd name="T1" fmla="*/ 137 h 700"/>
                <a:gd name="T2" fmla="*/ 456 w 618"/>
                <a:gd name="T3" fmla="*/ 122 h 700"/>
                <a:gd name="T4" fmla="*/ 436 w 618"/>
                <a:gd name="T5" fmla="*/ 113 h 700"/>
                <a:gd name="T6" fmla="*/ 415 w 618"/>
                <a:gd name="T7" fmla="*/ 107 h 700"/>
                <a:gd name="T8" fmla="*/ 394 w 618"/>
                <a:gd name="T9" fmla="*/ 125 h 700"/>
                <a:gd name="T10" fmla="*/ 373 w 618"/>
                <a:gd name="T11" fmla="*/ 129 h 700"/>
                <a:gd name="T12" fmla="*/ 341 w 618"/>
                <a:gd name="T13" fmla="*/ 123 h 700"/>
                <a:gd name="T14" fmla="*/ 367 w 618"/>
                <a:gd name="T15" fmla="*/ 83 h 700"/>
                <a:gd name="T16" fmla="*/ 363 w 618"/>
                <a:gd name="T17" fmla="*/ 40 h 700"/>
                <a:gd name="T18" fmla="*/ 353 w 618"/>
                <a:gd name="T19" fmla="*/ 21 h 700"/>
                <a:gd name="T20" fmla="*/ 329 w 618"/>
                <a:gd name="T21" fmla="*/ 56 h 700"/>
                <a:gd name="T22" fmla="*/ 280 w 618"/>
                <a:gd name="T23" fmla="*/ 52 h 700"/>
                <a:gd name="T24" fmla="*/ 241 w 618"/>
                <a:gd name="T25" fmla="*/ 70 h 700"/>
                <a:gd name="T26" fmla="*/ 225 w 618"/>
                <a:gd name="T27" fmla="*/ 20 h 700"/>
                <a:gd name="T28" fmla="*/ 208 w 618"/>
                <a:gd name="T29" fmla="*/ 0 h 700"/>
                <a:gd name="T30" fmla="*/ 175 w 618"/>
                <a:gd name="T31" fmla="*/ 28 h 700"/>
                <a:gd name="T32" fmla="*/ 155 w 618"/>
                <a:gd name="T33" fmla="*/ 47 h 700"/>
                <a:gd name="T34" fmla="*/ 132 w 618"/>
                <a:gd name="T35" fmla="*/ 81 h 700"/>
                <a:gd name="T36" fmla="*/ 105 w 618"/>
                <a:gd name="T37" fmla="*/ 71 h 700"/>
                <a:gd name="T38" fmla="*/ 88 w 618"/>
                <a:gd name="T39" fmla="*/ 63 h 700"/>
                <a:gd name="T40" fmla="*/ 72 w 618"/>
                <a:gd name="T41" fmla="*/ 78 h 700"/>
                <a:gd name="T42" fmla="*/ 67 w 618"/>
                <a:gd name="T43" fmla="*/ 119 h 700"/>
                <a:gd name="T44" fmla="*/ 42 w 618"/>
                <a:gd name="T45" fmla="*/ 173 h 700"/>
                <a:gd name="T46" fmla="*/ 9 w 618"/>
                <a:gd name="T47" fmla="*/ 213 h 700"/>
                <a:gd name="T48" fmla="*/ 13 w 618"/>
                <a:gd name="T49" fmla="*/ 262 h 700"/>
                <a:gd name="T50" fmla="*/ 53 w 618"/>
                <a:gd name="T51" fmla="*/ 264 h 700"/>
                <a:gd name="T52" fmla="*/ 91 w 618"/>
                <a:gd name="T53" fmla="*/ 291 h 700"/>
                <a:gd name="T54" fmla="*/ 138 w 618"/>
                <a:gd name="T55" fmla="*/ 270 h 700"/>
                <a:gd name="T56" fmla="*/ 165 w 618"/>
                <a:gd name="T57" fmla="*/ 318 h 700"/>
                <a:gd name="T58" fmla="*/ 219 w 618"/>
                <a:gd name="T59" fmla="*/ 347 h 700"/>
                <a:gd name="T60" fmla="*/ 226 w 618"/>
                <a:gd name="T61" fmla="*/ 386 h 700"/>
                <a:gd name="T62" fmla="*/ 267 w 618"/>
                <a:gd name="T63" fmla="*/ 414 h 700"/>
                <a:gd name="T64" fmla="*/ 265 w 618"/>
                <a:gd name="T65" fmla="*/ 454 h 700"/>
                <a:gd name="T66" fmla="*/ 291 w 618"/>
                <a:gd name="T67" fmla="*/ 492 h 700"/>
                <a:gd name="T68" fmla="*/ 321 w 618"/>
                <a:gd name="T69" fmla="*/ 524 h 700"/>
                <a:gd name="T70" fmla="*/ 337 w 618"/>
                <a:gd name="T71" fmla="*/ 554 h 700"/>
                <a:gd name="T72" fmla="*/ 317 w 618"/>
                <a:gd name="T73" fmla="*/ 605 h 700"/>
                <a:gd name="T74" fmla="*/ 300 w 618"/>
                <a:gd name="T75" fmla="*/ 635 h 700"/>
                <a:gd name="T76" fmla="*/ 349 w 618"/>
                <a:gd name="T77" fmla="*/ 668 h 700"/>
                <a:gd name="T78" fmla="*/ 373 w 618"/>
                <a:gd name="T79" fmla="*/ 689 h 700"/>
                <a:gd name="T80" fmla="*/ 390 w 618"/>
                <a:gd name="T81" fmla="*/ 647 h 700"/>
                <a:gd name="T82" fmla="*/ 394 w 618"/>
                <a:gd name="T83" fmla="*/ 652 h 700"/>
                <a:gd name="T84" fmla="*/ 394 w 618"/>
                <a:gd name="T85" fmla="*/ 656 h 700"/>
                <a:gd name="T86" fmla="*/ 421 w 618"/>
                <a:gd name="T87" fmla="*/ 604 h 700"/>
                <a:gd name="T88" fmla="*/ 419 w 618"/>
                <a:gd name="T89" fmla="*/ 564 h 700"/>
                <a:gd name="T90" fmla="*/ 425 w 618"/>
                <a:gd name="T91" fmla="*/ 550 h 700"/>
                <a:gd name="T92" fmla="*/ 478 w 618"/>
                <a:gd name="T93" fmla="*/ 512 h 700"/>
                <a:gd name="T94" fmla="*/ 499 w 618"/>
                <a:gd name="T95" fmla="*/ 504 h 700"/>
                <a:gd name="T96" fmla="*/ 533 w 618"/>
                <a:gd name="T97" fmla="*/ 489 h 700"/>
                <a:gd name="T98" fmla="*/ 552 w 618"/>
                <a:gd name="T99" fmla="*/ 417 h 700"/>
                <a:gd name="T100" fmla="*/ 557 w 618"/>
                <a:gd name="T101" fmla="*/ 359 h 700"/>
                <a:gd name="T102" fmla="*/ 562 w 618"/>
                <a:gd name="T103" fmla="*/ 322 h 700"/>
                <a:gd name="T104" fmla="*/ 580 w 618"/>
                <a:gd name="T105" fmla="*/ 298 h 700"/>
                <a:gd name="T106" fmla="*/ 616 w 618"/>
                <a:gd name="T107" fmla="*/ 248 h 700"/>
                <a:gd name="T108" fmla="*/ 592 w 618"/>
                <a:gd name="T109" fmla="*/ 184 h 700"/>
                <a:gd name="T110" fmla="*/ 523 w 618"/>
                <a:gd name="T111" fmla="*/ 144 h 700"/>
                <a:gd name="T112" fmla="*/ 468 w 618"/>
                <a:gd name="T113" fmla="*/ 14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700">
                  <a:moveTo>
                    <a:pt x="469" y="137"/>
                  </a:moveTo>
                  <a:lnTo>
                    <a:pt x="467" y="140"/>
                  </a:lnTo>
                  <a:lnTo>
                    <a:pt x="460" y="152"/>
                  </a:lnTo>
                  <a:lnTo>
                    <a:pt x="465" y="137"/>
                  </a:lnTo>
                  <a:lnTo>
                    <a:pt x="462" y="134"/>
                  </a:lnTo>
                  <a:lnTo>
                    <a:pt x="461" y="135"/>
                  </a:lnTo>
                  <a:lnTo>
                    <a:pt x="462" y="126"/>
                  </a:lnTo>
                  <a:lnTo>
                    <a:pt x="456" y="122"/>
                  </a:lnTo>
                  <a:lnTo>
                    <a:pt x="450" y="122"/>
                  </a:lnTo>
                  <a:lnTo>
                    <a:pt x="449" y="119"/>
                  </a:lnTo>
                  <a:lnTo>
                    <a:pt x="443" y="117"/>
                  </a:lnTo>
                  <a:lnTo>
                    <a:pt x="436" y="113"/>
                  </a:lnTo>
                  <a:lnTo>
                    <a:pt x="430" y="111"/>
                  </a:lnTo>
                  <a:lnTo>
                    <a:pt x="425" y="110"/>
                  </a:lnTo>
                  <a:lnTo>
                    <a:pt x="417" y="105"/>
                  </a:lnTo>
                  <a:lnTo>
                    <a:pt x="415" y="107"/>
                  </a:lnTo>
                  <a:lnTo>
                    <a:pt x="406" y="110"/>
                  </a:lnTo>
                  <a:lnTo>
                    <a:pt x="400" y="120"/>
                  </a:lnTo>
                  <a:lnTo>
                    <a:pt x="400" y="123"/>
                  </a:lnTo>
                  <a:lnTo>
                    <a:pt x="394" y="125"/>
                  </a:lnTo>
                  <a:lnTo>
                    <a:pt x="383" y="141"/>
                  </a:lnTo>
                  <a:lnTo>
                    <a:pt x="384" y="128"/>
                  </a:lnTo>
                  <a:lnTo>
                    <a:pt x="379" y="131"/>
                  </a:lnTo>
                  <a:lnTo>
                    <a:pt x="373" y="129"/>
                  </a:lnTo>
                  <a:lnTo>
                    <a:pt x="369" y="129"/>
                  </a:lnTo>
                  <a:lnTo>
                    <a:pt x="363" y="111"/>
                  </a:lnTo>
                  <a:lnTo>
                    <a:pt x="352" y="117"/>
                  </a:lnTo>
                  <a:lnTo>
                    <a:pt x="341" y="123"/>
                  </a:lnTo>
                  <a:lnTo>
                    <a:pt x="335" y="122"/>
                  </a:lnTo>
                  <a:lnTo>
                    <a:pt x="347" y="114"/>
                  </a:lnTo>
                  <a:lnTo>
                    <a:pt x="357" y="95"/>
                  </a:lnTo>
                  <a:lnTo>
                    <a:pt x="367" y="83"/>
                  </a:lnTo>
                  <a:lnTo>
                    <a:pt x="377" y="71"/>
                  </a:lnTo>
                  <a:lnTo>
                    <a:pt x="373" y="62"/>
                  </a:lnTo>
                  <a:lnTo>
                    <a:pt x="365" y="56"/>
                  </a:lnTo>
                  <a:lnTo>
                    <a:pt x="363" y="40"/>
                  </a:lnTo>
                  <a:lnTo>
                    <a:pt x="359" y="24"/>
                  </a:lnTo>
                  <a:lnTo>
                    <a:pt x="358" y="26"/>
                  </a:lnTo>
                  <a:lnTo>
                    <a:pt x="352" y="17"/>
                  </a:lnTo>
                  <a:lnTo>
                    <a:pt x="353" y="21"/>
                  </a:lnTo>
                  <a:lnTo>
                    <a:pt x="351" y="21"/>
                  </a:lnTo>
                  <a:lnTo>
                    <a:pt x="351" y="22"/>
                  </a:lnTo>
                  <a:lnTo>
                    <a:pt x="340" y="39"/>
                  </a:lnTo>
                  <a:lnTo>
                    <a:pt x="329" y="56"/>
                  </a:lnTo>
                  <a:lnTo>
                    <a:pt x="313" y="54"/>
                  </a:lnTo>
                  <a:lnTo>
                    <a:pt x="304" y="52"/>
                  </a:lnTo>
                  <a:lnTo>
                    <a:pt x="294" y="48"/>
                  </a:lnTo>
                  <a:lnTo>
                    <a:pt x="280" y="52"/>
                  </a:lnTo>
                  <a:lnTo>
                    <a:pt x="281" y="62"/>
                  </a:lnTo>
                  <a:lnTo>
                    <a:pt x="274" y="59"/>
                  </a:lnTo>
                  <a:lnTo>
                    <a:pt x="257" y="62"/>
                  </a:lnTo>
                  <a:lnTo>
                    <a:pt x="241" y="70"/>
                  </a:lnTo>
                  <a:lnTo>
                    <a:pt x="232" y="70"/>
                  </a:lnTo>
                  <a:lnTo>
                    <a:pt x="222" y="57"/>
                  </a:lnTo>
                  <a:lnTo>
                    <a:pt x="220" y="35"/>
                  </a:lnTo>
                  <a:lnTo>
                    <a:pt x="225" y="20"/>
                  </a:lnTo>
                  <a:lnTo>
                    <a:pt x="217" y="10"/>
                  </a:lnTo>
                  <a:lnTo>
                    <a:pt x="216" y="0"/>
                  </a:lnTo>
                  <a:lnTo>
                    <a:pt x="207" y="0"/>
                  </a:lnTo>
                  <a:lnTo>
                    <a:pt x="208" y="0"/>
                  </a:lnTo>
                  <a:lnTo>
                    <a:pt x="204" y="10"/>
                  </a:lnTo>
                  <a:lnTo>
                    <a:pt x="191" y="16"/>
                  </a:lnTo>
                  <a:lnTo>
                    <a:pt x="178" y="22"/>
                  </a:lnTo>
                  <a:lnTo>
                    <a:pt x="175" y="28"/>
                  </a:lnTo>
                  <a:lnTo>
                    <a:pt x="160" y="23"/>
                  </a:lnTo>
                  <a:lnTo>
                    <a:pt x="144" y="17"/>
                  </a:lnTo>
                  <a:lnTo>
                    <a:pt x="150" y="27"/>
                  </a:lnTo>
                  <a:lnTo>
                    <a:pt x="155" y="47"/>
                  </a:lnTo>
                  <a:lnTo>
                    <a:pt x="165" y="51"/>
                  </a:lnTo>
                  <a:lnTo>
                    <a:pt x="162" y="56"/>
                  </a:lnTo>
                  <a:lnTo>
                    <a:pt x="148" y="69"/>
                  </a:lnTo>
                  <a:lnTo>
                    <a:pt x="132" y="81"/>
                  </a:lnTo>
                  <a:lnTo>
                    <a:pt x="130" y="80"/>
                  </a:lnTo>
                  <a:lnTo>
                    <a:pt x="121" y="80"/>
                  </a:lnTo>
                  <a:lnTo>
                    <a:pt x="108" y="72"/>
                  </a:lnTo>
                  <a:lnTo>
                    <a:pt x="105" y="71"/>
                  </a:lnTo>
                  <a:lnTo>
                    <a:pt x="100" y="56"/>
                  </a:lnTo>
                  <a:lnTo>
                    <a:pt x="90" y="63"/>
                  </a:lnTo>
                  <a:lnTo>
                    <a:pt x="87" y="60"/>
                  </a:lnTo>
                  <a:lnTo>
                    <a:pt x="88" y="63"/>
                  </a:lnTo>
                  <a:lnTo>
                    <a:pt x="75" y="63"/>
                  </a:lnTo>
                  <a:lnTo>
                    <a:pt x="61" y="63"/>
                  </a:lnTo>
                  <a:lnTo>
                    <a:pt x="64" y="75"/>
                  </a:lnTo>
                  <a:lnTo>
                    <a:pt x="72" y="78"/>
                  </a:lnTo>
                  <a:lnTo>
                    <a:pt x="69" y="83"/>
                  </a:lnTo>
                  <a:lnTo>
                    <a:pt x="58" y="83"/>
                  </a:lnTo>
                  <a:lnTo>
                    <a:pt x="61" y="100"/>
                  </a:lnTo>
                  <a:lnTo>
                    <a:pt x="67" y="119"/>
                  </a:lnTo>
                  <a:lnTo>
                    <a:pt x="64" y="144"/>
                  </a:lnTo>
                  <a:lnTo>
                    <a:pt x="60" y="170"/>
                  </a:lnTo>
                  <a:lnTo>
                    <a:pt x="55" y="170"/>
                  </a:lnTo>
                  <a:lnTo>
                    <a:pt x="42" y="173"/>
                  </a:lnTo>
                  <a:lnTo>
                    <a:pt x="29" y="179"/>
                  </a:lnTo>
                  <a:lnTo>
                    <a:pt x="17" y="185"/>
                  </a:lnTo>
                  <a:lnTo>
                    <a:pt x="12" y="198"/>
                  </a:lnTo>
                  <a:lnTo>
                    <a:pt x="9" y="213"/>
                  </a:lnTo>
                  <a:lnTo>
                    <a:pt x="0" y="227"/>
                  </a:lnTo>
                  <a:lnTo>
                    <a:pt x="7" y="240"/>
                  </a:lnTo>
                  <a:lnTo>
                    <a:pt x="15" y="254"/>
                  </a:lnTo>
                  <a:lnTo>
                    <a:pt x="13" y="262"/>
                  </a:lnTo>
                  <a:lnTo>
                    <a:pt x="21" y="263"/>
                  </a:lnTo>
                  <a:lnTo>
                    <a:pt x="29" y="270"/>
                  </a:lnTo>
                  <a:lnTo>
                    <a:pt x="42" y="274"/>
                  </a:lnTo>
                  <a:lnTo>
                    <a:pt x="53" y="264"/>
                  </a:lnTo>
                  <a:lnTo>
                    <a:pt x="54" y="279"/>
                  </a:lnTo>
                  <a:lnTo>
                    <a:pt x="55" y="292"/>
                  </a:lnTo>
                  <a:lnTo>
                    <a:pt x="72" y="291"/>
                  </a:lnTo>
                  <a:lnTo>
                    <a:pt x="91" y="291"/>
                  </a:lnTo>
                  <a:lnTo>
                    <a:pt x="99" y="286"/>
                  </a:lnTo>
                  <a:lnTo>
                    <a:pt x="112" y="278"/>
                  </a:lnTo>
                  <a:lnTo>
                    <a:pt x="125" y="269"/>
                  </a:lnTo>
                  <a:lnTo>
                    <a:pt x="138" y="270"/>
                  </a:lnTo>
                  <a:lnTo>
                    <a:pt x="139" y="286"/>
                  </a:lnTo>
                  <a:lnTo>
                    <a:pt x="141" y="300"/>
                  </a:lnTo>
                  <a:lnTo>
                    <a:pt x="153" y="314"/>
                  </a:lnTo>
                  <a:lnTo>
                    <a:pt x="165" y="318"/>
                  </a:lnTo>
                  <a:lnTo>
                    <a:pt x="178" y="324"/>
                  </a:lnTo>
                  <a:lnTo>
                    <a:pt x="196" y="336"/>
                  </a:lnTo>
                  <a:lnTo>
                    <a:pt x="214" y="340"/>
                  </a:lnTo>
                  <a:lnTo>
                    <a:pt x="219" y="347"/>
                  </a:lnTo>
                  <a:lnTo>
                    <a:pt x="221" y="365"/>
                  </a:lnTo>
                  <a:lnTo>
                    <a:pt x="217" y="365"/>
                  </a:lnTo>
                  <a:lnTo>
                    <a:pt x="223" y="372"/>
                  </a:lnTo>
                  <a:lnTo>
                    <a:pt x="226" y="386"/>
                  </a:lnTo>
                  <a:lnTo>
                    <a:pt x="240" y="388"/>
                  </a:lnTo>
                  <a:lnTo>
                    <a:pt x="255" y="389"/>
                  </a:lnTo>
                  <a:lnTo>
                    <a:pt x="257" y="405"/>
                  </a:lnTo>
                  <a:lnTo>
                    <a:pt x="267" y="414"/>
                  </a:lnTo>
                  <a:lnTo>
                    <a:pt x="270" y="422"/>
                  </a:lnTo>
                  <a:lnTo>
                    <a:pt x="267" y="435"/>
                  </a:lnTo>
                  <a:lnTo>
                    <a:pt x="263" y="448"/>
                  </a:lnTo>
                  <a:lnTo>
                    <a:pt x="265" y="454"/>
                  </a:lnTo>
                  <a:lnTo>
                    <a:pt x="263" y="456"/>
                  </a:lnTo>
                  <a:lnTo>
                    <a:pt x="267" y="465"/>
                  </a:lnTo>
                  <a:lnTo>
                    <a:pt x="269" y="490"/>
                  </a:lnTo>
                  <a:lnTo>
                    <a:pt x="291" y="492"/>
                  </a:lnTo>
                  <a:lnTo>
                    <a:pt x="303" y="495"/>
                  </a:lnTo>
                  <a:lnTo>
                    <a:pt x="307" y="509"/>
                  </a:lnTo>
                  <a:lnTo>
                    <a:pt x="312" y="524"/>
                  </a:lnTo>
                  <a:lnTo>
                    <a:pt x="321" y="524"/>
                  </a:lnTo>
                  <a:lnTo>
                    <a:pt x="329" y="525"/>
                  </a:lnTo>
                  <a:lnTo>
                    <a:pt x="328" y="539"/>
                  </a:lnTo>
                  <a:lnTo>
                    <a:pt x="328" y="554"/>
                  </a:lnTo>
                  <a:lnTo>
                    <a:pt x="337" y="554"/>
                  </a:lnTo>
                  <a:lnTo>
                    <a:pt x="345" y="576"/>
                  </a:lnTo>
                  <a:lnTo>
                    <a:pt x="335" y="586"/>
                  </a:lnTo>
                  <a:lnTo>
                    <a:pt x="325" y="594"/>
                  </a:lnTo>
                  <a:lnTo>
                    <a:pt x="317" y="605"/>
                  </a:lnTo>
                  <a:lnTo>
                    <a:pt x="309" y="615"/>
                  </a:lnTo>
                  <a:lnTo>
                    <a:pt x="300" y="626"/>
                  </a:lnTo>
                  <a:lnTo>
                    <a:pt x="292" y="636"/>
                  </a:lnTo>
                  <a:lnTo>
                    <a:pt x="300" y="635"/>
                  </a:lnTo>
                  <a:lnTo>
                    <a:pt x="319" y="650"/>
                  </a:lnTo>
                  <a:lnTo>
                    <a:pt x="323" y="650"/>
                  </a:lnTo>
                  <a:lnTo>
                    <a:pt x="333" y="656"/>
                  </a:lnTo>
                  <a:lnTo>
                    <a:pt x="349" y="668"/>
                  </a:lnTo>
                  <a:lnTo>
                    <a:pt x="365" y="680"/>
                  </a:lnTo>
                  <a:lnTo>
                    <a:pt x="364" y="688"/>
                  </a:lnTo>
                  <a:lnTo>
                    <a:pt x="367" y="700"/>
                  </a:lnTo>
                  <a:lnTo>
                    <a:pt x="373" y="689"/>
                  </a:lnTo>
                  <a:lnTo>
                    <a:pt x="378" y="677"/>
                  </a:lnTo>
                  <a:lnTo>
                    <a:pt x="379" y="666"/>
                  </a:lnTo>
                  <a:lnTo>
                    <a:pt x="384" y="656"/>
                  </a:lnTo>
                  <a:lnTo>
                    <a:pt x="390" y="647"/>
                  </a:lnTo>
                  <a:lnTo>
                    <a:pt x="389" y="636"/>
                  </a:lnTo>
                  <a:lnTo>
                    <a:pt x="396" y="639"/>
                  </a:lnTo>
                  <a:lnTo>
                    <a:pt x="400" y="639"/>
                  </a:lnTo>
                  <a:lnTo>
                    <a:pt x="394" y="652"/>
                  </a:lnTo>
                  <a:lnTo>
                    <a:pt x="387" y="665"/>
                  </a:lnTo>
                  <a:lnTo>
                    <a:pt x="382" y="669"/>
                  </a:lnTo>
                  <a:lnTo>
                    <a:pt x="383" y="670"/>
                  </a:lnTo>
                  <a:lnTo>
                    <a:pt x="394" y="656"/>
                  </a:lnTo>
                  <a:lnTo>
                    <a:pt x="405" y="641"/>
                  </a:lnTo>
                  <a:lnTo>
                    <a:pt x="411" y="627"/>
                  </a:lnTo>
                  <a:lnTo>
                    <a:pt x="417" y="612"/>
                  </a:lnTo>
                  <a:lnTo>
                    <a:pt x="421" y="604"/>
                  </a:lnTo>
                  <a:lnTo>
                    <a:pt x="423" y="604"/>
                  </a:lnTo>
                  <a:lnTo>
                    <a:pt x="423" y="590"/>
                  </a:lnTo>
                  <a:lnTo>
                    <a:pt x="423" y="575"/>
                  </a:lnTo>
                  <a:lnTo>
                    <a:pt x="419" y="564"/>
                  </a:lnTo>
                  <a:lnTo>
                    <a:pt x="419" y="558"/>
                  </a:lnTo>
                  <a:lnTo>
                    <a:pt x="421" y="552"/>
                  </a:lnTo>
                  <a:lnTo>
                    <a:pt x="419" y="551"/>
                  </a:lnTo>
                  <a:lnTo>
                    <a:pt x="425" y="550"/>
                  </a:lnTo>
                  <a:lnTo>
                    <a:pt x="439" y="537"/>
                  </a:lnTo>
                  <a:lnTo>
                    <a:pt x="453" y="524"/>
                  </a:lnTo>
                  <a:lnTo>
                    <a:pt x="466" y="520"/>
                  </a:lnTo>
                  <a:lnTo>
                    <a:pt x="478" y="512"/>
                  </a:lnTo>
                  <a:lnTo>
                    <a:pt x="483" y="507"/>
                  </a:lnTo>
                  <a:lnTo>
                    <a:pt x="493" y="507"/>
                  </a:lnTo>
                  <a:lnTo>
                    <a:pt x="489" y="508"/>
                  </a:lnTo>
                  <a:lnTo>
                    <a:pt x="499" y="504"/>
                  </a:lnTo>
                  <a:lnTo>
                    <a:pt x="502" y="503"/>
                  </a:lnTo>
                  <a:lnTo>
                    <a:pt x="519" y="503"/>
                  </a:lnTo>
                  <a:lnTo>
                    <a:pt x="523" y="494"/>
                  </a:lnTo>
                  <a:lnTo>
                    <a:pt x="533" y="489"/>
                  </a:lnTo>
                  <a:lnTo>
                    <a:pt x="535" y="468"/>
                  </a:lnTo>
                  <a:lnTo>
                    <a:pt x="543" y="454"/>
                  </a:lnTo>
                  <a:lnTo>
                    <a:pt x="550" y="441"/>
                  </a:lnTo>
                  <a:lnTo>
                    <a:pt x="552" y="417"/>
                  </a:lnTo>
                  <a:lnTo>
                    <a:pt x="556" y="407"/>
                  </a:lnTo>
                  <a:lnTo>
                    <a:pt x="557" y="390"/>
                  </a:lnTo>
                  <a:lnTo>
                    <a:pt x="558" y="372"/>
                  </a:lnTo>
                  <a:lnTo>
                    <a:pt x="557" y="359"/>
                  </a:lnTo>
                  <a:lnTo>
                    <a:pt x="557" y="346"/>
                  </a:lnTo>
                  <a:lnTo>
                    <a:pt x="555" y="341"/>
                  </a:lnTo>
                  <a:lnTo>
                    <a:pt x="557" y="324"/>
                  </a:lnTo>
                  <a:lnTo>
                    <a:pt x="562" y="322"/>
                  </a:lnTo>
                  <a:lnTo>
                    <a:pt x="563" y="328"/>
                  </a:lnTo>
                  <a:lnTo>
                    <a:pt x="571" y="314"/>
                  </a:lnTo>
                  <a:lnTo>
                    <a:pt x="580" y="299"/>
                  </a:lnTo>
                  <a:lnTo>
                    <a:pt x="580" y="298"/>
                  </a:lnTo>
                  <a:lnTo>
                    <a:pt x="583" y="293"/>
                  </a:lnTo>
                  <a:lnTo>
                    <a:pt x="593" y="281"/>
                  </a:lnTo>
                  <a:lnTo>
                    <a:pt x="603" y="268"/>
                  </a:lnTo>
                  <a:lnTo>
                    <a:pt x="616" y="248"/>
                  </a:lnTo>
                  <a:lnTo>
                    <a:pt x="618" y="222"/>
                  </a:lnTo>
                  <a:lnTo>
                    <a:pt x="612" y="204"/>
                  </a:lnTo>
                  <a:lnTo>
                    <a:pt x="605" y="186"/>
                  </a:lnTo>
                  <a:lnTo>
                    <a:pt x="592" y="184"/>
                  </a:lnTo>
                  <a:lnTo>
                    <a:pt x="580" y="182"/>
                  </a:lnTo>
                  <a:lnTo>
                    <a:pt x="563" y="166"/>
                  </a:lnTo>
                  <a:lnTo>
                    <a:pt x="545" y="152"/>
                  </a:lnTo>
                  <a:lnTo>
                    <a:pt x="523" y="144"/>
                  </a:lnTo>
                  <a:lnTo>
                    <a:pt x="508" y="146"/>
                  </a:lnTo>
                  <a:lnTo>
                    <a:pt x="495" y="142"/>
                  </a:lnTo>
                  <a:lnTo>
                    <a:pt x="480" y="138"/>
                  </a:lnTo>
                  <a:lnTo>
                    <a:pt x="468" y="143"/>
                  </a:lnTo>
                  <a:lnTo>
                    <a:pt x="469" y="137"/>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236" name="Freeform 39"/>
            <p:cNvSpPr>
              <a:spLocks/>
            </p:cNvSpPr>
            <p:nvPr/>
          </p:nvSpPr>
          <p:spPr bwMode="auto">
            <a:xfrm>
              <a:off x="1342031" y="2914303"/>
              <a:ext cx="60567" cy="43045"/>
            </a:xfrm>
            <a:custGeom>
              <a:avLst/>
              <a:gdLst>
                <a:gd name="T0" fmla="*/ 19 w 38"/>
                <a:gd name="T1" fmla="*/ 28 h 30"/>
                <a:gd name="T2" fmla="*/ 17 w 38"/>
                <a:gd name="T3" fmla="*/ 29 h 30"/>
                <a:gd name="T4" fmla="*/ 8 w 38"/>
                <a:gd name="T5" fmla="*/ 26 h 30"/>
                <a:gd name="T6" fmla="*/ 5 w 38"/>
                <a:gd name="T7" fmla="*/ 30 h 30"/>
                <a:gd name="T8" fmla="*/ 0 w 38"/>
                <a:gd name="T9" fmla="*/ 17 h 30"/>
                <a:gd name="T10" fmla="*/ 2 w 38"/>
                <a:gd name="T11" fmla="*/ 17 h 30"/>
                <a:gd name="T12" fmla="*/ 1 w 38"/>
                <a:gd name="T13" fmla="*/ 10 h 30"/>
                <a:gd name="T14" fmla="*/ 6 w 38"/>
                <a:gd name="T15" fmla="*/ 0 h 30"/>
                <a:gd name="T16" fmla="*/ 21 w 38"/>
                <a:gd name="T17" fmla="*/ 2 h 30"/>
                <a:gd name="T18" fmla="*/ 38 w 38"/>
                <a:gd name="T19" fmla="*/ 4 h 30"/>
                <a:gd name="T20" fmla="*/ 30 w 38"/>
                <a:gd name="T21" fmla="*/ 20 h 30"/>
                <a:gd name="T22" fmla="*/ 29 w 38"/>
                <a:gd name="T23" fmla="*/ 21 h 30"/>
                <a:gd name="T24" fmla="*/ 27 w 38"/>
                <a:gd name="T25" fmla="*/ 26 h 30"/>
                <a:gd name="T26" fmla="*/ 25 w 38"/>
                <a:gd name="T27" fmla="*/ 26 h 30"/>
                <a:gd name="T28" fmla="*/ 19 w 38"/>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9" y="28"/>
                  </a:moveTo>
                  <a:lnTo>
                    <a:pt x="17" y="29"/>
                  </a:lnTo>
                  <a:lnTo>
                    <a:pt x="8" y="26"/>
                  </a:lnTo>
                  <a:lnTo>
                    <a:pt x="5" y="30"/>
                  </a:lnTo>
                  <a:lnTo>
                    <a:pt x="0" y="17"/>
                  </a:lnTo>
                  <a:lnTo>
                    <a:pt x="2" y="17"/>
                  </a:lnTo>
                  <a:lnTo>
                    <a:pt x="1" y="10"/>
                  </a:lnTo>
                  <a:lnTo>
                    <a:pt x="6" y="0"/>
                  </a:lnTo>
                  <a:lnTo>
                    <a:pt x="21" y="2"/>
                  </a:lnTo>
                  <a:lnTo>
                    <a:pt x="38" y="4"/>
                  </a:lnTo>
                  <a:lnTo>
                    <a:pt x="30" y="20"/>
                  </a:lnTo>
                  <a:lnTo>
                    <a:pt x="29" y="21"/>
                  </a:lnTo>
                  <a:lnTo>
                    <a:pt x="27" y="26"/>
                  </a:lnTo>
                  <a:lnTo>
                    <a:pt x="25" y="26"/>
                  </a:lnTo>
                  <a:lnTo>
                    <a:pt x="19" y="2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7" name="Freeform 40"/>
            <p:cNvSpPr>
              <a:spLocks/>
            </p:cNvSpPr>
            <p:nvPr/>
          </p:nvSpPr>
          <p:spPr bwMode="auto">
            <a:xfrm>
              <a:off x="1088706" y="3406880"/>
              <a:ext cx="202852" cy="206350"/>
            </a:xfrm>
            <a:custGeom>
              <a:avLst/>
              <a:gdLst>
                <a:gd name="T0" fmla="*/ 7 w 132"/>
                <a:gd name="T1" fmla="*/ 13 h 145"/>
                <a:gd name="T2" fmla="*/ 4 w 132"/>
                <a:gd name="T3" fmla="*/ 32 h 145"/>
                <a:gd name="T4" fmla="*/ 0 w 132"/>
                <a:gd name="T5" fmla="*/ 52 h 145"/>
                <a:gd name="T6" fmla="*/ 16 w 132"/>
                <a:gd name="T7" fmla="*/ 66 h 145"/>
                <a:gd name="T8" fmla="*/ 31 w 132"/>
                <a:gd name="T9" fmla="*/ 80 h 145"/>
                <a:gd name="T10" fmla="*/ 43 w 132"/>
                <a:gd name="T11" fmla="*/ 86 h 145"/>
                <a:gd name="T12" fmla="*/ 56 w 132"/>
                <a:gd name="T13" fmla="*/ 92 h 145"/>
                <a:gd name="T14" fmla="*/ 71 w 132"/>
                <a:gd name="T15" fmla="*/ 101 h 145"/>
                <a:gd name="T16" fmla="*/ 85 w 132"/>
                <a:gd name="T17" fmla="*/ 109 h 145"/>
                <a:gd name="T18" fmla="*/ 79 w 132"/>
                <a:gd name="T19" fmla="*/ 126 h 145"/>
                <a:gd name="T20" fmla="*/ 73 w 132"/>
                <a:gd name="T21" fmla="*/ 143 h 145"/>
                <a:gd name="T22" fmla="*/ 91 w 132"/>
                <a:gd name="T23" fmla="*/ 144 h 145"/>
                <a:gd name="T24" fmla="*/ 109 w 132"/>
                <a:gd name="T25" fmla="*/ 145 h 145"/>
                <a:gd name="T26" fmla="*/ 120 w 132"/>
                <a:gd name="T27" fmla="*/ 142 h 145"/>
                <a:gd name="T28" fmla="*/ 132 w 132"/>
                <a:gd name="T29" fmla="*/ 122 h 145"/>
                <a:gd name="T30" fmla="*/ 131 w 132"/>
                <a:gd name="T31" fmla="*/ 112 h 145"/>
                <a:gd name="T32" fmla="*/ 131 w 132"/>
                <a:gd name="T33" fmla="*/ 97 h 145"/>
                <a:gd name="T34" fmla="*/ 132 w 132"/>
                <a:gd name="T35" fmla="*/ 83 h 145"/>
                <a:gd name="T36" fmla="*/ 124 w 132"/>
                <a:gd name="T37" fmla="*/ 82 h 145"/>
                <a:gd name="T38" fmla="*/ 115 w 132"/>
                <a:gd name="T39" fmla="*/ 82 h 145"/>
                <a:gd name="T40" fmla="*/ 110 w 132"/>
                <a:gd name="T41" fmla="*/ 67 h 145"/>
                <a:gd name="T42" fmla="*/ 106 w 132"/>
                <a:gd name="T43" fmla="*/ 53 h 145"/>
                <a:gd name="T44" fmla="*/ 94 w 132"/>
                <a:gd name="T45" fmla="*/ 50 h 145"/>
                <a:gd name="T46" fmla="*/ 72 w 132"/>
                <a:gd name="T47" fmla="*/ 48 h 145"/>
                <a:gd name="T48" fmla="*/ 70 w 132"/>
                <a:gd name="T49" fmla="*/ 23 h 145"/>
                <a:gd name="T50" fmla="*/ 66 w 132"/>
                <a:gd name="T51" fmla="*/ 14 h 145"/>
                <a:gd name="T52" fmla="*/ 66 w 132"/>
                <a:gd name="T53" fmla="*/ 11 h 145"/>
                <a:gd name="T54" fmla="*/ 50 w 132"/>
                <a:gd name="T55" fmla="*/ 0 h 145"/>
                <a:gd name="T56" fmla="*/ 30 w 132"/>
                <a:gd name="T57" fmla="*/ 2 h 145"/>
                <a:gd name="T58" fmla="*/ 10 w 132"/>
                <a:gd name="T59" fmla="*/ 5 h 145"/>
                <a:gd name="T60" fmla="*/ 7 w 132"/>
                <a:gd name="T61"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45">
                  <a:moveTo>
                    <a:pt x="7" y="13"/>
                  </a:moveTo>
                  <a:lnTo>
                    <a:pt x="4" y="32"/>
                  </a:lnTo>
                  <a:lnTo>
                    <a:pt x="0" y="52"/>
                  </a:lnTo>
                  <a:lnTo>
                    <a:pt x="16" y="66"/>
                  </a:lnTo>
                  <a:lnTo>
                    <a:pt x="31" y="80"/>
                  </a:lnTo>
                  <a:lnTo>
                    <a:pt x="43" y="86"/>
                  </a:lnTo>
                  <a:lnTo>
                    <a:pt x="56" y="92"/>
                  </a:lnTo>
                  <a:lnTo>
                    <a:pt x="71" y="101"/>
                  </a:lnTo>
                  <a:lnTo>
                    <a:pt x="85" y="109"/>
                  </a:lnTo>
                  <a:lnTo>
                    <a:pt x="79" y="126"/>
                  </a:lnTo>
                  <a:lnTo>
                    <a:pt x="73" y="143"/>
                  </a:lnTo>
                  <a:lnTo>
                    <a:pt x="91" y="144"/>
                  </a:lnTo>
                  <a:lnTo>
                    <a:pt x="109" y="145"/>
                  </a:lnTo>
                  <a:lnTo>
                    <a:pt x="120" y="142"/>
                  </a:lnTo>
                  <a:lnTo>
                    <a:pt x="132" y="122"/>
                  </a:lnTo>
                  <a:lnTo>
                    <a:pt x="131" y="112"/>
                  </a:lnTo>
                  <a:lnTo>
                    <a:pt x="131" y="97"/>
                  </a:lnTo>
                  <a:lnTo>
                    <a:pt x="132" y="83"/>
                  </a:lnTo>
                  <a:lnTo>
                    <a:pt x="124" y="82"/>
                  </a:lnTo>
                  <a:lnTo>
                    <a:pt x="115" y="82"/>
                  </a:lnTo>
                  <a:lnTo>
                    <a:pt x="110" y="67"/>
                  </a:lnTo>
                  <a:lnTo>
                    <a:pt x="106" y="53"/>
                  </a:lnTo>
                  <a:lnTo>
                    <a:pt x="94" y="50"/>
                  </a:lnTo>
                  <a:lnTo>
                    <a:pt x="72" y="48"/>
                  </a:lnTo>
                  <a:lnTo>
                    <a:pt x="70" y="23"/>
                  </a:lnTo>
                  <a:lnTo>
                    <a:pt x="66" y="14"/>
                  </a:lnTo>
                  <a:lnTo>
                    <a:pt x="66" y="11"/>
                  </a:lnTo>
                  <a:lnTo>
                    <a:pt x="50" y="0"/>
                  </a:lnTo>
                  <a:lnTo>
                    <a:pt x="30" y="2"/>
                  </a:lnTo>
                  <a:lnTo>
                    <a:pt x="10" y="5"/>
                  </a:lnTo>
                  <a:lnTo>
                    <a:pt x="7" y="13"/>
                  </a:lnTo>
                  <a:close/>
                </a:path>
              </a:pathLst>
            </a:custGeom>
            <a:solidFill>
              <a:srgbClr val="00B050"/>
            </a:solidFill>
            <a:ln w="3175" cmpd="sng">
              <a:solidFill>
                <a:schemeClr val="bg1"/>
              </a:solidFill>
              <a:prstDash val="solid"/>
              <a:round/>
              <a:headEnd w="sm" len="sm"/>
              <a:tailEnd w="sm" len="sm"/>
            </a:ln>
            <a:effectLst/>
            <a:extLst/>
          </p:spPr>
          <p:txBody>
            <a:bodyPr/>
            <a:lstStyle/>
            <a:p>
              <a:endParaRPr lang="es-ES" sz="900" dirty="0"/>
            </a:p>
          </p:txBody>
        </p:sp>
        <p:sp>
          <p:nvSpPr>
            <p:cNvPr id="238" name="Freeform 41"/>
            <p:cNvSpPr>
              <a:spLocks/>
            </p:cNvSpPr>
            <p:nvPr/>
          </p:nvSpPr>
          <p:spPr bwMode="auto">
            <a:xfrm>
              <a:off x="1232913" y="3680240"/>
              <a:ext cx="116327" cy="120260"/>
            </a:xfrm>
            <a:custGeom>
              <a:avLst/>
              <a:gdLst>
                <a:gd name="T0" fmla="*/ 74 w 76"/>
                <a:gd name="T1" fmla="*/ 45 h 85"/>
                <a:gd name="T2" fmla="*/ 58 w 76"/>
                <a:gd name="T3" fmla="*/ 33 h 85"/>
                <a:gd name="T4" fmla="*/ 42 w 76"/>
                <a:gd name="T5" fmla="*/ 21 h 85"/>
                <a:gd name="T6" fmla="*/ 32 w 76"/>
                <a:gd name="T7" fmla="*/ 15 h 85"/>
                <a:gd name="T8" fmla="*/ 28 w 76"/>
                <a:gd name="T9" fmla="*/ 15 h 85"/>
                <a:gd name="T10" fmla="*/ 9 w 76"/>
                <a:gd name="T11" fmla="*/ 0 h 85"/>
                <a:gd name="T12" fmla="*/ 1 w 76"/>
                <a:gd name="T13" fmla="*/ 1 h 85"/>
                <a:gd name="T14" fmla="*/ 1 w 76"/>
                <a:gd name="T15" fmla="*/ 3 h 85"/>
                <a:gd name="T16" fmla="*/ 1 w 76"/>
                <a:gd name="T17" fmla="*/ 22 h 85"/>
                <a:gd name="T18" fmla="*/ 0 w 76"/>
                <a:gd name="T19" fmla="*/ 42 h 85"/>
                <a:gd name="T20" fmla="*/ 1 w 76"/>
                <a:gd name="T21" fmla="*/ 45 h 85"/>
                <a:gd name="T22" fmla="*/ 0 w 76"/>
                <a:gd name="T23" fmla="*/ 59 h 85"/>
                <a:gd name="T24" fmla="*/ 7 w 76"/>
                <a:gd name="T25" fmla="*/ 73 h 85"/>
                <a:gd name="T26" fmla="*/ 26 w 76"/>
                <a:gd name="T27" fmla="*/ 82 h 85"/>
                <a:gd name="T28" fmla="*/ 51 w 76"/>
                <a:gd name="T29" fmla="*/ 85 h 85"/>
                <a:gd name="T30" fmla="*/ 66 w 76"/>
                <a:gd name="T31" fmla="*/ 81 h 85"/>
                <a:gd name="T32" fmla="*/ 76 w 76"/>
                <a:gd name="T33" fmla="*/ 65 h 85"/>
                <a:gd name="T34" fmla="*/ 73 w 76"/>
                <a:gd name="T35" fmla="*/ 53 h 85"/>
                <a:gd name="T36" fmla="*/ 74 w 76"/>
                <a:gd name="T37"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5">
                  <a:moveTo>
                    <a:pt x="74" y="45"/>
                  </a:moveTo>
                  <a:lnTo>
                    <a:pt x="58" y="33"/>
                  </a:lnTo>
                  <a:lnTo>
                    <a:pt x="42" y="21"/>
                  </a:lnTo>
                  <a:lnTo>
                    <a:pt x="32" y="15"/>
                  </a:lnTo>
                  <a:lnTo>
                    <a:pt x="28" y="15"/>
                  </a:lnTo>
                  <a:lnTo>
                    <a:pt x="9" y="0"/>
                  </a:lnTo>
                  <a:lnTo>
                    <a:pt x="1" y="1"/>
                  </a:lnTo>
                  <a:lnTo>
                    <a:pt x="1" y="3"/>
                  </a:lnTo>
                  <a:lnTo>
                    <a:pt x="1" y="22"/>
                  </a:lnTo>
                  <a:lnTo>
                    <a:pt x="0" y="42"/>
                  </a:lnTo>
                  <a:lnTo>
                    <a:pt x="1" y="45"/>
                  </a:lnTo>
                  <a:lnTo>
                    <a:pt x="0" y="59"/>
                  </a:lnTo>
                  <a:lnTo>
                    <a:pt x="7" y="73"/>
                  </a:lnTo>
                  <a:lnTo>
                    <a:pt x="26" y="82"/>
                  </a:lnTo>
                  <a:lnTo>
                    <a:pt x="51" y="85"/>
                  </a:lnTo>
                  <a:lnTo>
                    <a:pt x="66" y="81"/>
                  </a:lnTo>
                  <a:lnTo>
                    <a:pt x="76" y="65"/>
                  </a:lnTo>
                  <a:lnTo>
                    <a:pt x="73" y="53"/>
                  </a:lnTo>
                  <a:lnTo>
                    <a:pt x="74"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39" name="Freeform 42"/>
            <p:cNvSpPr>
              <a:spLocks/>
            </p:cNvSpPr>
            <p:nvPr/>
          </p:nvSpPr>
          <p:spPr bwMode="auto">
            <a:xfrm>
              <a:off x="941134" y="3468564"/>
              <a:ext cx="374460" cy="771263"/>
            </a:xfrm>
            <a:custGeom>
              <a:avLst/>
              <a:gdLst>
                <a:gd name="T0" fmla="*/ 136 w 244"/>
                <a:gd name="T1" fmla="*/ 345 h 545"/>
                <a:gd name="T2" fmla="*/ 132 w 244"/>
                <a:gd name="T3" fmla="*/ 366 h 545"/>
                <a:gd name="T4" fmla="*/ 143 w 244"/>
                <a:gd name="T5" fmla="*/ 367 h 545"/>
                <a:gd name="T6" fmla="*/ 151 w 244"/>
                <a:gd name="T7" fmla="*/ 377 h 545"/>
                <a:gd name="T8" fmla="*/ 132 w 244"/>
                <a:gd name="T9" fmla="*/ 375 h 545"/>
                <a:gd name="T10" fmla="*/ 133 w 244"/>
                <a:gd name="T11" fmla="*/ 394 h 545"/>
                <a:gd name="T12" fmla="*/ 132 w 244"/>
                <a:gd name="T13" fmla="*/ 417 h 545"/>
                <a:gd name="T14" fmla="*/ 116 w 244"/>
                <a:gd name="T15" fmla="*/ 441 h 545"/>
                <a:gd name="T16" fmla="*/ 148 w 244"/>
                <a:gd name="T17" fmla="*/ 457 h 545"/>
                <a:gd name="T18" fmla="*/ 148 w 244"/>
                <a:gd name="T19" fmla="*/ 468 h 545"/>
                <a:gd name="T20" fmla="*/ 132 w 244"/>
                <a:gd name="T21" fmla="*/ 491 h 545"/>
                <a:gd name="T22" fmla="*/ 124 w 244"/>
                <a:gd name="T23" fmla="*/ 502 h 545"/>
                <a:gd name="T24" fmla="*/ 127 w 244"/>
                <a:gd name="T25" fmla="*/ 507 h 545"/>
                <a:gd name="T26" fmla="*/ 121 w 244"/>
                <a:gd name="T27" fmla="*/ 521 h 545"/>
                <a:gd name="T28" fmla="*/ 125 w 244"/>
                <a:gd name="T29" fmla="*/ 531 h 545"/>
                <a:gd name="T30" fmla="*/ 143 w 244"/>
                <a:gd name="T31" fmla="*/ 545 h 545"/>
                <a:gd name="T32" fmla="*/ 91 w 244"/>
                <a:gd name="T33" fmla="*/ 535 h 545"/>
                <a:gd name="T34" fmla="*/ 74 w 244"/>
                <a:gd name="T35" fmla="*/ 514 h 545"/>
                <a:gd name="T36" fmla="*/ 52 w 244"/>
                <a:gd name="T37" fmla="*/ 491 h 545"/>
                <a:gd name="T38" fmla="*/ 59 w 244"/>
                <a:gd name="T39" fmla="*/ 457 h 545"/>
                <a:gd name="T40" fmla="*/ 54 w 244"/>
                <a:gd name="T41" fmla="*/ 424 h 545"/>
                <a:gd name="T42" fmla="*/ 44 w 244"/>
                <a:gd name="T43" fmla="*/ 412 h 545"/>
                <a:gd name="T44" fmla="*/ 42 w 244"/>
                <a:gd name="T45" fmla="*/ 402 h 545"/>
                <a:gd name="T46" fmla="*/ 29 w 244"/>
                <a:gd name="T47" fmla="*/ 373 h 545"/>
                <a:gd name="T48" fmla="*/ 22 w 244"/>
                <a:gd name="T49" fmla="*/ 335 h 545"/>
                <a:gd name="T50" fmla="*/ 23 w 244"/>
                <a:gd name="T51" fmla="*/ 305 h 545"/>
                <a:gd name="T52" fmla="*/ 17 w 244"/>
                <a:gd name="T53" fmla="*/ 280 h 545"/>
                <a:gd name="T54" fmla="*/ 20 w 244"/>
                <a:gd name="T55" fmla="*/ 252 h 545"/>
                <a:gd name="T56" fmla="*/ 19 w 244"/>
                <a:gd name="T57" fmla="*/ 217 h 545"/>
                <a:gd name="T58" fmla="*/ 7 w 244"/>
                <a:gd name="T59" fmla="*/ 192 h 545"/>
                <a:gd name="T60" fmla="*/ 1 w 244"/>
                <a:gd name="T61" fmla="*/ 166 h 545"/>
                <a:gd name="T62" fmla="*/ 2 w 244"/>
                <a:gd name="T63" fmla="*/ 142 h 545"/>
                <a:gd name="T64" fmla="*/ 8 w 244"/>
                <a:gd name="T65" fmla="*/ 113 h 545"/>
                <a:gd name="T66" fmla="*/ 19 w 244"/>
                <a:gd name="T67" fmla="*/ 91 h 545"/>
                <a:gd name="T68" fmla="*/ 11 w 244"/>
                <a:gd name="T69" fmla="*/ 57 h 545"/>
                <a:gd name="T70" fmla="*/ 26 w 244"/>
                <a:gd name="T71" fmla="*/ 40 h 545"/>
                <a:gd name="T72" fmla="*/ 26 w 244"/>
                <a:gd name="T73" fmla="*/ 18 h 545"/>
                <a:gd name="T74" fmla="*/ 43 w 244"/>
                <a:gd name="T75" fmla="*/ 3 h 545"/>
                <a:gd name="T76" fmla="*/ 70 w 244"/>
                <a:gd name="T77" fmla="*/ 17 h 545"/>
                <a:gd name="T78" fmla="*/ 92 w 244"/>
                <a:gd name="T79" fmla="*/ 4 h 545"/>
                <a:gd name="T80" fmla="*/ 112 w 244"/>
                <a:gd name="T81" fmla="*/ 23 h 545"/>
                <a:gd name="T82" fmla="*/ 139 w 244"/>
                <a:gd name="T83" fmla="*/ 43 h 545"/>
                <a:gd name="T84" fmla="*/ 167 w 244"/>
                <a:gd name="T85" fmla="*/ 58 h 545"/>
                <a:gd name="T86" fmla="*/ 175 w 244"/>
                <a:gd name="T87" fmla="*/ 83 h 545"/>
                <a:gd name="T88" fmla="*/ 187 w 244"/>
                <a:gd name="T89" fmla="*/ 101 h 545"/>
                <a:gd name="T90" fmla="*/ 216 w 244"/>
                <a:gd name="T91" fmla="*/ 99 h 545"/>
                <a:gd name="T92" fmla="*/ 227 w 244"/>
                <a:gd name="T93" fmla="*/ 69 h 545"/>
                <a:gd name="T94" fmla="*/ 244 w 244"/>
                <a:gd name="T95" fmla="*/ 91 h 545"/>
                <a:gd name="T96" fmla="*/ 224 w 244"/>
                <a:gd name="T97" fmla="*/ 109 h 545"/>
                <a:gd name="T98" fmla="*/ 208 w 244"/>
                <a:gd name="T99" fmla="*/ 130 h 545"/>
                <a:gd name="T100" fmla="*/ 191 w 244"/>
                <a:gd name="T101" fmla="*/ 151 h 545"/>
                <a:gd name="T102" fmla="*/ 191 w 244"/>
                <a:gd name="T103" fmla="*/ 172 h 545"/>
                <a:gd name="T104" fmla="*/ 192 w 244"/>
                <a:gd name="T105" fmla="*/ 203 h 545"/>
                <a:gd name="T106" fmla="*/ 194 w 244"/>
                <a:gd name="T107" fmla="*/ 232 h 545"/>
                <a:gd name="T108" fmla="*/ 217 w 244"/>
                <a:gd name="T109" fmla="*/ 258 h 545"/>
                <a:gd name="T110" fmla="*/ 221 w 244"/>
                <a:gd name="T111" fmla="*/ 281 h 545"/>
                <a:gd name="T112" fmla="*/ 202 w 244"/>
                <a:gd name="T113" fmla="*/ 300 h 545"/>
                <a:gd name="T114" fmla="*/ 176 w 244"/>
                <a:gd name="T115" fmla="*/ 306 h 545"/>
                <a:gd name="T116" fmla="*/ 152 w 244"/>
                <a:gd name="T117" fmla="*/ 309 h 545"/>
                <a:gd name="T118" fmla="*/ 160 w 244"/>
                <a:gd name="T119" fmla="*/ 33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545">
                  <a:moveTo>
                    <a:pt x="156" y="346"/>
                  </a:moveTo>
                  <a:lnTo>
                    <a:pt x="136" y="345"/>
                  </a:lnTo>
                  <a:lnTo>
                    <a:pt x="120" y="342"/>
                  </a:lnTo>
                  <a:lnTo>
                    <a:pt x="132" y="366"/>
                  </a:lnTo>
                  <a:lnTo>
                    <a:pt x="137" y="369"/>
                  </a:lnTo>
                  <a:lnTo>
                    <a:pt x="143" y="367"/>
                  </a:lnTo>
                  <a:lnTo>
                    <a:pt x="146" y="364"/>
                  </a:lnTo>
                  <a:lnTo>
                    <a:pt x="151" y="377"/>
                  </a:lnTo>
                  <a:lnTo>
                    <a:pt x="143" y="375"/>
                  </a:lnTo>
                  <a:lnTo>
                    <a:pt x="132" y="375"/>
                  </a:lnTo>
                  <a:lnTo>
                    <a:pt x="144" y="381"/>
                  </a:lnTo>
                  <a:lnTo>
                    <a:pt x="133" y="394"/>
                  </a:lnTo>
                  <a:lnTo>
                    <a:pt x="134" y="408"/>
                  </a:lnTo>
                  <a:lnTo>
                    <a:pt x="132" y="417"/>
                  </a:lnTo>
                  <a:lnTo>
                    <a:pt x="116" y="424"/>
                  </a:lnTo>
                  <a:lnTo>
                    <a:pt x="116" y="441"/>
                  </a:lnTo>
                  <a:lnTo>
                    <a:pt x="139" y="453"/>
                  </a:lnTo>
                  <a:lnTo>
                    <a:pt x="148" y="457"/>
                  </a:lnTo>
                  <a:lnTo>
                    <a:pt x="143" y="466"/>
                  </a:lnTo>
                  <a:lnTo>
                    <a:pt x="148" y="468"/>
                  </a:lnTo>
                  <a:lnTo>
                    <a:pt x="140" y="479"/>
                  </a:lnTo>
                  <a:lnTo>
                    <a:pt x="132" y="491"/>
                  </a:lnTo>
                  <a:lnTo>
                    <a:pt x="131" y="504"/>
                  </a:lnTo>
                  <a:lnTo>
                    <a:pt x="124" y="502"/>
                  </a:lnTo>
                  <a:lnTo>
                    <a:pt x="120" y="503"/>
                  </a:lnTo>
                  <a:lnTo>
                    <a:pt x="127" y="507"/>
                  </a:lnTo>
                  <a:lnTo>
                    <a:pt x="121" y="516"/>
                  </a:lnTo>
                  <a:lnTo>
                    <a:pt x="121" y="521"/>
                  </a:lnTo>
                  <a:lnTo>
                    <a:pt x="128" y="532"/>
                  </a:lnTo>
                  <a:lnTo>
                    <a:pt x="125" y="531"/>
                  </a:lnTo>
                  <a:lnTo>
                    <a:pt x="134" y="535"/>
                  </a:lnTo>
                  <a:lnTo>
                    <a:pt x="143" y="545"/>
                  </a:lnTo>
                  <a:lnTo>
                    <a:pt x="119" y="538"/>
                  </a:lnTo>
                  <a:lnTo>
                    <a:pt x="91" y="535"/>
                  </a:lnTo>
                  <a:lnTo>
                    <a:pt x="83" y="527"/>
                  </a:lnTo>
                  <a:lnTo>
                    <a:pt x="74" y="514"/>
                  </a:lnTo>
                  <a:lnTo>
                    <a:pt x="66" y="515"/>
                  </a:lnTo>
                  <a:lnTo>
                    <a:pt x="52" y="491"/>
                  </a:lnTo>
                  <a:lnTo>
                    <a:pt x="61" y="481"/>
                  </a:lnTo>
                  <a:lnTo>
                    <a:pt x="59" y="457"/>
                  </a:lnTo>
                  <a:lnTo>
                    <a:pt x="55" y="437"/>
                  </a:lnTo>
                  <a:lnTo>
                    <a:pt x="54" y="424"/>
                  </a:lnTo>
                  <a:lnTo>
                    <a:pt x="50" y="415"/>
                  </a:lnTo>
                  <a:lnTo>
                    <a:pt x="44" y="412"/>
                  </a:lnTo>
                  <a:lnTo>
                    <a:pt x="54" y="408"/>
                  </a:lnTo>
                  <a:lnTo>
                    <a:pt x="42" y="402"/>
                  </a:lnTo>
                  <a:lnTo>
                    <a:pt x="36" y="383"/>
                  </a:lnTo>
                  <a:lnTo>
                    <a:pt x="29" y="373"/>
                  </a:lnTo>
                  <a:lnTo>
                    <a:pt x="28" y="359"/>
                  </a:lnTo>
                  <a:lnTo>
                    <a:pt x="22" y="335"/>
                  </a:lnTo>
                  <a:lnTo>
                    <a:pt x="20" y="316"/>
                  </a:lnTo>
                  <a:lnTo>
                    <a:pt x="23" y="305"/>
                  </a:lnTo>
                  <a:lnTo>
                    <a:pt x="22" y="294"/>
                  </a:lnTo>
                  <a:lnTo>
                    <a:pt x="17" y="280"/>
                  </a:lnTo>
                  <a:lnTo>
                    <a:pt x="13" y="264"/>
                  </a:lnTo>
                  <a:lnTo>
                    <a:pt x="20" y="252"/>
                  </a:lnTo>
                  <a:lnTo>
                    <a:pt x="17" y="240"/>
                  </a:lnTo>
                  <a:lnTo>
                    <a:pt x="19" y="217"/>
                  </a:lnTo>
                  <a:lnTo>
                    <a:pt x="14" y="207"/>
                  </a:lnTo>
                  <a:lnTo>
                    <a:pt x="7" y="192"/>
                  </a:lnTo>
                  <a:lnTo>
                    <a:pt x="0" y="178"/>
                  </a:lnTo>
                  <a:lnTo>
                    <a:pt x="1" y="166"/>
                  </a:lnTo>
                  <a:lnTo>
                    <a:pt x="4" y="155"/>
                  </a:lnTo>
                  <a:lnTo>
                    <a:pt x="2" y="142"/>
                  </a:lnTo>
                  <a:lnTo>
                    <a:pt x="2" y="129"/>
                  </a:lnTo>
                  <a:lnTo>
                    <a:pt x="8" y="113"/>
                  </a:lnTo>
                  <a:lnTo>
                    <a:pt x="14" y="96"/>
                  </a:lnTo>
                  <a:lnTo>
                    <a:pt x="19" y="91"/>
                  </a:lnTo>
                  <a:lnTo>
                    <a:pt x="13" y="82"/>
                  </a:lnTo>
                  <a:lnTo>
                    <a:pt x="11" y="57"/>
                  </a:lnTo>
                  <a:lnTo>
                    <a:pt x="13" y="47"/>
                  </a:lnTo>
                  <a:lnTo>
                    <a:pt x="26" y="40"/>
                  </a:lnTo>
                  <a:lnTo>
                    <a:pt x="30" y="22"/>
                  </a:lnTo>
                  <a:lnTo>
                    <a:pt x="26" y="18"/>
                  </a:lnTo>
                  <a:lnTo>
                    <a:pt x="40" y="0"/>
                  </a:lnTo>
                  <a:lnTo>
                    <a:pt x="43" y="3"/>
                  </a:lnTo>
                  <a:lnTo>
                    <a:pt x="62" y="6"/>
                  </a:lnTo>
                  <a:lnTo>
                    <a:pt x="70" y="17"/>
                  </a:lnTo>
                  <a:lnTo>
                    <a:pt x="74" y="7"/>
                  </a:lnTo>
                  <a:lnTo>
                    <a:pt x="92" y="4"/>
                  </a:lnTo>
                  <a:lnTo>
                    <a:pt x="96" y="9"/>
                  </a:lnTo>
                  <a:lnTo>
                    <a:pt x="112" y="23"/>
                  </a:lnTo>
                  <a:lnTo>
                    <a:pt x="127" y="37"/>
                  </a:lnTo>
                  <a:lnTo>
                    <a:pt x="139" y="43"/>
                  </a:lnTo>
                  <a:lnTo>
                    <a:pt x="152" y="49"/>
                  </a:lnTo>
                  <a:lnTo>
                    <a:pt x="167" y="58"/>
                  </a:lnTo>
                  <a:lnTo>
                    <a:pt x="181" y="66"/>
                  </a:lnTo>
                  <a:lnTo>
                    <a:pt x="175" y="83"/>
                  </a:lnTo>
                  <a:lnTo>
                    <a:pt x="169" y="100"/>
                  </a:lnTo>
                  <a:lnTo>
                    <a:pt x="187" y="101"/>
                  </a:lnTo>
                  <a:lnTo>
                    <a:pt x="205" y="102"/>
                  </a:lnTo>
                  <a:lnTo>
                    <a:pt x="216" y="99"/>
                  </a:lnTo>
                  <a:lnTo>
                    <a:pt x="228" y="79"/>
                  </a:lnTo>
                  <a:lnTo>
                    <a:pt x="227" y="69"/>
                  </a:lnTo>
                  <a:lnTo>
                    <a:pt x="236" y="69"/>
                  </a:lnTo>
                  <a:lnTo>
                    <a:pt x="244" y="91"/>
                  </a:lnTo>
                  <a:lnTo>
                    <a:pt x="234" y="101"/>
                  </a:lnTo>
                  <a:lnTo>
                    <a:pt x="224" y="109"/>
                  </a:lnTo>
                  <a:lnTo>
                    <a:pt x="216" y="120"/>
                  </a:lnTo>
                  <a:lnTo>
                    <a:pt x="208" y="130"/>
                  </a:lnTo>
                  <a:lnTo>
                    <a:pt x="199" y="141"/>
                  </a:lnTo>
                  <a:lnTo>
                    <a:pt x="191" y="151"/>
                  </a:lnTo>
                  <a:lnTo>
                    <a:pt x="191" y="153"/>
                  </a:lnTo>
                  <a:lnTo>
                    <a:pt x="191" y="172"/>
                  </a:lnTo>
                  <a:lnTo>
                    <a:pt x="190" y="192"/>
                  </a:lnTo>
                  <a:lnTo>
                    <a:pt x="192" y="203"/>
                  </a:lnTo>
                  <a:lnTo>
                    <a:pt x="188" y="211"/>
                  </a:lnTo>
                  <a:lnTo>
                    <a:pt x="194" y="232"/>
                  </a:lnTo>
                  <a:lnTo>
                    <a:pt x="215" y="246"/>
                  </a:lnTo>
                  <a:lnTo>
                    <a:pt x="217" y="258"/>
                  </a:lnTo>
                  <a:lnTo>
                    <a:pt x="227" y="265"/>
                  </a:lnTo>
                  <a:lnTo>
                    <a:pt x="221" y="281"/>
                  </a:lnTo>
                  <a:lnTo>
                    <a:pt x="215" y="297"/>
                  </a:lnTo>
                  <a:lnTo>
                    <a:pt x="202" y="300"/>
                  </a:lnTo>
                  <a:lnTo>
                    <a:pt x="190" y="304"/>
                  </a:lnTo>
                  <a:lnTo>
                    <a:pt x="176" y="306"/>
                  </a:lnTo>
                  <a:lnTo>
                    <a:pt x="164" y="310"/>
                  </a:lnTo>
                  <a:lnTo>
                    <a:pt x="152" y="309"/>
                  </a:lnTo>
                  <a:lnTo>
                    <a:pt x="156" y="315"/>
                  </a:lnTo>
                  <a:lnTo>
                    <a:pt x="160" y="337"/>
                  </a:lnTo>
                  <a:lnTo>
                    <a:pt x="156" y="346"/>
                  </a:lnTo>
                  <a:close/>
                </a:path>
              </a:pathLst>
            </a:custGeom>
            <a:solidFill>
              <a:schemeClr val="accent4"/>
            </a:solidFill>
            <a:ln w="3175" cmpd="sng">
              <a:solidFill>
                <a:schemeClr val="bg1"/>
              </a:solidFill>
              <a:prstDash val="solid"/>
              <a:round/>
              <a:headEnd w="sm" len="sm"/>
              <a:tailEnd w="sm" len="sm"/>
            </a:ln>
            <a:effectLst/>
            <a:extLst/>
          </p:spPr>
          <p:txBody>
            <a:bodyPr/>
            <a:lstStyle/>
            <a:p>
              <a:endParaRPr lang="es-ES" sz="900" dirty="0"/>
            </a:p>
          </p:txBody>
        </p:sp>
        <p:sp>
          <p:nvSpPr>
            <p:cNvPr id="240" name="Freeform 43"/>
            <p:cNvSpPr>
              <a:spLocks/>
            </p:cNvSpPr>
            <p:nvPr/>
          </p:nvSpPr>
          <p:spPr bwMode="auto">
            <a:xfrm>
              <a:off x="1157444" y="4246483"/>
              <a:ext cx="92293" cy="55914"/>
            </a:xfrm>
            <a:custGeom>
              <a:avLst/>
              <a:gdLst>
                <a:gd name="T0" fmla="*/ 5 w 59"/>
                <a:gd name="T1" fmla="*/ 8 h 39"/>
                <a:gd name="T2" fmla="*/ 0 w 59"/>
                <a:gd name="T3" fmla="*/ 0 h 39"/>
                <a:gd name="T4" fmla="*/ 7 w 59"/>
                <a:gd name="T5" fmla="*/ 19 h 39"/>
                <a:gd name="T6" fmla="*/ 15 w 59"/>
                <a:gd name="T7" fmla="*/ 38 h 39"/>
                <a:gd name="T8" fmla="*/ 37 w 59"/>
                <a:gd name="T9" fmla="*/ 38 h 39"/>
                <a:gd name="T10" fmla="*/ 59 w 59"/>
                <a:gd name="T11" fmla="*/ 39 h 39"/>
                <a:gd name="T12" fmla="*/ 57 w 59"/>
                <a:gd name="T13" fmla="*/ 34 h 39"/>
                <a:gd name="T14" fmla="*/ 26 w 59"/>
                <a:gd name="T15" fmla="*/ 24 h 39"/>
                <a:gd name="T16" fmla="*/ 5 w 59"/>
                <a:gd name="T1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 y="8"/>
                  </a:moveTo>
                  <a:lnTo>
                    <a:pt x="0" y="0"/>
                  </a:lnTo>
                  <a:lnTo>
                    <a:pt x="7" y="19"/>
                  </a:lnTo>
                  <a:lnTo>
                    <a:pt x="15" y="38"/>
                  </a:lnTo>
                  <a:lnTo>
                    <a:pt x="37" y="38"/>
                  </a:lnTo>
                  <a:lnTo>
                    <a:pt x="59" y="39"/>
                  </a:lnTo>
                  <a:lnTo>
                    <a:pt x="57" y="34"/>
                  </a:lnTo>
                  <a:lnTo>
                    <a:pt x="26" y="24"/>
                  </a:lnTo>
                  <a:lnTo>
                    <a:pt x="5" y="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1" name="Freeform 44"/>
            <p:cNvSpPr>
              <a:spLocks/>
            </p:cNvSpPr>
            <p:nvPr/>
          </p:nvSpPr>
          <p:spPr bwMode="auto">
            <a:xfrm>
              <a:off x="893065" y="3358510"/>
              <a:ext cx="267265" cy="915929"/>
            </a:xfrm>
            <a:custGeom>
              <a:avLst/>
              <a:gdLst>
                <a:gd name="T0" fmla="*/ 18 w 175"/>
                <a:gd name="T1" fmla="*/ 257 h 647"/>
                <a:gd name="T2" fmla="*/ 20 w 175"/>
                <a:gd name="T3" fmla="*/ 300 h 647"/>
                <a:gd name="T4" fmla="*/ 15 w 175"/>
                <a:gd name="T5" fmla="*/ 348 h 647"/>
                <a:gd name="T6" fmla="*/ 22 w 175"/>
                <a:gd name="T7" fmla="*/ 384 h 647"/>
                <a:gd name="T8" fmla="*/ 33 w 175"/>
                <a:gd name="T9" fmla="*/ 432 h 647"/>
                <a:gd name="T10" fmla="*/ 46 w 175"/>
                <a:gd name="T11" fmla="*/ 432 h 647"/>
                <a:gd name="T12" fmla="*/ 54 w 175"/>
                <a:gd name="T13" fmla="*/ 444 h 647"/>
                <a:gd name="T14" fmla="*/ 54 w 175"/>
                <a:gd name="T15" fmla="*/ 459 h 647"/>
                <a:gd name="T16" fmla="*/ 63 w 175"/>
                <a:gd name="T17" fmla="*/ 484 h 647"/>
                <a:gd name="T18" fmla="*/ 61 w 175"/>
                <a:gd name="T19" fmla="*/ 500 h 647"/>
                <a:gd name="T20" fmla="*/ 62 w 175"/>
                <a:gd name="T21" fmla="*/ 514 h 647"/>
                <a:gd name="T22" fmla="*/ 57 w 175"/>
                <a:gd name="T23" fmla="*/ 515 h 647"/>
                <a:gd name="T24" fmla="*/ 49 w 175"/>
                <a:gd name="T25" fmla="*/ 509 h 647"/>
                <a:gd name="T26" fmla="*/ 39 w 175"/>
                <a:gd name="T27" fmla="*/ 524 h 647"/>
                <a:gd name="T28" fmla="*/ 63 w 175"/>
                <a:gd name="T29" fmla="*/ 532 h 647"/>
                <a:gd name="T30" fmla="*/ 56 w 175"/>
                <a:gd name="T31" fmla="*/ 542 h 647"/>
                <a:gd name="T32" fmla="*/ 75 w 175"/>
                <a:gd name="T33" fmla="*/ 545 h 647"/>
                <a:gd name="T34" fmla="*/ 61 w 175"/>
                <a:gd name="T35" fmla="*/ 546 h 647"/>
                <a:gd name="T36" fmla="*/ 75 w 175"/>
                <a:gd name="T37" fmla="*/ 576 h 647"/>
                <a:gd name="T38" fmla="*/ 84 w 175"/>
                <a:gd name="T39" fmla="*/ 588 h 647"/>
                <a:gd name="T40" fmla="*/ 96 w 175"/>
                <a:gd name="T41" fmla="*/ 604 h 647"/>
                <a:gd name="T42" fmla="*/ 102 w 175"/>
                <a:gd name="T43" fmla="*/ 614 h 647"/>
                <a:gd name="T44" fmla="*/ 111 w 175"/>
                <a:gd name="T45" fmla="*/ 629 h 647"/>
                <a:gd name="T46" fmla="*/ 118 w 175"/>
                <a:gd name="T47" fmla="*/ 636 h 647"/>
                <a:gd name="T48" fmla="*/ 148 w 175"/>
                <a:gd name="T49" fmla="*/ 626 h 647"/>
                <a:gd name="T50" fmla="*/ 151 w 175"/>
                <a:gd name="T51" fmla="*/ 615 h 647"/>
                <a:gd name="T52" fmla="*/ 106 w 175"/>
                <a:gd name="T53" fmla="*/ 591 h 647"/>
                <a:gd name="T54" fmla="*/ 93 w 175"/>
                <a:gd name="T55" fmla="*/ 558 h 647"/>
                <a:gd name="T56" fmla="*/ 86 w 175"/>
                <a:gd name="T57" fmla="*/ 501 h 647"/>
                <a:gd name="T58" fmla="*/ 86 w 175"/>
                <a:gd name="T59" fmla="*/ 485 h 647"/>
                <a:gd name="T60" fmla="*/ 61 w 175"/>
                <a:gd name="T61" fmla="*/ 450 h 647"/>
                <a:gd name="T62" fmla="*/ 52 w 175"/>
                <a:gd name="T63" fmla="*/ 393 h 647"/>
                <a:gd name="T64" fmla="*/ 49 w 175"/>
                <a:gd name="T65" fmla="*/ 357 h 647"/>
                <a:gd name="T66" fmla="*/ 49 w 175"/>
                <a:gd name="T67" fmla="*/ 317 h 647"/>
                <a:gd name="T68" fmla="*/ 39 w 175"/>
                <a:gd name="T69" fmla="*/ 269 h 647"/>
                <a:gd name="T70" fmla="*/ 36 w 175"/>
                <a:gd name="T71" fmla="*/ 232 h 647"/>
                <a:gd name="T72" fmla="*/ 40 w 175"/>
                <a:gd name="T73" fmla="*/ 190 h 647"/>
                <a:gd name="T74" fmla="*/ 45 w 175"/>
                <a:gd name="T75" fmla="*/ 159 h 647"/>
                <a:gd name="T76" fmla="*/ 58 w 175"/>
                <a:gd name="T77" fmla="*/ 117 h 647"/>
                <a:gd name="T78" fmla="*/ 48 w 175"/>
                <a:gd name="T79" fmla="*/ 94 h 647"/>
                <a:gd name="T80" fmla="*/ 30 w 175"/>
                <a:gd name="T81" fmla="*/ 46 h 647"/>
                <a:gd name="T82" fmla="*/ 18 w 175"/>
                <a:gd name="T83" fmla="*/ 9 h 647"/>
                <a:gd name="T84" fmla="*/ 3 w 175"/>
                <a:gd name="T85" fmla="*/ 15 h 647"/>
                <a:gd name="T86" fmla="*/ 9 w 175"/>
                <a:gd name="T87" fmla="*/ 62 h 647"/>
                <a:gd name="T88" fmla="*/ 8 w 175"/>
                <a:gd name="T89" fmla="*/ 108 h 647"/>
                <a:gd name="T90" fmla="*/ 10 w 175"/>
                <a:gd name="T91" fmla="*/ 176 h 647"/>
                <a:gd name="T92" fmla="*/ 12 w 175"/>
                <a:gd name="T93" fmla="*/ 23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647">
                  <a:moveTo>
                    <a:pt x="12" y="230"/>
                  </a:moveTo>
                  <a:lnTo>
                    <a:pt x="15" y="244"/>
                  </a:lnTo>
                  <a:lnTo>
                    <a:pt x="18" y="257"/>
                  </a:lnTo>
                  <a:lnTo>
                    <a:pt x="20" y="270"/>
                  </a:lnTo>
                  <a:lnTo>
                    <a:pt x="21" y="284"/>
                  </a:lnTo>
                  <a:lnTo>
                    <a:pt x="20" y="300"/>
                  </a:lnTo>
                  <a:lnTo>
                    <a:pt x="18" y="316"/>
                  </a:lnTo>
                  <a:lnTo>
                    <a:pt x="16" y="332"/>
                  </a:lnTo>
                  <a:lnTo>
                    <a:pt x="15" y="348"/>
                  </a:lnTo>
                  <a:lnTo>
                    <a:pt x="12" y="354"/>
                  </a:lnTo>
                  <a:lnTo>
                    <a:pt x="16" y="369"/>
                  </a:lnTo>
                  <a:lnTo>
                    <a:pt x="22" y="384"/>
                  </a:lnTo>
                  <a:lnTo>
                    <a:pt x="26" y="401"/>
                  </a:lnTo>
                  <a:lnTo>
                    <a:pt x="24" y="418"/>
                  </a:lnTo>
                  <a:lnTo>
                    <a:pt x="33" y="432"/>
                  </a:lnTo>
                  <a:lnTo>
                    <a:pt x="34" y="436"/>
                  </a:lnTo>
                  <a:lnTo>
                    <a:pt x="40" y="432"/>
                  </a:lnTo>
                  <a:lnTo>
                    <a:pt x="46" y="432"/>
                  </a:lnTo>
                  <a:lnTo>
                    <a:pt x="51" y="430"/>
                  </a:lnTo>
                  <a:lnTo>
                    <a:pt x="49" y="440"/>
                  </a:lnTo>
                  <a:lnTo>
                    <a:pt x="54" y="444"/>
                  </a:lnTo>
                  <a:lnTo>
                    <a:pt x="51" y="443"/>
                  </a:lnTo>
                  <a:lnTo>
                    <a:pt x="52" y="448"/>
                  </a:lnTo>
                  <a:lnTo>
                    <a:pt x="54" y="459"/>
                  </a:lnTo>
                  <a:lnTo>
                    <a:pt x="55" y="471"/>
                  </a:lnTo>
                  <a:lnTo>
                    <a:pt x="55" y="477"/>
                  </a:lnTo>
                  <a:lnTo>
                    <a:pt x="63" y="484"/>
                  </a:lnTo>
                  <a:lnTo>
                    <a:pt x="58" y="496"/>
                  </a:lnTo>
                  <a:lnTo>
                    <a:pt x="64" y="500"/>
                  </a:lnTo>
                  <a:lnTo>
                    <a:pt x="61" y="500"/>
                  </a:lnTo>
                  <a:lnTo>
                    <a:pt x="61" y="504"/>
                  </a:lnTo>
                  <a:lnTo>
                    <a:pt x="61" y="506"/>
                  </a:lnTo>
                  <a:lnTo>
                    <a:pt x="62" y="514"/>
                  </a:lnTo>
                  <a:lnTo>
                    <a:pt x="63" y="513"/>
                  </a:lnTo>
                  <a:lnTo>
                    <a:pt x="58" y="520"/>
                  </a:lnTo>
                  <a:lnTo>
                    <a:pt x="57" y="515"/>
                  </a:lnTo>
                  <a:lnTo>
                    <a:pt x="51" y="515"/>
                  </a:lnTo>
                  <a:lnTo>
                    <a:pt x="52" y="509"/>
                  </a:lnTo>
                  <a:lnTo>
                    <a:pt x="49" y="509"/>
                  </a:lnTo>
                  <a:lnTo>
                    <a:pt x="44" y="510"/>
                  </a:lnTo>
                  <a:lnTo>
                    <a:pt x="37" y="525"/>
                  </a:lnTo>
                  <a:lnTo>
                    <a:pt x="39" y="524"/>
                  </a:lnTo>
                  <a:lnTo>
                    <a:pt x="44" y="521"/>
                  </a:lnTo>
                  <a:lnTo>
                    <a:pt x="52" y="524"/>
                  </a:lnTo>
                  <a:lnTo>
                    <a:pt x="63" y="532"/>
                  </a:lnTo>
                  <a:lnTo>
                    <a:pt x="58" y="536"/>
                  </a:lnTo>
                  <a:lnTo>
                    <a:pt x="63" y="539"/>
                  </a:lnTo>
                  <a:lnTo>
                    <a:pt x="56" y="542"/>
                  </a:lnTo>
                  <a:lnTo>
                    <a:pt x="69" y="540"/>
                  </a:lnTo>
                  <a:lnTo>
                    <a:pt x="70" y="539"/>
                  </a:lnTo>
                  <a:lnTo>
                    <a:pt x="75" y="545"/>
                  </a:lnTo>
                  <a:lnTo>
                    <a:pt x="75" y="550"/>
                  </a:lnTo>
                  <a:lnTo>
                    <a:pt x="66" y="548"/>
                  </a:lnTo>
                  <a:lnTo>
                    <a:pt x="61" y="546"/>
                  </a:lnTo>
                  <a:lnTo>
                    <a:pt x="68" y="557"/>
                  </a:lnTo>
                  <a:lnTo>
                    <a:pt x="75" y="569"/>
                  </a:lnTo>
                  <a:lnTo>
                    <a:pt x="75" y="576"/>
                  </a:lnTo>
                  <a:lnTo>
                    <a:pt x="79" y="582"/>
                  </a:lnTo>
                  <a:lnTo>
                    <a:pt x="75" y="585"/>
                  </a:lnTo>
                  <a:lnTo>
                    <a:pt x="84" y="588"/>
                  </a:lnTo>
                  <a:lnTo>
                    <a:pt x="88" y="596"/>
                  </a:lnTo>
                  <a:lnTo>
                    <a:pt x="88" y="599"/>
                  </a:lnTo>
                  <a:lnTo>
                    <a:pt x="96" y="604"/>
                  </a:lnTo>
                  <a:lnTo>
                    <a:pt x="99" y="609"/>
                  </a:lnTo>
                  <a:lnTo>
                    <a:pt x="94" y="606"/>
                  </a:lnTo>
                  <a:lnTo>
                    <a:pt x="102" y="614"/>
                  </a:lnTo>
                  <a:lnTo>
                    <a:pt x="103" y="617"/>
                  </a:lnTo>
                  <a:lnTo>
                    <a:pt x="109" y="626"/>
                  </a:lnTo>
                  <a:lnTo>
                    <a:pt x="111" y="629"/>
                  </a:lnTo>
                  <a:lnTo>
                    <a:pt x="118" y="633"/>
                  </a:lnTo>
                  <a:lnTo>
                    <a:pt x="121" y="635"/>
                  </a:lnTo>
                  <a:lnTo>
                    <a:pt x="118" y="636"/>
                  </a:lnTo>
                  <a:lnTo>
                    <a:pt x="127" y="639"/>
                  </a:lnTo>
                  <a:lnTo>
                    <a:pt x="147" y="647"/>
                  </a:lnTo>
                  <a:lnTo>
                    <a:pt x="148" y="626"/>
                  </a:lnTo>
                  <a:lnTo>
                    <a:pt x="160" y="620"/>
                  </a:lnTo>
                  <a:lnTo>
                    <a:pt x="175" y="622"/>
                  </a:lnTo>
                  <a:lnTo>
                    <a:pt x="151" y="615"/>
                  </a:lnTo>
                  <a:lnTo>
                    <a:pt x="123" y="612"/>
                  </a:lnTo>
                  <a:lnTo>
                    <a:pt x="115" y="604"/>
                  </a:lnTo>
                  <a:lnTo>
                    <a:pt x="106" y="591"/>
                  </a:lnTo>
                  <a:lnTo>
                    <a:pt x="98" y="592"/>
                  </a:lnTo>
                  <a:lnTo>
                    <a:pt x="84" y="568"/>
                  </a:lnTo>
                  <a:lnTo>
                    <a:pt x="93" y="558"/>
                  </a:lnTo>
                  <a:lnTo>
                    <a:pt x="91" y="534"/>
                  </a:lnTo>
                  <a:lnTo>
                    <a:pt x="87" y="514"/>
                  </a:lnTo>
                  <a:lnTo>
                    <a:pt x="86" y="501"/>
                  </a:lnTo>
                  <a:lnTo>
                    <a:pt x="82" y="492"/>
                  </a:lnTo>
                  <a:lnTo>
                    <a:pt x="76" y="489"/>
                  </a:lnTo>
                  <a:lnTo>
                    <a:pt x="86" y="485"/>
                  </a:lnTo>
                  <a:lnTo>
                    <a:pt x="74" y="479"/>
                  </a:lnTo>
                  <a:lnTo>
                    <a:pt x="68" y="460"/>
                  </a:lnTo>
                  <a:lnTo>
                    <a:pt x="61" y="450"/>
                  </a:lnTo>
                  <a:lnTo>
                    <a:pt x="60" y="436"/>
                  </a:lnTo>
                  <a:lnTo>
                    <a:pt x="54" y="412"/>
                  </a:lnTo>
                  <a:lnTo>
                    <a:pt x="52" y="393"/>
                  </a:lnTo>
                  <a:lnTo>
                    <a:pt x="55" y="382"/>
                  </a:lnTo>
                  <a:lnTo>
                    <a:pt x="54" y="371"/>
                  </a:lnTo>
                  <a:lnTo>
                    <a:pt x="49" y="357"/>
                  </a:lnTo>
                  <a:lnTo>
                    <a:pt x="45" y="341"/>
                  </a:lnTo>
                  <a:lnTo>
                    <a:pt x="52" y="329"/>
                  </a:lnTo>
                  <a:lnTo>
                    <a:pt x="49" y="317"/>
                  </a:lnTo>
                  <a:lnTo>
                    <a:pt x="51" y="294"/>
                  </a:lnTo>
                  <a:lnTo>
                    <a:pt x="46" y="284"/>
                  </a:lnTo>
                  <a:lnTo>
                    <a:pt x="39" y="269"/>
                  </a:lnTo>
                  <a:lnTo>
                    <a:pt x="32" y="255"/>
                  </a:lnTo>
                  <a:lnTo>
                    <a:pt x="33" y="243"/>
                  </a:lnTo>
                  <a:lnTo>
                    <a:pt x="36" y="232"/>
                  </a:lnTo>
                  <a:lnTo>
                    <a:pt x="34" y="219"/>
                  </a:lnTo>
                  <a:lnTo>
                    <a:pt x="34" y="206"/>
                  </a:lnTo>
                  <a:lnTo>
                    <a:pt x="40" y="190"/>
                  </a:lnTo>
                  <a:lnTo>
                    <a:pt x="46" y="173"/>
                  </a:lnTo>
                  <a:lnTo>
                    <a:pt x="51" y="168"/>
                  </a:lnTo>
                  <a:lnTo>
                    <a:pt x="45" y="159"/>
                  </a:lnTo>
                  <a:lnTo>
                    <a:pt x="43" y="134"/>
                  </a:lnTo>
                  <a:lnTo>
                    <a:pt x="45" y="124"/>
                  </a:lnTo>
                  <a:lnTo>
                    <a:pt x="58" y="117"/>
                  </a:lnTo>
                  <a:lnTo>
                    <a:pt x="62" y="99"/>
                  </a:lnTo>
                  <a:lnTo>
                    <a:pt x="58" y="95"/>
                  </a:lnTo>
                  <a:lnTo>
                    <a:pt x="48" y="94"/>
                  </a:lnTo>
                  <a:lnTo>
                    <a:pt x="42" y="78"/>
                  </a:lnTo>
                  <a:lnTo>
                    <a:pt x="34" y="62"/>
                  </a:lnTo>
                  <a:lnTo>
                    <a:pt x="30" y="46"/>
                  </a:lnTo>
                  <a:lnTo>
                    <a:pt x="31" y="33"/>
                  </a:lnTo>
                  <a:lnTo>
                    <a:pt x="22" y="21"/>
                  </a:lnTo>
                  <a:lnTo>
                    <a:pt x="18" y="9"/>
                  </a:lnTo>
                  <a:lnTo>
                    <a:pt x="13" y="0"/>
                  </a:lnTo>
                  <a:lnTo>
                    <a:pt x="9" y="8"/>
                  </a:lnTo>
                  <a:lnTo>
                    <a:pt x="3" y="15"/>
                  </a:lnTo>
                  <a:lnTo>
                    <a:pt x="0" y="16"/>
                  </a:lnTo>
                  <a:lnTo>
                    <a:pt x="4" y="39"/>
                  </a:lnTo>
                  <a:lnTo>
                    <a:pt x="9" y="62"/>
                  </a:lnTo>
                  <a:lnTo>
                    <a:pt x="9" y="81"/>
                  </a:lnTo>
                  <a:lnTo>
                    <a:pt x="8" y="100"/>
                  </a:lnTo>
                  <a:lnTo>
                    <a:pt x="8" y="108"/>
                  </a:lnTo>
                  <a:lnTo>
                    <a:pt x="10" y="131"/>
                  </a:lnTo>
                  <a:lnTo>
                    <a:pt x="12" y="150"/>
                  </a:lnTo>
                  <a:lnTo>
                    <a:pt x="10" y="176"/>
                  </a:lnTo>
                  <a:lnTo>
                    <a:pt x="10" y="201"/>
                  </a:lnTo>
                  <a:lnTo>
                    <a:pt x="12" y="213"/>
                  </a:lnTo>
                  <a:lnTo>
                    <a:pt x="12" y="23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2" name="Freeform 45"/>
            <p:cNvSpPr>
              <a:spLocks/>
            </p:cNvSpPr>
            <p:nvPr/>
          </p:nvSpPr>
          <p:spPr bwMode="auto">
            <a:xfrm>
              <a:off x="1111779" y="4242933"/>
              <a:ext cx="70181" cy="56802"/>
            </a:xfrm>
            <a:custGeom>
              <a:avLst/>
              <a:gdLst>
                <a:gd name="T0" fmla="*/ 31 w 46"/>
                <a:gd name="T1" fmla="*/ 2 h 40"/>
                <a:gd name="T2" fmla="*/ 38 w 46"/>
                <a:gd name="T3" fmla="*/ 21 h 40"/>
                <a:gd name="T4" fmla="*/ 46 w 46"/>
                <a:gd name="T5" fmla="*/ 40 h 40"/>
                <a:gd name="T6" fmla="*/ 42 w 46"/>
                <a:gd name="T7" fmla="*/ 39 h 40"/>
                <a:gd name="T8" fmla="*/ 34 w 46"/>
                <a:gd name="T9" fmla="*/ 40 h 40"/>
                <a:gd name="T10" fmla="*/ 19 w 46"/>
                <a:gd name="T11" fmla="*/ 38 h 40"/>
                <a:gd name="T12" fmla="*/ 13 w 46"/>
                <a:gd name="T13" fmla="*/ 38 h 40"/>
                <a:gd name="T14" fmla="*/ 0 w 46"/>
                <a:gd name="T15" fmla="*/ 36 h 40"/>
                <a:gd name="T16" fmla="*/ 3 w 46"/>
                <a:gd name="T17" fmla="*/ 34 h 40"/>
                <a:gd name="T18" fmla="*/ 12 w 46"/>
                <a:gd name="T19" fmla="*/ 32 h 40"/>
                <a:gd name="T20" fmla="*/ 16 w 46"/>
                <a:gd name="T21" fmla="*/ 34 h 40"/>
                <a:gd name="T22" fmla="*/ 20 w 46"/>
                <a:gd name="T23" fmla="*/ 34 h 40"/>
                <a:gd name="T24" fmla="*/ 13 w 46"/>
                <a:gd name="T25" fmla="*/ 30 h 40"/>
                <a:gd name="T26" fmla="*/ 22 w 46"/>
                <a:gd name="T27" fmla="*/ 32 h 40"/>
                <a:gd name="T28" fmla="*/ 27 w 46"/>
                <a:gd name="T29" fmla="*/ 33 h 40"/>
                <a:gd name="T30" fmla="*/ 34 w 46"/>
                <a:gd name="T31" fmla="*/ 34 h 40"/>
                <a:gd name="T32" fmla="*/ 37 w 46"/>
                <a:gd name="T33" fmla="*/ 35 h 40"/>
                <a:gd name="T34" fmla="*/ 19 w 46"/>
                <a:gd name="T35" fmla="*/ 24 h 40"/>
                <a:gd name="T36" fmla="*/ 26 w 46"/>
                <a:gd name="T37" fmla="*/ 16 h 40"/>
                <a:gd name="T38" fmla="*/ 15 w 46"/>
                <a:gd name="T39" fmla="*/ 16 h 40"/>
                <a:gd name="T40" fmla="*/ 10 w 46"/>
                <a:gd name="T41" fmla="*/ 3 h 40"/>
                <a:gd name="T42" fmla="*/ 16 w 46"/>
                <a:gd name="T43" fmla="*/ 0 h 40"/>
                <a:gd name="T44" fmla="*/ 31 w 46"/>
                <a:gd name="T4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0">
                  <a:moveTo>
                    <a:pt x="31" y="2"/>
                  </a:moveTo>
                  <a:lnTo>
                    <a:pt x="38" y="21"/>
                  </a:lnTo>
                  <a:lnTo>
                    <a:pt x="46" y="40"/>
                  </a:lnTo>
                  <a:lnTo>
                    <a:pt x="42" y="39"/>
                  </a:lnTo>
                  <a:lnTo>
                    <a:pt x="34" y="40"/>
                  </a:lnTo>
                  <a:lnTo>
                    <a:pt x="19" y="38"/>
                  </a:lnTo>
                  <a:lnTo>
                    <a:pt x="13" y="38"/>
                  </a:lnTo>
                  <a:lnTo>
                    <a:pt x="0" y="36"/>
                  </a:lnTo>
                  <a:lnTo>
                    <a:pt x="3" y="34"/>
                  </a:lnTo>
                  <a:lnTo>
                    <a:pt x="12" y="32"/>
                  </a:lnTo>
                  <a:lnTo>
                    <a:pt x="16" y="34"/>
                  </a:lnTo>
                  <a:lnTo>
                    <a:pt x="20" y="34"/>
                  </a:lnTo>
                  <a:lnTo>
                    <a:pt x="13" y="30"/>
                  </a:lnTo>
                  <a:lnTo>
                    <a:pt x="22" y="32"/>
                  </a:lnTo>
                  <a:lnTo>
                    <a:pt x="27" y="33"/>
                  </a:lnTo>
                  <a:lnTo>
                    <a:pt x="34" y="34"/>
                  </a:lnTo>
                  <a:lnTo>
                    <a:pt x="37" y="35"/>
                  </a:lnTo>
                  <a:lnTo>
                    <a:pt x="19" y="24"/>
                  </a:lnTo>
                  <a:lnTo>
                    <a:pt x="26" y="16"/>
                  </a:lnTo>
                  <a:lnTo>
                    <a:pt x="15" y="16"/>
                  </a:lnTo>
                  <a:lnTo>
                    <a:pt x="10" y="3"/>
                  </a:lnTo>
                  <a:lnTo>
                    <a:pt x="16" y="0"/>
                  </a:lnTo>
                  <a:lnTo>
                    <a:pt x="31" y="2"/>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3" name="Freeform 46"/>
            <p:cNvSpPr>
              <a:spLocks/>
            </p:cNvSpPr>
            <p:nvPr/>
          </p:nvSpPr>
          <p:spPr bwMode="auto">
            <a:xfrm>
              <a:off x="932962" y="3975787"/>
              <a:ext cx="21631" cy="40382"/>
            </a:xfrm>
            <a:custGeom>
              <a:avLst/>
              <a:gdLst>
                <a:gd name="T0" fmla="*/ 5 w 14"/>
                <a:gd name="T1" fmla="*/ 0 h 28"/>
                <a:gd name="T2" fmla="*/ 0 w 14"/>
                <a:gd name="T3" fmla="*/ 4 h 28"/>
                <a:gd name="T4" fmla="*/ 6 w 14"/>
                <a:gd name="T5" fmla="*/ 28 h 28"/>
                <a:gd name="T6" fmla="*/ 12 w 14"/>
                <a:gd name="T7" fmla="*/ 25 h 28"/>
                <a:gd name="T8" fmla="*/ 14 w 14"/>
                <a:gd name="T9" fmla="*/ 20 h 28"/>
                <a:gd name="T10" fmla="*/ 10 w 14"/>
                <a:gd name="T11" fmla="*/ 10 h 28"/>
                <a:gd name="T12" fmla="*/ 12 w 14"/>
                <a:gd name="T13" fmla="*/ 8 h 28"/>
                <a:gd name="T14" fmla="*/ 5 w 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8">
                  <a:moveTo>
                    <a:pt x="5" y="0"/>
                  </a:moveTo>
                  <a:lnTo>
                    <a:pt x="0" y="4"/>
                  </a:lnTo>
                  <a:lnTo>
                    <a:pt x="6" y="28"/>
                  </a:lnTo>
                  <a:lnTo>
                    <a:pt x="12" y="25"/>
                  </a:lnTo>
                  <a:lnTo>
                    <a:pt x="14" y="20"/>
                  </a:lnTo>
                  <a:lnTo>
                    <a:pt x="10" y="10"/>
                  </a:lnTo>
                  <a:lnTo>
                    <a:pt x="12" y="8"/>
                  </a:lnTo>
                  <a:lnTo>
                    <a:pt x="5"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4" name="Freeform 47"/>
            <p:cNvSpPr>
              <a:spLocks/>
            </p:cNvSpPr>
            <p:nvPr/>
          </p:nvSpPr>
          <p:spPr bwMode="auto">
            <a:xfrm>
              <a:off x="979589" y="4151961"/>
              <a:ext cx="20669" cy="31952"/>
            </a:xfrm>
            <a:custGeom>
              <a:avLst/>
              <a:gdLst>
                <a:gd name="T0" fmla="*/ 7 w 15"/>
                <a:gd name="T1" fmla="*/ 0 h 21"/>
                <a:gd name="T2" fmla="*/ 0 w 15"/>
                <a:gd name="T3" fmla="*/ 8 h 21"/>
                <a:gd name="T4" fmla="*/ 9 w 15"/>
                <a:gd name="T5" fmla="*/ 18 h 21"/>
                <a:gd name="T6" fmla="*/ 13 w 15"/>
                <a:gd name="T7" fmla="*/ 21 h 21"/>
                <a:gd name="T8" fmla="*/ 15 w 15"/>
                <a:gd name="T9" fmla="*/ 14 h 21"/>
                <a:gd name="T10" fmla="*/ 7 w 15"/>
                <a:gd name="T11" fmla="*/ 0 h 21"/>
              </a:gdLst>
              <a:ahLst/>
              <a:cxnLst>
                <a:cxn ang="0">
                  <a:pos x="T0" y="T1"/>
                </a:cxn>
                <a:cxn ang="0">
                  <a:pos x="T2" y="T3"/>
                </a:cxn>
                <a:cxn ang="0">
                  <a:pos x="T4" y="T5"/>
                </a:cxn>
                <a:cxn ang="0">
                  <a:pos x="T6" y="T7"/>
                </a:cxn>
                <a:cxn ang="0">
                  <a:pos x="T8" y="T9"/>
                </a:cxn>
                <a:cxn ang="0">
                  <a:pos x="T10" y="T11"/>
                </a:cxn>
              </a:cxnLst>
              <a:rect l="0" t="0" r="r" b="b"/>
              <a:pathLst>
                <a:path w="15" h="21">
                  <a:moveTo>
                    <a:pt x="7" y="0"/>
                  </a:moveTo>
                  <a:lnTo>
                    <a:pt x="0" y="8"/>
                  </a:lnTo>
                  <a:lnTo>
                    <a:pt x="9" y="18"/>
                  </a:lnTo>
                  <a:lnTo>
                    <a:pt x="13" y="21"/>
                  </a:lnTo>
                  <a:lnTo>
                    <a:pt x="15" y="14"/>
                  </a:lnTo>
                  <a:lnTo>
                    <a:pt x="7"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5" name="Freeform 48"/>
            <p:cNvSpPr>
              <a:spLocks/>
            </p:cNvSpPr>
            <p:nvPr/>
          </p:nvSpPr>
          <p:spPr bwMode="auto">
            <a:xfrm>
              <a:off x="611860" y="2878358"/>
              <a:ext cx="137959" cy="165080"/>
            </a:xfrm>
            <a:custGeom>
              <a:avLst/>
              <a:gdLst>
                <a:gd name="T0" fmla="*/ 0 w 90"/>
                <a:gd name="T1" fmla="*/ 45 h 115"/>
                <a:gd name="T2" fmla="*/ 3 w 90"/>
                <a:gd name="T3" fmla="*/ 63 h 115"/>
                <a:gd name="T4" fmla="*/ 0 w 90"/>
                <a:gd name="T5" fmla="*/ 67 h 115"/>
                <a:gd name="T6" fmla="*/ 11 w 90"/>
                <a:gd name="T7" fmla="*/ 72 h 115"/>
                <a:gd name="T8" fmla="*/ 15 w 90"/>
                <a:gd name="T9" fmla="*/ 67 h 115"/>
                <a:gd name="T10" fmla="*/ 16 w 90"/>
                <a:gd name="T11" fmla="*/ 71 h 115"/>
                <a:gd name="T12" fmla="*/ 16 w 90"/>
                <a:gd name="T13" fmla="*/ 83 h 115"/>
                <a:gd name="T14" fmla="*/ 10 w 90"/>
                <a:gd name="T15" fmla="*/ 85 h 115"/>
                <a:gd name="T16" fmla="*/ 11 w 90"/>
                <a:gd name="T17" fmla="*/ 96 h 115"/>
                <a:gd name="T18" fmla="*/ 7 w 90"/>
                <a:gd name="T19" fmla="*/ 104 h 115"/>
                <a:gd name="T20" fmla="*/ 13 w 90"/>
                <a:gd name="T21" fmla="*/ 102 h 115"/>
                <a:gd name="T22" fmla="*/ 30 w 90"/>
                <a:gd name="T23" fmla="*/ 115 h 115"/>
                <a:gd name="T24" fmla="*/ 35 w 90"/>
                <a:gd name="T25" fmla="*/ 108 h 115"/>
                <a:gd name="T26" fmla="*/ 37 w 90"/>
                <a:gd name="T27" fmla="*/ 101 h 115"/>
                <a:gd name="T28" fmla="*/ 41 w 90"/>
                <a:gd name="T29" fmla="*/ 95 h 115"/>
                <a:gd name="T30" fmla="*/ 43 w 90"/>
                <a:gd name="T31" fmla="*/ 84 h 115"/>
                <a:gd name="T32" fmla="*/ 45 w 90"/>
                <a:gd name="T33" fmla="*/ 84 h 115"/>
                <a:gd name="T34" fmla="*/ 46 w 90"/>
                <a:gd name="T35" fmla="*/ 86 h 115"/>
                <a:gd name="T36" fmla="*/ 48 w 90"/>
                <a:gd name="T37" fmla="*/ 86 h 115"/>
                <a:gd name="T38" fmla="*/ 47 w 90"/>
                <a:gd name="T39" fmla="*/ 83 h 115"/>
                <a:gd name="T40" fmla="*/ 51 w 90"/>
                <a:gd name="T41" fmla="*/ 79 h 115"/>
                <a:gd name="T42" fmla="*/ 60 w 90"/>
                <a:gd name="T43" fmla="*/ 74 h 115"/>
                <a:gd name="T44" fmla="*/ 77 w 90"/>
                <a:gd name="T45" fmla="*/ 63 h 115"/>
                <a:gd name="T46" fmla="*/ 87 w 90"/>
                <a:gd name="T47" fmla="*/ 42 h 115"/>
                <a:gd name="T48" fmla="*/ 90 w 90"/>
                <a:gd name="T49" fmla="*/ 43 h 115"/>
                <a:gd name="T50" fmla="*/ 84 w 90"/>
                <a:gd name="T51" fmla="*/ 29 h 115"/>
                <a:gd name="T52" fmla="*/ 89 w 90"/>
                <a:gd name="T53" fmla="*/ 27 h 115"/>
                <a:gd name="T54" fmla="*/ 71 w 90"/>
                <a:gd name="T55" fmla="*/ 18 h 115"/>
                <a:gd name="T56" fmla="*/ 55 w 90"/>
                <a:gd name="T57" fmla="*/ 18 h 115"/>
                <a:gd name="T58" fmla="*/ 46 w 90"/>
                <a:gd name="T59" fmla="*/ 9 h 115"/>
                <a:gd name="T60" fmla="*/ 33 w 90"/>
                <a:gd name="T61" fmla="*/ 0 h 115"/>
                <a:gd name="T62" fmla="*/ 27 w 90"/>
                <a:gd name="T63" fmla="*/ 6 h 115"/>
                <a:gd name="T64" fmla="*/ 12 w 90"/>
                <a:gd name="T65" fmla="*/ 13 h 115"/>
                <a:gd name="T66" fmla="*/ 9 w 90"/>
                <a:gd name="T67" fmla="*/ 27 h 115"/>
                <a:gd name="T68" fmla="*/ 7 w 90"/>
                <a:gd name="T69" fmla="*/ 36 h 115"/>
                <a:gd name="T70" fmla="*/ 0 w 90"/>
                <a:gd name="T71"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115">
                  <a:moveTo>
                    <a:pt x="0" y="45"/>
                  </a:moveTo>
                  <a:lnTo>
                    <a:pt x="3" y="63"/>
                  </a:lnTo>
                  <a:lnTo>
                    <a:pt x="0" y="67"/>
                  </a:lnTo>
                  <a:lnTo>
                    <a:pt x="11" y="72"/>
                  </a:lnTo>
                  <a:lnTo>
                    <a:pt x="15" y="67"/>
                  </a:lnTo>
                  <a:lnTo>
                    <a:pt x="16" y="71"/>
                  </a:lnTo>
                  <a:lnTo>
                    <a:pt x="16" y="83"/>
                  </a:lnTo>
                  <a:lnTo>
                    <a:pt x="10" y="85"/>
                  </a:lnTo>
                  <a:lnTo>
                    <a:pt x="11" y="96"/>
                  </a:lnTo>
                  <a:lnTo>
                    <a:pt x="7" y="104"/>
                  </a:lnTo>
                  <a:lnTo>
                    <a:pt x="13" y="102"/>
                  </a:lnTo>
                  <a:lnTo>
                    <a:pt x="30" y="115"/>
                  </a:lnTo>
                  <a:lnTo>
                    <a:pt x="35" y="108"/>
                  </a:lnTo>
                  <a:lnTo>
                    <a:pt x="37" y="101"/>
                  </a:lnTo>
                  <a:lnTo>
                    <a:pt x="41" y="95"/>
                  </a:lnTo>
                  <a:lnTo>
                    <a:pt x="43" y="84"/>
                  </a:lnTo>
                  <a:lnTo>
                    <a:pt x="45" y="84"/>
                  </a:lnTo>
                  <a:lnTo>
                    <a:pt x="46" y="86"/>
                  </a:lnTo>
                  <a:lnTo>
                    <a:pt x="48" y="86"/>
                  </a:lnTo>
                  <a:lnTo>
                    <a:pt x="47" y="83"/>
                  </a:lnTo>
                  <a:lnTo>
                    <a:pt x="51" y="79"/>
                  </a:lnTo>
                  <a:lnTo>
                    <a:pt x="60" y="74"/>
                  </a:lnTo>
                  <a:lnTo>
                    <a:pt x="77" y="63"/>
                  </a:lnTo>
                  <a:lnTo>
                    <a:pt x="87" y="42"/>
                  </a:lnTo>
                  <a:lnTo>
                    <a:pt x="90" y="43"/>
                  </a:lnTo>
                  <a:lnTo>
                    <a:pt x="84" y="29"/>
                  </a:lnTo>
                  <a:lnTo>
                    <a:pt x="89" y="27"/>
                  </a:lnTo>
                  <a:lnTo>
                    <a:pt x="71" y="18"/>
                  </a:lnTo>
                  <a:lnTo>
                    <a:pt x="55" y="18"/>
                  </a:lnTo>
                  <a:lnTo>
                    <a:pt x="46" y="9"/>
                  </a:lnTo>
                  <a:lnTo>
                    <a:pt x="33" y="0"/>
                  </a:lnTo>
                  <a:lnTo>
                    <a:pt x="27" y="6"/>
                  </a:lnTo>
                  <a:lnTo>
                    <a:pt x="12" y="13"/>
                  </a:lnTo>
                  <a:lnTo>
                    <a:pt x="9" y="27"/>
                  </a:lnTo>
                  <a:lnTo>
                    <a:pt x="7" y="36"/>
                  </a:lnTo>
                  <a:lnTo>
                    <a:pt x="0"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6" name="Freeform 49"/>
            <p:cNvSpPr>
              <a:spLocks/>
            </p:cNvSpPr>
            <p:nvPr/>
          </p:nvSpPr>
          <p:spPr bwMode="auto">
            <a:xfrm>
              <a:off x="603688" y="2916078"/>
              <a:ext cx="320141" cy="465952"/>
            </a:xfrm>
            <a:custGeom>
              <a:avLst/>
              <a:gdLst>
                <a:gd name="T0" fmla="*/ 201 w 208"/>
                <a:gd name="T1" fmla="*/ 259 h 329"/>
                <a:gd name="T2" fmla="*/ 203 w 208"/>
                <a:gd name="T3" fmla="*/ 289 h 329"/>
                <a:gd name="T4" fmla="*/ 201 w 208"/>
                <a:gd name="T5" fmla="*/ 306 h 329"/>
                <a:gd name="T6" fmla="*/ 197 w 208"/>
                <a:gd name="T7" fmla="*/ 321 h 329"/>
                <a:gd name="T8" fmla="*/ 188 w 208"/>
                <a:gd name="T9" fmla="*/ 329 h 329"/>
                <a:gd name="T10" fmla="*/ 171 w 208"/>
                <a:gd name="T11" fmla="*/ 311 h 329"/>
                <a:gd name="T12" fmla="*/ 143 w 208"/>
                <a:gd name="T13" fmla="*/ 295 h 329"/>
                <a:gd name="T14" fmla="*/ 117 w 208"/>
                <a:gd name="T15" fmla="*/ 280 h 329"/>
                <a:gd name="T16" fmla="*/ 89 w 208"/>
                <a:gd name="T17" fmla="*/ 253 h 329"/>
                <a:gd name="T18" fmla="*/ 78 w 208"/>
                <a:gd name="T19" fmla="*/ 225 h 329"/>
                <a:gd name="T20" fmla="*/ 60 w 208"/>
                <a:gd name="T21" fmla="*/ 192 h 329"/>
                <a:gd name="T22" fmla="*/ 47 w 208"/>
                <a:gd name="T23" fmla="*/ 167 h 329"/>
                <a:gd name="T24" fmla="*/ 34 w 208"/>
                <a:gd name="T25" fmla="*/ 141 h 329"/>
                <a:gd name="T26" fmla="*/ 16 w 208"/>
                <a:gd name="T27" fmla="*/ 118 h 329"/>
                <a:gd name="T28" fmla="*/ 5 w 208"/>
                <a:gd name="T29" fmla="*/ 105 h 329"/>
                <a:gd name="T30" fmla="*/ 8 w 208"/>
                <a:gd name="T31" fmla="*/ 70 h 329"/>
                <a:gd name="T32" fmla="*/ 16 w 208"/>
                <a:gd name="T33" fmla="*/ 70 h 329"/>
                <a:gd name="T34" fmla="*/ 18 w 208"/>
                <a:gd name="T35" fmla="*/ 76 h 329"/>
                <a:gd name="T36" fmla="*/ 40 w 208"/>
                <a:gd name="T37" fmla="*/ 82 h 329"/>
                <a:gd name="T38" fmla="*/ 46 w 208"/>
                <a:gd name="T39" fmla="*/ 69 h 329"/>
                <a:gd name="T40" fmla="*/ 50 w 208"/>
                <a:gd name="T41" fmla="*/ 58 h 329"/>
                <a:gd name="T42" fmla="*/ 53 w 208"/>
                <a:gd name="T43" fmla="*/ 60 h 329"/>
                <a:gd name="T44" fmla="*/ 56 w 208"/>
                <a:gd name="T45" fmla="*/ 53 h 329"/>
                <a:gd name="T46" fmla="*/ 82 w 208"/>
                <a:gd name="T47" fmla="*/ 37 h 329"/>
                <a:gd name="T48" fmla="*/ 95 w 208"/>
                <a:gd name="T49" fmla="*/ 17 h 329"/>
                <a:gd name="T50" fmla="*/ 94 w 208"/>
                <a:gd name="T51" fmla="*/ 1 h 329"/>
                <a:gd name="T52" fmla="*/ 104 w 208"/>
                <a:gd name="T53" fmla="*/ 9 h 329"/>
                <a:gd name="T54" fmla="*/ 125 w 208"/>
                <a:gd name="T55" fmla="*/ 31 h 329"/>
                <a:gd name="T56" fmla="*/ 148 w 208"/>
                <a:gd name="T57" fmla="*/ 40 h 329"/>
                <a:gd name="T58" fmla="*/ 176 w 208"/>
                <a:gd name="T59" fmla="*/ 46 h 329"/>
                <a:gd name="T60" fmla="*/ 179 w 208"/>
                <a:gd name="T61" fmla="*/ 75 h 329"/>
                <a:gd name="T62" fmla="*/ 161 w 208"/>
                <a:gd name="T63" fmla="*/ 78 h 329"/>
                <a:gd name="T64" fmla="*/ 136 w 208"/>
                <a:gd name="T65" fmla="*/ 90 h 329"/>
                <a:gd name="T66" fmla="*/ 128 w 208"/>
                <a:gd name="T67" fmla="*/ 118 h 329"/>
                <a:gd name="T68" fmla="*/ 126 w 208"/>
                <a:gd name="T69" fmla="*/ 145 h 329"/>
                <a:gd name="T70" fmla="*/ 132 w 208"/>
                <a:gd name="T71" fmla="*/ 167 h 329"/>
                <a:gd name="T72" fmla="*/ 148 w 208"/>
                <a:gd name="T73" fmla="*/ 175 h 329"/>
                <a:gd name="T74" fmla="*/ 172 w 208"/>
                <a:gd name="T75" fmla="*/ 169 h 329"/>
                <a:gd name="T76" fmla="*/ 174 w 208"/>
                <a:gd name="T77" fmla="*/ 197 h 329"/>
                <a:gd name="T78" fmla="*/ 198 w 208"/>
                <a:gd name="T79" fmla="*/ 209 h 329"/>
                <a:gd name="T80" fmla="*/ 204 w 208"/>
                <a:gd name="T81" fmla="*/ 2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329">
                  <a:moveTo>
                    <a:pt x="204" y="250"/>
                  </a:moveTo>
                  <a:lnTo>
                    <a:pt x="201" y="259"/>
                  </a:lnTo>
                  <a:lnTo>
                    <a:pt x="201" y="274"/>
                  </a:lnTo>
                  <a:lnTo>
                    <a:pt x="203" y="289"/>
                  </a:lnTo>
                  <a:lnTo>
                    <a:pt x="208" y="291"/>
                  </a:lnTo>
                  <a:lnTo>
                    <a:pt x="201" y="306"/>
                  </a:lnTo>
                  <a:lnTo>
                    <a:pt x="201" y="313"/>
                  </a:lnTo>
                  <a:lnTo>
                    <a:pt x="197" y="321"/>
                  </a:lnTo>
                  <a:lnTo>
                    <a:pt x="191" y="328"/>
                  </a:lnTo>
                  <a:lnTo>
                    <a:pt x="188" y="329"/>
                  </a:lnTo>
                  <a:lnTo>
                    <a:pt x="178" y="321"/>
                  </a:lnTo>
                  <a:lnTo>
                    <a:pt x="171" y="311"/>
                  </a:lnTo>
                  <a:lnTo>
                    <a:pt x="158" y="304"/>
                  </a:lnTo>
                  <a:lnTo>
                    <a:pt x="143" y="295"/>
                  </a:lnTo>
                  <a:lnTo>
                    <a:pt x="130" y="288"/>
                  </a:lnTo>
                  <a:lnTo>
                    <a:pt x="117" y="280"/>
                  </a:lnTo>
                  <a:lnTo>
                    <a:pt x="102" y="267"/>
                  </a:lnTo>
                  <a:lnTo>
                    <a:pt x="89" y="253"/>
                  </a:lnTo>
                  <a:lnTo>
                    <a:pt x="89" y="244"/>
                  </a:lnTo>
                  <a:lnTo>
                    <a:pt x="78" y="225"/>
                  </a:lnTo>
                  <a:lnTo>
                    <a:pt x="69" y="204"/>
                  </a:lnTo>
                  <a:lnTo>
                    <a:pt x="60" y="192"/>
                  </a:lnTo>
                  <a:lnTo>
                    <a:pt x="53" y="180"/>
                  </a:lnTo>
                  <a:lnTo>
                    <a:pt x="47" y="167"/>
                  </a:lnTo>
                  <a:lnTo>
                    <a:pt x="40" y="154"/>
                  </a:lnTo>
                  <a:lnTo>
                    <a:pt x="34" y="141"/>
                  </a:lnTo>
                  <a:lnTo>
                    <a:pt x="27" y="127"/>
                  </a:lnTo>
                  <a:lnTo>
                    <a:pt x="16" y="118"/>
                  </a:lnTo>
                  <a:lnTo>
                    <a:pt x="4" y="109"/>
                  </a:lnTo>
                  <a:lnTo>
                    <a:pt x="5" y="105"/>
                  </a:lnTo>
                  <a:lnTo>
                    <a:pt x="0" y="81"/>
                  </a:lnTo>
                  <a:lnTo>
                    <a:pt x="8" y="70"/>
                  </a:lnTo>
                  <a:lnTo>
                    <a:pt x="15" y="59"/>
                  </a:lnTo>
                  <a:lnTo>
                    <a:pt x="16" y="70"/>
                  </a:lnTo>
                  <a:lnTo>
                    <a:pt x="12" y="78"/>
                  </a:lnTo>
                  <a:lnTo>
                    <a:pt x="18" y="76"/>
                  </a:lnTo>
                  <a:lnTo>
                    <a:pt x="35" y="89"/>
                  </a:lnTo>
                  <a:lnTo>
                    <a:pt x="40" y="82"/>
                  </a:lnTo>
                  <a:lnTo>
                    <a:pt x="42" y="75"/>
                  </a:lnTo>
                  <a:lnTo>
                    <a:pt x="46" y="69"/>
                  </a:lnTo>
                  <a:lnTo>
                    <a:pt x="48" y="58"/>
                  </a:lnTo>
                  <a:lnTo>
                    <a:pt x="50" y="58"/>
                  </a:lnTo>
                  <a:lnTo>
                    <a:pt x="51" y="60"/>
                  </a:lnTo>
                  <a:lnTo>
                    <a:pt x="53" y="60"/>
                  </a:lnTo>
                  <a:lnTo>
                    <a:pt x="52" y="57"/>
                  </a:lnTo>
                  <a:lnTo>
                    <a:pt x="56" y="53"/>
                  </a:lnTo>
                  <a:lnTo>
                    <a:pt x="65" y="48"/>
                  </a:lnTo>
                  <a:lnTo>
                    <a:pt x="82" y="37"/>
                  </a:lnTo>
                  <a:lnTo>
                    <a:pt x="92" y="16"/>
                  </a:lnTo>
                  <a:lnTo>
                    <a:pt x="95" y="17"/>
                  </a:lnTo>
                  <a:lnTo>
                    <a:pt x="89" y="3"/>
                  </a:lnTo>
                  <a:lnTo>
                    <a:pt x="94" y="1"/>
                  </a:lnTo>
                  <a:lnTo>
                    <a:pt x="95" y="0"/>
                  </a:lnTo>
                  <a:lnTo>
                    <a:pt x="104" y="9"/>
                  </a:lnTo>
                  <a:lnTo>
                    <a:pt x="113" y="17"/>
                  </a:lnTo>
                  <a:lnTo>
                    <a:pt x="125" y="31"/>
                  </a:lnTo>
                  <a:lnTo>
                    <a:pt x="128" y="40"/>
                  </a:lnTo>
                  <a:lnTo>
                    <a:pt x="148" y="40"/>
                  </a:lnTo>
                  <a:lnTo>
                    <a:pt x="160" y="41"/>
                  </a:lnTo>
                  <a:lnTo>
                    <a:pt x="176" y="46"/>
                  </a:lnTo>
                  <a:lnTo>
                    <a:pt x="170" y="67"/>
                  </a:lnTo>
                  <a:lnTo>
                    <a:pt x="179" y="75"/>
                  </a:lnTo>
                  <a:lnTo>
                    <a:pt x="174" y="75"/>
                  </a:lnTo>
                  <a:lnTo>
                    <a:pt x="161" y="78"/>
                  </a:lnTo>
                  <a:lnTo>
                    <a:pt x="148" y="84"/>
                  </a:lnTo>
                  <a:lnTo>
                    <a:pt x="136" y="90"/>
                  </a:lnTo>
                  <a:lnTo>
                    <a:pt x="131" y="103"/>
                  </a:lnTo>
                  <a:lnTo>
                    <a:pt x="128" y="118"/>
                  </a:lnTo>
                  <a:lnTo>
                    <a:pt x="119" y="132"/>
                  </a:lnTo>
                  <a:lnTo>
                    <a:pt x="126" y="145"/>
                  </a:lnTo>
                  <a:lnTo>
                    <a:pt x="134" y="159"/>
                  </a:lnTo>
                  <a:lnTo>
                    <a:pt x="132" y="167"/>
                  </a:lnTo>
                  <a:lnTo>
                    <a:pt x="140" y="168"/>
                  </a:lnTo>
                  <a:lnTo>
                    <a:pt x="148" y="175"/>
                  </a:lnTo>
                  <a:lnTo>
                    <a:pt x="161" y="179"/>
                  </a:lnTo>
                  <a:lnTo>
                    <a:pt x="172" y="169"/>
                  </a:lnTo>
                  <a:lnTo>
                    <a:pt x="173" y="184"/>
                  </a:lnTo>
                  <a:lnTo>
                    <a:pt x="174" y="197"/>
                  </a:lnTo>
                  <a:lnTo>
                    <a:pt x="191" y="196"/>
                  </a:lnTo>
                  <a:lnTo>
                    <a:pt x="198" y="209"/>
                  </a:lnTo>
                  <a:lnTo>
                    <a:pt x="207" y="223"/>
                  </a:lnTo>
                  <a:lnTo>
                    <a:pt x="204" y="228"/>
                  </a:lnTo>
                  <a:lnTo>
                    <a:pt x="204" y="25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47" name="Freeform 50"/>
            <p:cNvSpPr>
              <a:spLocks/>
            </p:cNvSpPr>
            <p:nvPr>
              <p:custDataLst>
                <p:tags r:id="rId146"/>
              </p:custDataLst>
            </p:nvPr>
          </p:nvSpPr>
          <p:spPr bwMode="auto">
            <a:xfrm>
              <a:off x="896860" y="3161535"/>
              <a:ext cx="304801" cy="332343"/>
            </a:xfrm>
            <a:custGeom>
              <a:avLst/>
              <a:gdLst>
                <a:gd name="T0" fmla="*/ 132 w 198"/>
                <a:gd name="T1" fmla="*/ 186 h 234"/>
                <a:gd name="T2" fmla="*/ 129 w 198"/>
                <a:gd name="T3" fmla="*/ 205 h 234"/>
                <a:gd name="T4" fmla="*/ 125 w 198"/>
                <a:gd name="T5" fmla="*/ 225 h 234"/>
                <a:gd name="T6" fmla="*/ 121 w 198"/>
                <a:gd name="T7" fmla="*/ 220 h 234"/>
                <a:gd name="T8" fmla="*/ 103 w 198"/>
                <a:gd name="T9" fmla="*/ 223 h 234"/>
                <a:gd name="T10" fmla="*/ 99 w 198"/>
                <a:gd name="T11" fmla="*/ 233 h 234"/>
                <a:gd name="T12" fmla="*/ 91 w 198"/>
                <a:gd name="T13" fmla="*/ 222 h 234"/>
                <a:gd name="T14" fmla="*/ 72 w 198"/>
                <a:gd name="T15" fmla="*/ 219 h 234"/>
                <a:gd name="T16" fmla="*/ 69 w 198"/>
                <a:gd name="T17" fmla="*/ 216 h 234"/>
                <a:gd name="T18" fmla="*/ 55 w 198"/>
                <a:gd name="T19" fmla="*/ 234 h 234"/>
                <a:gd name="T20" fmla="*/ 45 w 198"/>
                <a:gd name="T21" fmla="*/ 233 h 234"/>
                <a:gd name="T22" fmla="*/ 39 w 198"/>
                <a:gd name="T23" fmla="*/ 217 h 234"/>
                <a:gd name="T24" fmla="*/ 31 w 198"/>
                <a:gd name="T25" fmla="*/ 201 h 234"/>
                <a:gd name="T26" fmla="*/ 27 w 198"/>
                <a:gd name="T27" fmla="*/ 185 h 234"/>
                <a:gd name="T28" fmla="*/ 28 w 198"/>
                <a:gd name="T29" fmla="*/ 172 h 234"/>
                <a:gd name="T30" fmla="*/ 19 w 198"/>
                <a:gd name="T31" fmla="*/ 160 h 234"/>
                <a:gd name="T32" fmla="*/ 15 w 198"/>
                <a:gd name="T33" fmla="*/ 148 h 234"/>
                <a:gd name="T34" fmla="*/ 10 w 198"/>
                <a:gd name="T35" fmla="*/ 139 h 234"/>
                <a:gd name="T36" fmla="*/ 10 w 198"/>
                <a:gd name="T37" fmla="*/ 132 h 234"/>
                <a:gd name="T38" fmla="*/ 17 w 198"/>
                <a:gd name="T39" fmla="*/ 117 h 234"/>
                <a:gd name="T40" fmla="*/ 12 w 198"/>
                <a:gd name="T41" fmla="*/ 115 h 234"/>
                <a:gd name="T42" fmla="*/ 10 w 198"/>
                <a:gd name="T43" fmla="*/ 100 h 234"/>
                <a:gd name="T44" fmla="*/ 10 w 198"/>
                <a:gd name="T45" fmla="*/ 85 h 234"/>
                <a:gd name="T46" fmla="*/ 13 w 198"/>
                <a:gd name="T47" fmla="*/ 76 h 234"/>
                <a:gd name="T48" fmla="*/ 13 w 198"/>
                <a:gd name="T49" fmla="*/ 54 h 234"/>
                <a:gd name="T50" fmla="*/ 16 w 198"/>
                <a:gd name="T51" fmla="*/ 49 h 234"/>
                <a:gd name="T52" fmla="*/ 7 w 198"/>
                <a:gd name="T53" fmla="*/ 35 h 234"/>
                <a:gd name="T54" fmla="*/ 0 w 198"/>
                <a:gd name="T55" fmla="*/ 22 h 234"/>
                <a:gd name="T56" fmla="*/ 19 w 198"/>
                <a:gd name="T57" fmla="*/ 22 h 234"/>
                <a:gd name="T58" fmla="*/ 27 w 198"/>
                <a:gd name="T59" fmla="*/ 17 h 234"/>
                <a:gd name="T60" fmla="*/ 40 w 198"/>
                <a:gd name="T61" fmla="*/ 9 h 234"/>
                <a:gd name="T62" fmla="*/ 53 w 198"/>
                <a:gd name="T63" fmla="*/ 0 h 234"/>
                <a:gd name="T64" fmla="*/ 66 w 198"/>
                <a:gd name="T65" fmla="*/ 1 h 234"/>
                <a:gd name="T66" fmla="*/ 67 w 198"/>
                <a:gd name="T67" fmla="*/ 17 h 234"/>
                <a:gd name="T68" fmla="*/ 69 w 198"/>
                <a:gd name="T69" fmla="*/ 31 h 234"/>
                <a:gd name="T70" fmla="*/ 81 w 198"/>
                <a:gd name="T71" fmla="*/ 45 h 234"/>
                <a:gd name="T72" fmla="*/ 93 w 198"/>
                <a:gd name="T73" fmla="*/ 49 h 234"/>
                <a:gd name="T74" fmla="*/ 106 w 198"/>
                <a:gd name="T75" fmla="*/ 55 h 234"/>
                <a:gd name="T76" fmla="*/ 124 w 198"/>
                <a:gd name="T77" fmla="*/ 67 h 234"/>
                <a:gd name="T78" fmla="*/ 142 w 198"/>
                <a:gd name="T79" fmla="*/ 71 h 234"/>
                <a:gd name="T80" fmla="*/ 147 w 198"/>
                <a:gd name="T81" fmla="*/ 78 h 234"/>
                <a:gd name="T82" fmla="*/ 149 w 198"/>
                <a:gd name="T83" fmla="*/ 96 h 234"/>
                <a:gd name="T84" fmla="*/ 145 w 198"/>
                <a:gd name="T85" fmla="*/ 96 h 234"/>
                <a:gd name="T86" fmla="*/ 151 w 198"/>
                <a:gd name="T87" fmla="*/ 103 h 234"/>
                <a:gd name="T88" fmla="*/ 154 w 198"/>
                <a:gd name="T89" fmla="*/ 117 h 234"/>
                <a:gd name="T90" fmla="*/ 168 w 198"/>
                <a:gd name="T91" fmla="*/ 119 h 234"/>
                <a:gd name="T92" fmla="*/ 183 w 198"/>
                <a:gd name="T93" fmla="*/ 120 h 234"/>
                <a:gd name="T94" fmla="*/ 185 w 198"/>
                <a:gd name="T95" fmla="*/ 136 h 234"/>
                <a:gd name="T96" fmla="*/ 195 w 198"/>
                <a:gd name="T97" fmla="*/ 145 h 234"/>
                <a:gd name="T98" fmla="*/ 198 w 198"/>
                <a:gd name="T99" fmla="*/ 153 h 234"/>
                <a:gd name="T100" fmla="*/ 195 w 198"/>
                <a:gd name="T101" fmla="*/ 166 h 234"/>
                <a:gd name="T102" fmla="*/ 191 w 198"/>
                <a:gd name="T103" fmla="*/ 179 h 234"/>
                <a:gd name="T104" fmla="*/ 193 w 198"/>
                <a:gd name="T105" fmla="*/ 185 h 234"/>
                <a:gd name="T106" fmla="*/ 191 w 198"/>
                <a:gd name="T107" fmla="*/ 187 h 234"/>
                <a:gd name="T108" fmla="*/ 191 w 198"/>
                <a:gd name="T109" fmla="*/ 184 h 234"/>
                <a:gd name="T110" fmla="*/ 175 w 198"/>
                <a:gd name="T111" fmla="*/ 173 h 234"/>
                <a:gd name="T112" fmla="*/ 155 w 198"/>
                <a:gd name="T113" fmla="*/ 175 h 234"/>
                <a:gd name="T114" fmla="*/ 135 w 198"/>
                <a:gd name="T115" fmla="*/ 178 h 234"/>
                <a:gd name="T116" fmla="*/ 132 w 198"/>
                <a:gd name="T117"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34">
                  <a:moveTo>
                    <a:pt x="132" y="186"/>
                  </a:moveTo>
                  <a:lnTo>
                    <a:pt x="129" y="205"/>
                  </a:lnTo>
                  <a:lnTo>
                    <a:pt x="125" y="225"/>
                  </a:lnTo>
                  <a:lnTo>
                    <a:pt x="121" y="220"/>
                  </a:lnTo>
                  <a:lnTo>
                    <a:pt x="103" y="223"/>
                  </a:lnTo>
                  <a:lnTo>
                    <a:pt x="99" y="233"/>
                  </a:lnTo>
                  <a:lnTo>
                    <a:pt x="91" y="222"/>
                  </a:lnTo>
                  <a:lnTo>
                    <a:pt x="72" y="219"/>
                  </a:lnTo>
                  <a:lnTo>
                    <a:pt x="69" y="216"/>
                  </a:lnTo>
                  <a:lnTo>
                    <a:pt x="55" y="234"/>
                  </a:lnTo>
                  <a:lnTo>
                    <a:pt x="45" y="233"/>
                  </a:lnTo>
                  <a:lnTo>
                    <a:pt x="39" y="217"/>
                  </a:lnTo>
                  <a:lnTo>
                    <a:pt x="31" y="201"/>
                  </a:lnTo>
                  <a:lnTo>
                    <a:pt x="27" y="185"/>
                  </a:lnTo>
                  <a:lnTo>
                    <a:pt x="28" y="172"/>
                  </a:lnTo>
                  <a:lnTo>
                    <a:pt x="19" y="160"/>
                  </a:lnTo>
                  <a:lnTo>
                    <a:pt x="15" y="148"/>
                  </a:lnTo>
                  <a:lnTo>
                    <a:pt x="10" y="139"/>
                  </a:lnTo>
                  <a:lnTo>
                    <a:pt x="10" y="132"/>
                  </a:lnTo>
                  <a:lnTo>
                    <a:pt x="17" y="117"/>
                  </a:lnTo>
                  <a:lnTo>
                    <a:pt x="12" y="115"/>
                  </a:lnTo>
                  <a:lnTo>
                    <a:pt x="10" y="100"/>
                  </a:lnTo>
                  <a:lnTo>
                    <a:pt x="10" y="85"/>
                  </a:lnTo>
                  <a:lnTo>
                    <a:pt x="13" y="76"/>
                  </a:lnTo>
                  <a:lnTo>
                    <a:pt x="13" y="54"/>
                  </a:lnTo>
                  <a:lnTo>
                    <a:pt x="16" y="49"/>
                  </a:lnTo>
                  <a:lnTo>
                    <a:pt x="7" y="35"/>
                  </a:lnTo>
                  <a:lnTo>
                    <a:pt x="0" y="22"/>
                  </a:lnTo>
                  <a:lnTo>
                    <a:pt x="19" y="22"/>
                  </a:lnTo>
                  <a:lnTo>
                    <a:pt x="27" y="17"/>
                  </a:lnTo>
                  <a:lnTo>
                    <a:pt x="40" y="9"/>
                  </a:lnTo>
                  <a:lnTo>
                    <a:pt x="53" y="0"/>
                  </a:lnTo>
                  <a:lnTo>
                    <a:pt x="66" y="1"/>
                  </a:lnTo>
                  <a:lnTo>
                    <a:pt x="67" y="17"/>
                  </a:lnTo>
                  <a:lnTo>
                    <a:pt x="69" y="31"/>
                  </a:lnTo>
                  <a:lnTo>
                    <a:pt x="81" y="45"/>
                  </a:lnTo>
                  <a:lnTo>
                    <a:pt x="93" y="49"/>
                  </a:lnTo>
                  <a:lnTo>
                    <a:pt x="106" y="55"/>
                  </a:lnTo>
                  <a:lnTo>
                    <a:pt x="124" y="67"/>
                  </a:lnTo>
                  <a:lnTo>
                    <a:pt x="142" y="71"/>
                  </a:lnTo>
                  <a:lnTo>
                    <a:pt x="147" y="78"/>
                  </a:lnTo>
                  <a:lnTo>
                    <a:pt x="149" y="96"/>
                  </a:lnTo>
                  <a:lnTo>
                    <a:pt x="145" y="96"/>
                  </a:lnTo>
                  <a:lnTo>
                    <a:pt x="151" y="103"/>
                  </a:lnTo>
                  <a:lnTo>
                    <a:pt x="154" y="117"/>
                  </a:lnTo>
                  <a:lnTo>
                    <a:pt x="168" y="119"/>
                  </a:lnTo>
                  <a:lnTo>
                    <a:pt x="183" y="120"/>
                  </a:lnTo>
                  <a:lnTo>
                    <a:pt x="185" y="136"/>
                  </a:lnTo>
                  <a:lnTo>
                    <a:pt x="195" y="145"/>
                  </a:lnTo>
                  <a:lnTo>
                    <a:pt x="198" y="153"/>
                  </a:lnTo>
                  <a:lnTo>
                    <a:pt x="195" y="166"/>
                  </a:lnTo>
                  <a:lnTo>
                    <a:pt x="191" y="179"/>
                  </a:lnTo>
                  <a:lnTo>
                    <a:pt x="193" y="185"/>
                  </a:lnTo>
                  <a:lnTo>
                    <a:pt x="191" y="187"/>
                  </a:lnTo>
                  <a:lnTo>
                    <a:pt x="191" y="184"/>
                  </a:lnTo>
                  <a:lnTo>
                    <a:pt x="175" y="173"/>
                  </a:lnTo>
                  <a:lnTo>
                    <a:pt x="155" y="175"/>
                  </a:lnTo>
                  <a:lnTo>
                    <a:pt x="135" y="178"/>
                  </a:lnTo>
                  <a:lnTo>
                    <a:pt x="132" y="18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s-ES" sz="900" dirty="0"/>
            </a:p>
          </p:txBody>
        </p:sp>
        <p:sp>
          <p:nvSpPr>
            <p:cNvPr id="255" name="Oval 254"/>
            <p:cNvSpPr/>
            <p:nvPr/>
          </p:nvSpPr>
          <p:spPr>
            <a:xfrm>
              <a:off x="1212242" y="3535555"/>
              <a:ext cx="14568"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257" name="Oval 256"/>
            <p:cNvSpPr/>
            <p:nvPr/>
          </p:nvSpPr>
          <p:spPr>
            <a:xfrm>
              <a:off x="1440094" y="3605182"/>
              <a:ext cx="14568"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258" name="Oval 257"/>
            <p:cNvSpPr/>
            <p:nvPr/>
          </p:nvSpPr>
          <p:spPr>
            <a:xfrm>
              <a:off x="1329694" y="3769487"/>
              <a:ext cx="14568"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259" name="Oval 258"/>
            <p:cNvSpPr/>
            <p:nvPr/>
          </p:nvSpPr>
          <p:spPr>
            <a:xfrm>
              <a:off x="1029757" y="3813721"/>
              <a:ext cx="14568" cy="1939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grpSp>
      <p:cxnSp>
        <p:nvCxnSpPr>
          <p:cNvPr id="253" name="Straight Arrow Connector 252"/>
          <p:cNvCxnSpPr/>
          <p:nvPr/>
        </p:nvCxnSpPr>
        <p:spPr>
          <a:xfrm flipV="1">
            <a:off x="982679" y="3087175"/>
            <a:ext cx="112646" cy="219473"/>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flipH="1" flipV="1">
            <a:off x="1118023" y="3087173"/>
            <a:ext cx="133640" cy="20585"/>
          </a:xfrm>
          <a:prstGeom prst="straightConnector1">
            <a:avLst/>
          </a:prstGeom>
          <a:ln w="15875">
            <a:solidFill>
              <a:srgbClr val="FFC000"/>
            </a:solidFill>
            <a:headEnd type="none" w="sm" len="sm"/>
            <a:tailEnd type="stealth" w="med" len="sm"/>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113525" y="1863037"/>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Unión Europea</a:t>
            </a:r>
          </a:p>
        </p:txBody>
      </p:sp>
      <p:sp>
        <p:nvSpPr>
          <p:cNvPr id="264" name="Freeform 2"/>
          <p:cNvSpPr>
            <a:spLocks/>
          </p:cNvSpPr>
          <p:nvPr/>
        </p:nvSpPr>
        <p:spPr bwMode="auto">
          <a:xfrm>
            <a:off x="353157" y="1765556"/>
            <a:ext cx="4149969" cy="2993824"/>
          </a:xfrm>
          <a:custGeom>
            <a:avLst/>
            <a:gdLst>
              <a:gd name="T0" fmla="*/ 2832 w 2832"/>
              <a:gd name="T1" fmla="*/ 0 h 1824"/>
              <a:gd name="T2" fmla="*/ 2832 w 2832"/>
              <a:gd name="T3" fmla="*/ 768 h 1824"/>
              <a:gd name="T4" fmla="*/ 0 w 2832"/>
              <a:gd name="T5" fmla="*/ 1824 h 1824"/>
              <a:gd name="T6" fmla="*/ 0 w 2832"/>
              <a:gd name="T7" fmla="*/ 0 h 1824"/>
              <a:gd name="T8" fmla="*/ 2832 w 2832"/>
              <a:gd name="T9" fmla="*/ 0 h 1824"/>
            </a:gdLst>
            <a:ahLst/>
            <a:cxnLst>
              <a:cxn ang="0">
                <a:pos x="T0" y="T1"/>
              </a:cxn>
              <a:cxn ang="0">
                <a:pos x="T2" y="T3"/>
              </a:cxn>
              <a:cxn ang="0">
                <a:pos x="T4" y="T5"/>
              </a:cxn>
              <a:cxn ang="0">
                <a:pos x="T6" y="T7"/>
              </a:cxn>
              <a:cxn ang="0">
                <a:pos x="T8" y="T9"/>
              </a:cxn>
            </a:cxnLst>
            <a:rect l="0" t="0" r="r" b="b"/>
            <a:pathLst>
              <a:path w="2832" h="1824">
                <a:moveTo>
                  <a:pt x="2832" y="0"/>
                </a:moveTo>
                <a:lnTo>
                  <a:pt x="2832" y="768"/>
                </a:lnTo>
                <a:lnTo>
                  <a:pt x="0" y="1824"/>
                </a:lnTo>
                <a:lnTo>
                  <a:pt x="0" y="0"/>
                </a:lnTo>
                <a:lnTo>
                  <a:pt x="2832" y="0"/>
                </a:lnTo>
                <a:close/>
              </a:path>
            </a:pathLst>
          </a:custGeom>
          <a:noFill/>
          <a:ln w="12700" cap="flat" cmpd="sng">
            <a:solidFill>
              <a:schemeClr val="bg2"/>
            </a:solidFill>
            <a:prstDash val="solid"/>
            <a:round/>
            <a:headEnd/>
            <a:tailEnd/>
          </a:ln>
          <a:effectLst/>
          <a:extLst/>
        </p:spPr>
        <p:txBody>
          <a:bodyPr lIns="0" tIns="0" rIns="0" bIns="0" anchor="ctr"/>
          <a:lstStyle/>
          <a:p>
            <a:endParaRPr lang="es-ES" dirty="0"/>
          </a:p>
        </p:txBody>
      </p:sp>
      <p:grpSp>
        <p:nvGrpSpPr>
          <p:cNvPr id="18" name="Group 490"/>
          <p:cNvGrpSpPr>
            <a:grpSpLocks noChangeAspect="1"/>
          </p:cNvGrpSpPr>
          <p:nvPr/>
        </p:nvGrpSpPr>
        <p:grpSpPr>
          <a:xfrm>
            <a:off x="7297197" y="1955043"/>
            <a:ext cx="1415192" cy="1318558"/>
            <a:chOff x="4864901" y="1938075"/>
            <a:chExt cx="3976531" cy="3420000"/>
          </a:xfrm>
        </p:grpSpPr>
        <p:sp>
          <p:nvSpPr>
            <p:cNvPr id="492" name="Rectangle 6"/>
            <p:cNvSpPr>
              <a:spLocks noChangeArrowheads="1"/>
            </p:cNvSpPr>
            <p:nvPr>
              <p:custDataLst>
                <p:tags r:id="rId74"/>
              </p:custDataLst>
            </p:nvPr>
          </p:nvSpPr>
          <p:spPr bwMode="auto">
            <a:xfrm>
              <a:off x="8446591" y="3071045"/>
              <a:ext cx="391326" cy="932621"/>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nSpc>
                  <a:spcPct val="90000"/>
                </a:lnSpc>
              </a:pPr>
              <a:endParaRPr lang="es-ES" sz="900" dirty="0"/>
            </a:p>
          </p:txBody>
        </p:sp>
        <p:grpSp>
          <p:nvGrpSpPr>
            <p:cNvPr id="20" name="Group 7"/>
            <p:cNvGrpSpPr>
              <a:grpSpLocks/>
            </p:cNvGrpSpPr>
            <p:nvPr/>
          </p:nvGrpSpPr>
          <p:grpSpPr bwMode="auto">
            <a:xfrm>
              <a:off x="4864901" y="1938075"/>
              <a:ext cx="3976531" cy="3420000"/>
              <a:chOff x="1358" y="1014"/>
              <a:chExt cx="3394" cy="2919"/>
            </a:xfrm>
          </p:grpSpPr>
          <p:sp>
            <p:nvSpPr>
              <p:cNvPr id="494" name="Freeform 8"/>
              <p:cNvSpPr>
                <a:spLocks/>
              </p:cNvSpPr>
              <p:nvPr>
                <p:custDataLst>
                  <p:tags r:id="rId75"/>
                </p:custDataLst>
              </p:nvPr>
            </p:nvSpPr>
            <p:spPr bwMode="auto">
              <a:xfrm>
                <a:off x="3987" y="2600"/>
                <a:ext cx="465" cy="211"/>
              </a:xfrm>
              <a:custGeom>
                <a:avLst/>
                <a:gdLst>
                  <a:gd name="T0" fmla="*/ 33 w 440"/>
                  <a:gd name="T1" fmla="*/ 195 h 216"/>
                  <a:gd name="T2" fmla="*/ 45 w 440"/>
                  <a:gd name="T3" fmla="*/ 198 h 216"/>
                  <a:gd name="T4" fmla="*/ 65 w 440"/>
                  <a:gd name="T5" fmla="*/ 215 h 216"/>
                  <a:gd name="T6" fmla="*/ 114 w 440"/>
                  <a:gd name="T7" fmla="*/ 216 h 216"/>
                  <a:gd name="T8" fmla="*/ 150 w 440"/>
                  <a:gd name="T9" fmla="*/ 213 h 216"/>
                  <a:gd name="T10" fmla="*/ 164 w 440"/>
                  <a:gd name="T11" fmla="*/ 186 h 216"/>
                  <a:gd name="T12" fmla="*/ 207 w 440"/>
                  <a:gd name="T13" fmla="*/ 189 h 216"/>
                  <a:gd name="T14" fmla="*/ 255 w 440"/>
                  <a:gd name="T15" fmla="*/ 165 h 216"/>
                  <a:gd name="T16" fmla="*/ 284 w 440"/>
                  <a:gd name="T17" fmla="*/ 141 h 216"/>
                  <a:gd name="T18" fmla="*/ 293 w 440"/>
                  <a:gd name="T19" fmla="*/ 128 h 216"/>
                  <a:gd name="T20" fmla="*/ 359 w 440"/>
                  <a:gd name="T21" fmla="*/ 123 h 216"/>
                  <a:gd name="T22" fmla="*/ 366 w 440"/>
                  <a:gd name="T23" fmla="*/ 134 h 216"/>
                  <a:gd name="T24" fmla="*/ 377 w 440"/>
                  <a:gd name="T25" fmla="*/ 135 h 216"/>
                  <a:gd name="T26" fmla="*/ 386 w 440"/>
                  <a:gd name="T27" fmla="*/ 144 h 216"/>
                  <a:gd name="T28" fmla="*/ 410 w 440"/>
                  <a:gd name="T29" fmla="*/ 135 h 216"/>
                  <a:gd name="T30" fmla="*/ 422 w 440"/>
                  <a:gd name="T31" fmla="*/ 131 h 216"/>
                  <a:gd name="T32" fmla="*/ 413 w 440"/>
                  <a:gd name="T33" fmla="*/ 111 h 216"/>
                  <a:gd name="T34" fmla="*/ 423 w 440"/>
                  <a:gd name="T35" fmla="*/ 80 h 216"/>
                  <a:gd name="T36" fmla="*/ 440 w 440"/>
                  <a:gd name="T37" fmla="*/ 62 h 216"/>
                  <a:gd name="T38" fmla="*/ 425 w 440"/>
                  <a:gd name="T39" fmla="*/ 59 h 216"/>
                  <a:gd name="T40" fmla="*/ 410 w 440"/>
                  <a:gd name="T41" fmla="*/ 54 h 216"/>
                  <a:gd name="T42" fmla="*/ 398 w 440"/>
                  <a:gd name="T43" fmla="*/ 38 h 216"/>
                  <a:gd name="T44" fmla="*/ 378 w 440"/>
                  <a:gd name="T45" fmla="*/ 24 h 216"/>
                  <a:gd name="T46" fmla="*/ 363 w 440"/>
                  <a:gd name="T47" fmla="*/ 12 h 216"/>
                  <a:gd name="T48" fmla="*/ 342 w 440"/>
                  <a:gd name="T49" fmla="*/ 30 h 216"/>
                  <a:gd name="T50" fmla="*/ 312 w 440"/>
                  <a:gd name="T51" fmla="*/ 41 h 216"/>
                  <a:gd name="T52" fmla="*/ 312 w 440"/>
                  <a:gd name="T53" fmla="*/ 11 h 216"/>
                  <a:gd name="T54" fmla="*/ 300 w 440"/>
                  <a:gd name="T55" fmla="*/ 21 h 216"/>
                  <a:gd name="T56" fmla="*/ 290 w 440"/>
                  <a:gd name="T57" fmla="*/ 21 h 216"/>
                  <a:gd name="T58" fmla="*/ 278 w 440"/>
                  <a:gd name="T59" fmla="*/ 12 h 216"/>
                  <a:gd name="T60" fmla="*/ 255 w 440"/>
                  <a:gd name="T61" fmla="*/ 21 h 216"/>
                  <a:gd name="T62" fmla="*/ 255 w 440"/>
                  <a:gd name="T63" fmla="*/ 33 h 216"/>
                  <a:gd name="T64" fmla="*/ 246 w 440"/>
                  <a:gd name="T65" fmla="*/ 38 h 216"/>
                  <a:gd name="T66" fmla="*/ 246 w 440"/>
                  <a:gd name="T67" fmla="*/ 17 h 216"/>
                  <a:gd name="T68" fmla="*/ 231 w 440"/>
                  <a:gd name="T69" fmla="*/ 12 h 216"/>
                  <a:gd name="T70" fmla="*/ 221 w 440"/>
                  <a:gd name="T71" fmla="*/ 20 h 216"/>
                  <a:gd name="T72" fmla="*/ 209 w 440"/>
                  <a:gd name="T73" fmla="*/ 24 h 216"/>
                  <a:gd name="T74" fmla="*/ 192 w 440"/>
                  <a:gd name="T75" fmla="*/ 21 h 216"/>
                  <a:gd name="T76" fmla="*/ 170 w 440"/>
                  <a:gd name="T77" fmla="*/ 21 h 216"/>
                  <a:gd name="T78" fmla="*/ 152 w 440"/>
                  <a:gd name="T79" fmla="*/ 6 h 216"/>
                  <a:gd name="T80" fmla="*/ 140 w 440"/>
                  <a:gd name="T81" fmla="*/ 0 h 216"/>
                  <a:gd name="T82" fmla="*/ 144 w 440"/>
                  <a:gd name="T83" fmla="*/ 11 h 216"/>
                  <a:gd name="T84" fmla="*/ 113 w 440"/>
                  <a:gd name="T85" fmla="*/ 39 h 216"/>
                  <a:gd name="T86" fmla="*/ 108 w 440"/>
                  <a:gd name="T87" fmla="*/ 48 h 216"/>
                  <a:gd name="T88" fmla="*/ 107 w 440"/>
                  <a:gd name="T89" fmla="*/ 99 h 216"/>
                  <a:gd name="T90" fmla="*/ 87 w 440"/>
                  <a:gd name="T91" fmla="*/ 102 h 216"/>
                  <a:gd name="T92" fmla="*/ 60 w 440"/>
                  <a:gd name="T93" fmla="*/ 107 h 216"/>
                  <a:gd name="T94" fmla="*/ 21 w 440"/>
                  <a:gd name="T95" fmla="*/ 101 h 216"/>
                  <a:gd name="T96" fmla="*/ 5 w 440"/>
                  <a:gd name="T97" fmla="*/ 122 h 216"/>
                  <a:gd name="T98" fmla="*/ 6 w 440"/>
                  <a:gd name="T99" fmla="*/ 137 h 216"/>
                  <a:gd name="T100" fmla="*/ 2 w 440"/>
                  <a:gd name="T101" fmla="*/ 149 h 216"/>
                  <a:gd name="T102" fmla="*/ 0 w 440"/>
                  <a:gd name="T103" fmla="*/ 176 h 216"/>
                  <a:gd name="T104" fmla="*/ 20 w 440"/>
                  <a:gd name="T105" fmla="*/ 194 h 216"/>
                  <a:gd name="T106" fmla="*/ 33 w 440"/>
                  <a:gd name="T107"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216">
                    <a:moveTo>
                      <a:pt x="33" y="195"/>
                    </a:moveTo>
                    <a:lnTo>
                      <a:pt x="45" y="198"/>
                    </a:lnTo>
                    <a:lnTo>
                      <a:pt x="65" y="215"/>
                    </a:lnTo>
                    <a:lnTo>
                      <a:pt x="114" y="216"/>
                    </a:lnTo>
                    <a:lnTo>
                      <a:pt x="150" y="213"/>
                    </a:lnTo>
                    <a:lnTo>
                      <a:pt x="164" y="186"/>
                    </a:lnTo>
                    <a:lnTo>
                      <a:pt x="207" y="189"/>
                    </a:lnTo>
                    <a:lnTo>
                      <a:pt x="255" y="165"/>
                    </a:lnTo>
                    <a:lnTo>
                      <a:pt x="284" y="141"/>
                    </a:lnTo>
                    <a:lnTo>
                      <a:pt x="293" y="128"/>
                    </a:lnTo>
                    <a:lnTo>
                      <a:pt x="359" y="123"/>
                    </a:lnTo>
                    <a:lnTo>
                      <a:pt x="366" y="134"/>
                    </a:lnTo>
                    <a:lnTo>
                      <a:pt x="377" y="135"/>
                    </a:lnTo>
                    <a:lnTo>
                      <a:pt x="386" y="144"/>
                    </a:lnTo>
                    <a:lnTo>
                      <a:pt x="410" y="135"/>
                    </a:lnTo>
                    <a:lnTo>
                      <a:pt x="422" y="131"/>
                    </a:lnTo>
                    <a:lnTo>
                      <a:pt x="413" y="111"/>
                    </a:lnTo>
                    <a:lnTo>
                      <a:pt x="423" y="80"/>
                    </a:lnTo>
                    <a:lnTo>
                      <a:pt x="440" y="62"/>
                    </a:lnTo>
                    <a:lnTo>
                      <a:pt x="425" y="59"/>
                    </a:lnTo>
                    <a:lnTo>
                      <a:pt x="410" y="54"/>
                    </a:lnTo>
                    <a:lnTo>
                      <a:pt x="398" y="38"/>
                    </a:lnTo>
                    <a:lnTo>
                      <a:pt x="378" y="24"/>
                    </a:lnTo>
                    <a:lnTo>
                      <a:pt x="363" y="12"/>
                    </a:lnTo>
                    <a:lnTo>
                      <a:pt x="342" y="30"/>
                    </a:lnTo>
                    <a:lnTo>
                      <a:pt x="312" y="41"/>
                    </a:lnTo>
                    <a:lnTo>
                      <a:pt x="312" y="11"/>
                    </a:lnTo>
                    <a:lnTo>
                      <a:pt x="300" y="21"/>
                    </a:lnTo>
                    <a:lnTo>
                      <a:pt x="290" y="21"/>
                    </a:lnTo>
                    <a:lnTo>
                      <a:pt x="278" y="12"/>
                    </a:lnTo>
                    <a:lnTo>
                      <a:pt x="255" y="21"/>
                    </a:lnTo>
                    <a:lnTo>
                      <a:pt x="255" y="33"/>
                    </a:lnTo>
                    <a:lnTo>
                      <a:pt x="246" y="38"/>
                    </a:lnTo>
                    <a:lnTo>
                      <a:pt x="246" y="17"/>
                    </a:lnTo>
                    <a:lnTo>
                      <a:pt x="231" y="12"/>
                    </a:lnTo>
                    <a:lnTo>
                      <a:pt x="221" y="20"/>
                    </a:lnTo>
                    <a:lnTo>
                      <a:pt x="209" y="24"/>
                    </a:lnTo>
                    <a:lnTo>
                      <a:pt x="192" y="21"/>
                    </a:lnTo>
                    <a:lnTo>
                      <a:pt x="170" y="21"/>
                    </a:lnTo>
                    <a:lnTo>
                      <a:pt x="152" y="6"/>
                    </a:lnTo>
                    <a:lnTo>
                      <a:pt x="140" y="0"/>
                    </a:lnTo>
                    <a:lnTo>
                      <a:pt x="144" y="11"/>
                    </a:lnTo>
                    <a:lnTo>
                      <a:pt x="113" y="39"/>
                    </a:lnTo>
                    <a:lnTo>
                      <a:pt x="108" y="48"/>
                    </a:lnTo>
                    <a:lnTo>
                      <a:pt x="107" y="99"/>
                    </a:lnTo>
                    <a:lnTo>
                      <a:pt x="87" y="102"/>
                    </a:lnTo>
                    <a:lnTo>
                      <a:pt x="60" y="107"/>
                    </a:lnTo>
                    <a:lnTo>
                      <a:pt x="21" y="101"/>
                    </a:lnTo>
                    <a:lnTo>
                      <a:pt x="5" y="122"/>
                    </a:lnTo>
                    <a:lnTo>
                      <a:pt x="6" y="137"/>
                    </a:lnTo>
                    <a:lnTo>
                      <a:pt x="2" y="149"/>
                    </a:lnTo>
                    <a:lnTo>
                      <a:pt x="0" y="176"/>
                    </a:lnTo>
                    <a:lnTo>
                      <a:pt x="20" y="194"/>
                    </a:lnTo>
                    <a:lnTo>
                      <a:pt x="33" y="1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495" name="Freeform 9"/>
              <p:cNvSpPr>
                <a:spLocks/>
              </p:cNvSpPr>
              <p:nvPr>
                <p:custDataLst>
                  <p:tags r:id="rId76"/>
                </p:custDataLst>
              </p:nvPr>
            </p:nvSpPr>
            <p:spPr bwMode="auto">
              <a:xfrm>
                <a:off x="4271" y="3417"/>
                <a:ext cx="477" cy="516"/>
              </a:xfrm>
              <a:custGeom>
                <a:avLst/>
                <a:gdLst>
                  <a:gd name="T0" fmla="*/ 309 w 452"/>
                  <a:gd name="T1" fmla="*/ 21 h 529"/>
                  <a:gd name="T2" fmla="*/ 353 w 452"/>
                  <a:gd name="T3" fmla="*/ 10 h 529"/>
                  <a:gd name="T4" fmla="*/ 403 w 452"/>
                  <a:gd name="T5" fmla="*/ 0 h 529"/>
                  <a:gd name="T6" fmla="*/ 427 w 452"/>
                  <a:gd name="T7" fmla="*/ 21 h 529"/>
                  <a:gd name="T8" fmla="*/ 449 w 452"/>
                  <a:gd name="T9" fmla="*/ 69 h 529"/>
                  <a:gd name="T10" fmla="*/ 395 w 452"/>
                  <a:gd name="T11" fmla="*/ 58 h 529"/>
                  <a:gd name="T12" fmla="*/ 373 w 452"/>
                  <a:gd name="T13" fmla="*/ 88 h 529"/>
                  <a:gd name="T14" fmla="*/ 341 w 452"/>
                  <a:gd name="T15" fmla="*/ 108 h 529"/>
                  <a:gd name="T16" fmla="*/ 406 w 452"/>
                  <a:gd name="T17" fmla="*/ 136 h 529"/>
                  <a:gd name="T18" fmla="*/ 352 w 452"/>
                  <a:gd name="T19" fmla="*/ 136 h 529"/>
                  <a:gd name="T20" fmla="*/ 352 w 452"/>
                  <a:gd name="T21" fmla="*/ 164 h 529"/>
                  <a:gd name="T22" fmla="*/ 320 w 452"/>
                  <a:gd name="T23" fmla="*/ 154 h 529"/>
                  <a:gd name="T24" fmla="*/ 298 w 452"/>
                  <a:gd name="T25" fmla="*/ 154 h 529"/>
                  <a:gd name="T26" fmla="*/ 309 w 452"/>
                  <a:gd name="T27" fmla="*/ 174 h 529"/>
                  <a:gd name="T28" fmla="*/ 255 w 452"/>
                  <a:gd name="T29" fmla="*/ 116 h 529"/>
                  <a:gd name="T30" fmla="*/ 214 w 452"/>
                  <a:gd name="T31" fmla="*/ 116 h 529"/>
                  <a:gd name="T32" fmla="*/ 225 w 452"/>
                  <a:gd name="T33" fmla="*/ 164 h 529"/>
                  <a:gd name="T34" fmla="*/ 298 w 452"/>
                  <a:gd name="T35" fmla="*/ 232 h 529"/>
                  <a:gd name="T36" fmla="*/ 288 w 452"/>
                  <a:gd name="T37" fmla="*/ 243 h 529"/>
                  <a:gd name="T38" fmla="*/ 245 w 452"/>
                  <a:gd name="T39" fmla="*/ 222 h 529"/>
                  <a:gd name="T40" fmla="*/ 255 w 452"/>
                  <a:gd name="T41" fmla="*/ 261 h 529"/>
                  <a:gd name="T42" fmla="*/ 266 w 452"/>
                  <a:gd name="T43" fmla="*/ 290 h 529"/>
                  <a:gd name="T44" fmla="*/ 332 w 452"/>
                  <a:gd name="T45" fmla="*/ 328 h 529"/>
                  <a:gd name="T46" fmla="*/ 363 w 452"/>
                  <a:gd name="T47" fmla="*/ 376 h 529"/>
                  <a:gd name="T48" fmla="*/ 332 w 452"/>
                  <a:gd name="T49" fmla="*/ 367 h 529"/>
                  <a:gd name="T50" fmla="*/ 288 w 452"/>
                  <a:gd name="T51" fmla="*/ 405 h 529"/>
                  <a:gd name="T52" fmla="*/ 332 w 452"/>
                  <a:gd name="T53" fmla="*/ 424 h 529"/>
                  <a:gd name="T54" fmla="*/ 266 w 452"/>
                  <a:gd name="T55" fmla="*/ 435 h 529"/>
                  <a:gd name="T56" fmla="*/ 245 w 452"/>
                  <a:gd name="T57" fmla="*/ 435 h 529"/>
                  <a:gd name="T58" fmla="*/ 277 w 452"/>
                  <a:gd name="T59" fmla="*/ 481 h 529"/>
                  <a:gd name="T60" fmla="*/ 309 w 452"/>
                  <a:gd name="T61" fmla="*/ 520 h 529"/>
                  <a:gd name="T62" fmla="*/ 245 w 452"/>
                  <a:gd name="T63" fmla="*/ 500 h 529"/>
                  <a:gd name="T64" fmla="*/ 235 w 452"/>
                  <a:gd name="T65" fmla="*/ 511 h 529"/>
                  <a:gd name="T66" fmla="*/ 204 w 452"/>
                  <a:gd name="T67" fmla="*/ 511 h 529"/>
                  <a:gd name="T68" fmla="*/ 192 w 452"/>
                  <a:gd name="T69" fmla="*/ 472 h 529"/>
                  <a:gd name="T70" fmla="*/ 182 w 452"/>
                  <a:gd name="T71" fmla="*/ 492 h 529"/>
                  <a:gd name="T72" fmla="*/ 138 w 452"/>
                  <a:gd name="T73" fmla="*/ 481 h 529"/>
                  <a:gd name="T74" fmla="*/ 138 w 452"/>
                  <a:gd name="T75" fmla="*/ 443 h 529"/>
                  <a:gd name="T76" fmla="*/ 118 w 452"/>
                  <a:gd name="T77" fmla="*/ 395 h 529"/>
                  <a:gd name="T78" fmla="*/ 106 w 452"/>
                  <a:gd name="T79" fmla="*/ 356 h 529"/>
                  <a:gd name="T80" fmla="*/ 149 w 452"/>
                  <a:gd name="T81" fmla="*/ 356 h 529"/>
                  <a:gd name="T82" fmla="*/ 192 w 452"/>
                  <a:gd name="T83" fmla="*/ 348 h 529"/>
                  <a:gd name="T84" fmla="*/ 235 w 452"/>
                  <a:gd name="T85" fmla="*/ 356 h 529"/>
                  <a:gd name="T86" fmla="*/ 266 w 452"/>
                  <a:gd name="T87" fmla="*/ 367 h 529"/>
                  <a:gd name="T88" fmla="*/ 235 w 452"/>
                  <a:gd name="T89" fmla="*/ 328 h 529"/>
                  <a:gd name="T90" fmla="*/ 192 w 452"/>
                  <a:gd name="T91" fmla="*/ 319 h 529"/>
                  <a:gd name="T92" fmla="*/ 127 w 452"/>
                  <a:gd name="T93" fmla="*/ 328 h 529"/>
                  <a:gd name="T94" fmla="*/ 95 w 452"/>
                  <a:gd name="T95" fmla="*/ 328 h 529"/>
                  <a:gd name="T96" fmla="*/ 63 w 452"/>
                  <a:gd name="T97" fmla="*/ 300 h 529"/>
                  <a:gd name="T98" fmla="*/ 95 w 452"/>
                  <a:gd name="T99" fmla="*/ 280 h 529"/>
                  <a:gd name="T100" fmla="*/ 74 w 452"/>
                  <a:gd name="T101" fmla="*/ 261 h 529"/>
                  <a:gd name="T102" fmla="*/ 43 w 452"/>
                  <a:gd name="T103" fmla="*/ 243 h 529"/>
                  <a:gd name="T104" fmla="*/ 0 w 452"/>
                  <a:gd name="T105" fmla="*/ 203 h 529"/>
                  <a:gd name="T106" fmla="*/ 21 w 452"/>
                  <a:gd name="T107" fmla="*/ 174 h 529"/>
                  <a:gd name="T108" fmla="*/ 53 w 452"/>
                  <a:gd name="T109" fmla="*/ 154 h 529"/>
                  <a:gd name="T110" fmla="*/ 86 w 452"/>
                  <a:gd name="T111" fmla="*/ 108 h 529"/>
                  <a:gd name="T112" fmla="*/ 74 w 452"/>
                  <a:gd name="T113" fmla="*/ 69 h 529"/>
                  <a:gd name="T114" fmla="*/ 118 w 452"/>
                  <a:gd name="T115" fmla="*/ 69 h 529"/>
                  <a:gd name="T116" fmla="*/ 182 w 452"/>
                  <a:gd name="T117" fmla="*/ 49 h 529"/>
                  <a:gd name="T118" fmla="*/ 225 w 452"/>
                  <a:gd name="T119" fmla="*/ 49 h 529"/>
                  <a:gd name="T120" fmla="*/ 245 w 452"/>
                  <a:gd name="T121" fmla="*/ 2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529">
                    <a:moveTo>
                      <a:pt x="245" y="21"/>
                    </a:moveTo>
                    <a:lnTo>
                      <a:pt x="266" y="21"/>
                    </a:lnTo>
                    <a:lnTo>
                      <a:pt x="288" y="21"/>
                    </a:lnTo>
                    <a:lnTo>
                      <a:pt x="309" y="21"/>
                    </a:lnTo>
                    <a:lnTo>
                      <a:pt x="332" y="21"/>
                    </a:lnTo>
                    <a:lnTo>
                      <a:pt x="341" y="29"/>
                    </a:lnTo>
                    <a:lnTo>
                      <a:pt x="356" y="21"/>
                    </a:lnTo>
                    <a:lnTo>
                      <a:pt x="353" y="10"/>
                    </a:lnTo>
                    <a:lnTo>
                      <a:pt x="360" y="6"/>
                    </a:lnTo>
                    <a:lnTo>
                      <a:pt x="384" y="0"/>
                    </a:lnTo>
                    <a:lnTo>
                      <a:pt x="395" y="6"/>
                    </a:lnTo>
                    <a:lnTo>
                      <a:pt x="403" y="0"/>
                    </a:lnTo>
                    <a:lnTo>
                      <a:pt x="406" y="0"/>
                    </a:lnTo>
                    <a:lnTo>
                      <a:pt x="416" y="10"/>
                    </a:lnTo>
                    <a:lnTo>
                      <a:pt x="427" y="10"/>
                    </a:lnTo>
                    <a:lnTo>
                      <a:pt x="427" y="21"/>
                    </a:lnTo>
                    <a:lnTo>
                      <a:pt x="449" y="13"/>
                    </a:lnTo>
                    <a:lnTo>
                      <a:pt x="452" y="58"/>
                    </a:lnTo>
                    <a:lnTo>
                      <a:pt x="437" y="58"/>
                    </a:lnTo>
                    <a:lnTo>
                      <a:pt x="449" y="69"/>
                    </a:lnTo>
                    <a:lnTo>
                      <a:pt x="437" y="79"/>
                    </a:lnTo>
                    <a:lnTo>
                      <a:pt x="416" y="79"/>
                    </a:lnTo>
                    <a:lnTo>
                      <a:pt x="406" y="69"/>
                    </a:lnTo>
                    <a:lnTo>
                      <a:pt x="395" y="58"/>
                    </a:lnTo>
                    <a:lnTo>
                      <a:pt x="384" y="69"/>
                    </a:lnTo>
                    <a:lnTo>
                      <a:pt x="384" y="79"/>
                    </a:lnTo>
                    <a:lnTo>
                      <a:pt x="384" y="88"/>
                    </a:lnTo>
                    <a:lnTo>
                      <a:pt x="373" y="88"/>
                    </a:lnTo>
                    <a:lnTo>
                      <a:pt x="341" y="88"/>
                    </a:lnTo>
                    <a:lnTo>
                      <a:pt x="332" y="88"/>
                    </a:lnTo>
                    <a:lnTo>
                      <a:pt x="332" y="97"/>
                    </a:lnTo>
                    <a:lnTo>
                      <a:pt x="341" y="108"/>
                    </a:lnTo>
                    <a:lnTo>
                      <a:pt x="352" y="116"/>
                    </a:lnTo>
                    <a:lnTo>
                      <a:pt x="373" y="127"/>
                    </a:lnTo>
                    <a:lnTo>
                      <a:pt x="395" y="136"/>
                    </a:lnTo>
                    <a:lnTo>
                      <a:pt x="406" y="136"/>
                    </a:lnTo>
                    <a:lnTo>
                      <a:pt x="395" y="146"/>
                    </a:lnTo>
                    <a:lnTo>
                      <a:pt x="373" y="154"/>
                    </a:lnTo>
                    <a:lnTo>
                      <a:pt x="352" y="154"/>
                    </a:lnTo>
                    <a:lnTo>
                      <a:pt x="352" y="136"/>
                    </a:lnTo>
                    <a:lnTo>
                      <a:pt x="341" y="136"/>
                    </a:lnTo>
                    <a:lnTo>
                      <a:pt x="332" y="136"/>
                    </a:lnTo>
                    <a:lnTo>
                      <a:pt x="341" y="146"/>
                    </a:lnTo>
                    <a:lnTo>
                      <a:pt x="352" y="164"/>
                    </a:lnTo>
                    <a:lnTo>
                      <a:pt x="363" y="164"/>
                    </a:lnTo>
                    <a:lnTo>
                      <a:pt x="363" y="174"/>
                    </a:lnTo>
                    <a:lnTo>
                      <a:pt x="332" y="164"/>
                    </a:lnTo>
                    <a:lnTo>
                      <a:pt x="320" y="154"/>
                    </a:lnTo>
                    <a:lnTo>
                      <a:pt x="309" y="146"/>
                    </a:lnTo>
                    <a:lnTo>
                      <a:pt x="298" y="136"/>
                    </a:lnTo>
                    <a:lnTo>
                      <a:pt x="298" y="146"/>
                    </a:lnTo>
                    <a:lnTo>
                      <a:pt x="298" y="154"/>
                    </a:lnTo>
                    <a:lnTo>
                      <a:pt x="309" y="164"/>
                    </a:lnTo>
                    <a:lnTo>
                      <a:pt x="332" y="174"/>
                    </a:lnTo>
                    <a:lnTo>
                      <a:pt x="332" y="184"/>
                    </a:lnTo>
                    <a:lnTo>
                      <a:pt x="309" y="174"/>
                    </a:lnTo>
                    <a:lnTo>
                      <a:pt x="288" y="164"/>
                    </a:lnTo>
                    <a:lnTo>
                      <a:pt x="277" y="146"/>
                    </a:lnTo>
                    <a:lnTo>
                      <a:pt x="266" y="127"/>
                    </a:lnTo>
                    <a:lnTo>
                      <a:pt x="255" y="116"/>
                    </a:lnTo>
                    <a:lnTo>
                      <a:pt x="255" y="97"/>
                    </a:lnTo>
                    <a:lnTo>
                      <a:pt x="245" y="97"/>
                    </a:lnTo>
                    <a:lnTo>
                      <a:pt x="225" y="108"/>
                    </a:lnTo>
                    <a:lnTo>
                      <a:pt x="214" y="116"/>
                    </a:lnTo>
                    <a:lnTo>
                      <a:pt x="225" y="127"/>
                    </a:lnTo>
                    <a:lnTo>
                      <a:pt x="225" y="136"/>
                    </a:lnTo>
                    <a:lnTo>
                      <a:pt x="225" y="146"/>
                    </a:lnTo>
                    <a:lnTo>
                      <a:pt x="225" y="164"/>
                    </a:lnTo>
                    <a:lnTo>
                      <a:pt x="235" y="174"/>
                    </a:lnTo>
                    <a:lnTo>
                      <a:pt x="255" y="184"/>
                    </a:lnTo>
                    <a:lnTo>
                      <a:pt x="266" y="203"/>
                    </a:lnTo>
                    <a:lnTo>
                      <a:pt x="298" y="232"/>
                    </a:lnTo>
                    <a:lnTo>
                      <a:pt x="309" y="232"/>
                    </a:lnTo>
                    <a:lnTo>
                      <a:pt x="298" y="251"/>
                    </a:lnTo>
                    <a:lnTo>
                      <a:pt x="288" y="251"/>
                    </a:lnTo>
                    <a:lnTo>
                      <a:pt x="288" y="243"/>
                    </a:lnTo>
                    <a:lnTo>
                      <a:pt x="288" y="232"/>
                    </a:lnTo>
                    <a:lnTo>
                      <a:pt x="277" y="222"/>
                    </a:lnTo>
                    <a:lnTo>
                      <a:pt x="255" y="222"/>
                    </a:lnTo>
                    <a:lnTo>
                      <a:pt x="245" y="222"/>
                    </a:lnTo>
                    <a:lnTo>
                      <a:pt x="235" y="232"/>
                    </a:lnTo>
                    <a:lnTo>
                      <a:pt x="245" y="251"/>
                    </a:lnTo>
                    <a:lnTo>
                      <a:pt x="255" y="251"/>
                    </a:lnTo>
                    <a:lnTo>
                      <a:pt x="255" y="261"/>
                    </a:lnTo>
                    <a:lnTo>
                      <a:pt x="245" y="271"/>
                    </a:lnTo>
                    <a:lnTo>
                      <a:pt x="235" y="280"/>
                    </a:lnTo>
                    <a:lnTo>
                      <a:pt x="245" y="290"/>
                    </a:lnTo>
                    <a:lnTo>
                      <a:pt x="266" y="290"/>
                    </a:lnTo>
                    <a:lnTo>
                      <a:pt x="288" y="300"/>
                    </a:lnTo>
                    <a:lnTo>
                      <a:pt x="309" y="308"/>
                    </a:lnTo>
                    <a:lnTo>
                      <a:pt x="320" y="308"/>
                    </a:lnTo>
                    <a:lnTo>
                      <a:pt x="332" y="328"/>
                    </a:lnTo>
                    <a:lnTo>
                      <a:pt x="352" y="337"/>
                    </a:lnTo>
                    <a:lnTo>
                      <a:pt x="363" y="337"/>
                    </a:lnTo>
                    <a:lnTo>
                      <a:pt x="363" y="356"/>
                    </a:lnTo>
                    <a:lnTo>
                      <a:pt x="363" y="376"/>
                    </a:lnTo>
                    <a:lnTo>
                      <a:pt x="363" y="385"/>
                    </a:lnTo>
                    <a:lnTo>
                      <a:pt x="363" y="395"/>
                    </a:lnTo>
                    <a:lnTo>
                      <a:pt x="341" y="385"/>
                    </a:lnTo>
                    <a:lnTo>
                      <a:pt x="332" y="367"/>
                    </a:lnTo>
                    <a:lnTo>
                      <a:pt x="320" y="367"/>
                    </a:lnTo>
                    <a:lnTo>
                      <a:pt x="298" y="385"/>
                    </a:lnTo>
                    <a:lnTo>
                      <a:pt x="288" y="395"/>
                    </a:lnTo>
                    <a:lnTo>
                      <a:pt x="288" y="405"/>
                    </a:lnTo>
                    <a:lnTo>
                      <a:pt x="298" y="415"/>
                    </a:lnTo>
                    <a:lnTo>
                      <a:pt x="309" y="415"/>
                    </a:lnTo>
                    <a:lnTo>
                      <a:pt x="332" y="405"/>
                    </a:lnTo>
                    <a:lnTo>
                      <a:pt x="332" y="424"/>
                    </a:lnTo>
                    <a:lnTo>
                      <a:pt x="309" y="435"/>
                    </a:lnTo>
                    <a:lnTo>
                      <a:pt x="288" y="443"/>
                    </a:lnTo>
                    <a:lnTo>
                      <a:pt x="277" y="443"/>
                    </a:lnTo>
                    <a:lnTo>
                      <a:pt x="266" y="435"/>
                    </a:lnTo>
                    <a:lnTo>
                      <a:pt x="266" y="424"/>
                    </a:lnTo>
                    <a:lnTo>
                      <a:pt x="255" y="415"/>
                    </a:lnTo>
                    <a:lnTo>
                      <a:pt x="245" y="415"/>
                    </a:lnTo>
                    <a:lnTo>
                      <a:pt x="245" y="435"/>
                    </a:lnTo>
                    <a:lnTo>
                      <a:pt x="255" y="443"/>
                    </a:lnTo>
                    <a:lnTo>
                      <a:pt x="266" y="461"/>
                    </a:lnTo>
                    <a:lnTo>
                      <a:pt x="277" y="461"/>
                    </a:lnTo>
                    <a:lnTo>
                      <a:pt x="277" y="481"/>
                    </a:lnTo>
                    <a:lnTo>
                      <a:pt x="288" y="492"/>
                    </a:lnTo>
                    <a:lnTo>
                      <a:pt x="288" y="500"/>
                    </a:lnTo>
                    <a:lnTo>
                      <a:pt x="309" y="511"/>
                    </a:lnTo>
                    <a:lnTo>
                      <a:pt x="309" y="520"/>
                    </a:lnTo>
                    <a:lnTo>
                      <a:pt x="266" y="520"/>
                    </a:lnTo>
                    <a:lnTo>
                      <a:pt x="255" y="520"/>
                    </a:lnTo>
                    <a:lnTo>
                      <a:pt x="255" y="500"/>
                    </a:lnTo>
                    <a:lnTo>
                      <a:pt x="245" y="500"/>
                    </a:lnTo>
                    <a:lnTo>
                      <a:pt x="245" y="481"/>
                    </a:lnTo>
                    <a:lnTo>
                      <a:pt x="235" y="492"/>
                    </a:lnTo>
                    <a:lnTo>
                      <a:pt x="235" y="500"/>
                    </a:lnTo>
                    <a:lnTo>
                      <a:pt x="235" y="511"/>
                    </a:lnTo>
                    <a:lnTo>
                      <a:pt x="235" y="529"/>
                    </a:lnTo>
                    <a:lnTo>
                      <a:pt x="225" y="529"/>
                    </a:lnTo>
                    <a:lnTo>
                      <a:pt x="214" y="511"/>
                    </a:lnTo>
                    <a:lnTo>
                      <a:pt x="204" y="511"/>
                    </a:lnTo>
                    <a:lnTo>
                      <a:pt x="192" y="500"/>
                    </a:lnTo>
                    <a:lnTo>
                      <a:pt x="192" y="492"/>
                    </a:lnTo>
                    <a:lnTo>
                      <a:pt x="192" y="481"/>
                    </a:lnTo>
                    <a:lnTo>
                      <a:pt x="192" y="472"/>
                    </a:lnTo>
                    <a:lnTo>
                      <a:pt x="182" y="461"/>
                    </a:lnTo>
                    <a:lnTo>
                      <a:pt x="170" y="472"/>
                    </a:lnTo>
                    <a:lnTo>
                      <a:pt x="170" y="481"/>
                    </a:lnTo>
                    <a:lnTo>
                      <a:pt x="182" y="492"/>
                    </a:lnTo>
                    <a:lnTo>
                      <a:pt x="170" y="500"/>
                    </a:lnTo>
                    <a:lnTo>
                      <a:pt x="159" y="500"/>
                    </a:lnTo>
                    <a:lnTo>
                      <a:pt x="149" y="500"/>
                    </a:lnTo>
                    <a:lnTo>
                      <a:pt x="138" y="481"/>
                    </a:lnTo>
                    <a:lnTo>
                      <a:pt x="138" y="472"/>
                    </a:lnTo>
                    <a:lnTo>
                      <a:pt x="138" y="461"/>
                    </a:lnTo>
                    <a:lnTo>
                      <a:pt x="127" y="454"/>
                    </a:lnTo>
                    <a:lnTo>
                      <a:pt x="138" y="443"/>
                    </a:lnTo>
                    <a:lnTo>
                      <a:pt x="138" y="424"/>
                    </a:lnTo>
                    <a:lnTo>
                      <a:pt x="138" y="415"/>
                    </a:lnTo>
                    <a:lnTo>
                      <a:pt x="127" y="405"/>
                    </a:lnTo>
                    <a:lnTo>
                      <a:pt x="118" y="395"/>
                    </a:lnTo>
                    <a:lnTo>
                      <a:pt x="106" y="395"/>
                    </a:lnTo>
                    <a:lnTo>
                      <a:pt x="95" y="376"/>
                    </a:lnTo>
                    <a:lnTo>
                      <a:pt x="95" y="367"/>
                    </a:lnTo>
                    <a:lnTo>
                      <a:pt x="106" y="356"/>
                    </a:lnTo>
                    <a:lnTo>
                      <a:pt x="118" y="356"/>
                    </a:lnTo>
                    <a:lnTo>
                      <a:pt x="127" y="356"/>
                    </a:lnTo>
                    <a:lnTo>
                      <a:pt x="138" y="356"/>
                    </a:lnTo>
                    <a:lnTo>
                      <a:pt x="149" y="356"/>
                    </a:lnTo>
                    <a:lnTo>
                      <a:pt x="159" y="348"/>
                    </a:lnTo>
                    <a:lnTo>
                      <a:pt x="170" y="348"/>
                    </a:lnTo>
                    <a:lnTo>
                      <a:pt x="182" y="348"/>
                    </a:lnTo>
                    <a:lnTo>
                      <a:pt x="192" y="348"/>
                    </a:lnTo>
                    <a:lnTo>
                      <a:pt x="204" y="348"/>
                    </a:lnTo>
                    <a:lnTo>
                      <a:pt x="204" y="356"/>
                    </a:lnTo>
                    <a:lnTo>
                      <a:pt x="225" y="348"/>
                    </a:lnTo>
                    <a:lnTo>
                      <a:pt x="235" y="356"/>
                    </a:lnTo>
                    <a:lnTo>
                      <a:pt x="235" y="367"/>
                    </a:lnTo>
                    <a:lnTo>
                      <a:pt x="245" y="376"/>
                    </a:lnTo>
                    <a:lnTo>
                      <a:pt x="255" y="367"/>
                    </a:lnTo>
                    <a:lnTo>
                      <a:pt x="266" y="367"/>
                    </a:lnTo>
                    <a:lnTo>
                      <a:pt x="277" y="356"/>
                    </a:lnTo>
                    <a:lnTo>
                      <a:pt x="255" y="348"/>
                    </a:lnTo>
                    <a:lnTo>
                      <a:pt x="245" y="337"/>
                    </a:lnTo>
                    <a:lnTo>
                      <a:pt x="235" y="328"/>
                    </a:lnTo>
                    <a:lnTo>
                      <a:pt x="214" y="328"/>
                    </a:lnTo>
                    <a:lnTo>
                      <a:pt x="214" y="337"/>
                    </a:lnTo>
                    <a:lnTo>
                      <a:pt x="204" y="328"/>
                    </a:lnTo>
                    <a:lnTo>
                      <a:pt x="192" y="319"/>
                    </a:lnTo>
                    <a:lnTo>
                      <a:pt x="170" y="319"/>
                    </a:lnTo>
                    <a:lnTo>
                      <a:pt x="159" y="319"/>
                    </a:lnTo>
                    <a:lnTo>
                      <a:pt x="149" y="319"/>
                    </a:lnTo>
                    <a:lnTo>
                      <a:pt x="127" y="328"/>
                    </a:lnTo>
                    <a:lnTo>
                      <a:pt x="127" y="319"/>
                    </a:lnTo>
                    <a:lnTo>
                      <a:pt x="118" y="319"/>
                    </a:lnTo>
                    <a:lnTo>
                      <a:pt x="106" y="319"/>
                    </a:lnTo>
                    <a:lnTo>
                      <a:pt x="95" y="328"/>
                    </a:lnTo>
                    <a:lnTo>
                      <a:pt x="74" y="319"/>
                    </a:lnTo>
                    <a:lnTo>
                      <a:pt x="63" y="319"/>
                    </a:lnTo>
                    <a:lnTo>
                      <a:pt x="63" y="308"/>
                    </a:lnTo>
                    <a:lnTo>
                      <a:pt x="63" y="300"/>
                    </a:lnTo>
                    <a:lnTo>
                      <a:pt x="53" y="290"/>
                    </a:lnTo>
                    <a:lnTo>
                      <a:pt x="63" y="280"/>
                    </a:lnTo>
                    <a:lnTo>
                      <a:pt x="74" y="280"/>
                    </a:lnTo>
                    <a:lnTo>
                      <a:pt x="95" y="280"/>
                    </a:lnTo>
                    <a:lnTo>
                      <a:pt x="95" y="271"/>
                    </a:lnTo>
                    <a:lnTo>
                      <a:pt x="95" y="261"/>
                    </a:lnTo>
                    <a:lnTo>
                      <a:pt x="86" y="261"/>
                    </a:lnTo>
                    <a:lnTo>
                      <a:pt x="74" y="261"/>
                    </a:lnTo>
                    <a:lnTo>
                      <a:pt x="63" y="261"/>
                    </a:lnTo>
                    <a:lnTo>
                      <a:pt x="53" y="271"/>
                    </a:lnTo>
                    <a:lnTo>
                      <a:pt x="43" y="261"/>
                    </a:lnTo>
                    <a:lnTo>
                      <a:pt x="43" y="243"/>
                    </a:lnTo>
                    <a:lnTo>
                      <a:pt x="43" y="232"/>
                    </a:lnTo>
                    <a:lnTo>
                      <a:pt x="21" y="232"/>
                    </a:lnTo>
                    <a:lnTo>
                      <a:pt x="11" y="222"/>
                    </a:lnTo>
                    <a:lnTo>
                      <a:pt x="0" y="203"/>
                    </a:lnTo>
                    <a:lnTo>
                      <a:pt x="11" y="203"/>
                    </a:lnTo>
                    <a:lnTo>
                      <a:pt x="11" y="193"/>
                    </a:lnTo>
                    <a:lnTo>
                      <a:pt x="11" y="184"/>
                    </a:lnTo>
                    <a:lnTo>
                      <a:pt x="21" y="174"/>
                    </a:lnTo>
                    <a:lnTo>
                      <a:pt x="33" y="174"/>
                    </a:lnTo>
                    <a:lnTo>
                      <a:pt x="53" y="164"/>
                    </a:lnTo>
                    <a:lnTo>
                      <a:pt x="43" y="154"/>
                    </a:lnTo>
                    <a:lnTo>
                      <a:pt x="53" y="154"/>
                    </a:lnTo>
                    <a:lnTo>
                      <a:pt x="63" y="146"/>
                    </a:lnTo>
                    <a:lnTo>
                      <a:pt x="74" y="127"/>
                    </a:lnTo>
                    <a:lnTo>
                      <a:pt x="86" y="116"/>
                    </a:lnTo>
                    <a:lnTo>
                      <a:pt x="86" y="108"/>
                    </a:lnTo>
                    <a:lnTo>
                      <a:pt x="86" y="97"/>
                    </a:lnTo>
                    <a:lnTo>
                      <a:pt x="74" y="88"/>
                    </a:lnTo>
                    <a:lnTo>
                      <a:pt x="63" y="79"/>
                    </a:lnTo>
                    <a:lnTo>
                      <a:pt x="74" y="69"/>
                    </a:lnTo>
                    <a:lnTo>
                      <a:pt x="86" y="69"/>
                    </a:lnTo>
                    <a:lnTo>
                      <a:pt x="86" y="58"/>
                    </a:lnTo>
                    <a:lnTo>
                      <a:pt x="95" y="69"/>
                    </a:lnTo>
                    <a:lnTo>
                      <a:pt x="118" y="69"/>
                    </a:lnTo>
                    <a:lnTo>
                      <a:pt x="127" y="69"/>
                    </a:lnTo>
                    <a:lnTo>
                      <a:pt x="149" y="58"/>
                    </a:lnTo>
                    <a:lnTo>
                      <a:pt x="170" y="58"/>
                    </a:lnTo>
                    <a:lnTo>
                      <a:pt x="182" y="49"/>
                    </a:lnTo>
                    <a:lnTo>
                      <a:pt x="192" y="40"/>
                    </a:lnTo>
                    <a:lnTo>
                      <a:pt x="204" y="49"/>
                    </a:lnTo>
                    <a:lnTo>
                      <a:pt x="214" y="49"/>
                    </a:lnTo>
                    <a:lnTo>
                      <a:pt x="225" y="49"/>
                    </a:lnTo>
                    <a:lnTo>
                      <a:pt x="235" y="40"/>
                    </a:lnTo>
                    <a:lnTo>
                      <a:pt x="245" y="29"/>
                    </a:lnTo>
                    <a:lnTo>
                      <a:pt x="266" y="21"/>
                    </a:lnTo>
                    <a:lnTo>
                      <a:pt x="245" y="21"/>
                    </a:lnTo>
                    <a:lnTo>
                      <a:pt x="245" y="21"/>
                    </a:lnTo>
                    <a:close/>
                  </a:path>
                </a:pathLst>
              </a:custGeom>
              <a:solidFill>
                <a:schemeClr val="accent2"/>
              </a:solidFill>
              <a:ln w="3175" cmpd="sng">
                <a:solidFill>
                  <a:schemeClr val="bg1"/>
                </a:solidFill>
                <a:round/>
                <a:headEnd/>
                <a:tailEnd/>
              </a:ln>
            </p:spPr>
            <p:txBody>
              <a:bodyPr/>
              <a:lstStyle/>
              <a:p>
                <a:endParaRPr lang="es-ES" sz="900" dirty="0"/>
              </a:p>
            </p:txBody>
          </p:sp>
          <p:sp>
            <p:nvSpPr>
              <p:cNvPr id="496" name="Freeform 10"/>
              <p:cNvSpPr>
                <a:spLocks/>
              </p:cNvSpPr>
              <p:nvPr>
                <p:custDataLst>
                  <p:tags r:id="rId77"/>
                </p:custDataLst>
              </p:nvPr>
            </p:nvSpPr>
            <p:spPr bwMode="auto">
              <a:xfrm>
                <a:off x="4457" y="3155"/>
                <a:ext cx="292" cy="294"/>
              </a:xfrm>
              <a:custGeom>
                <a:avLst/>
                <a:gdLst>
                  <a:gd name="T0" fmla="*/ 85 w 277"/>
                  <a:gd name="T1" fmla="*/ 291 h 300"/>
                  <a:gd name="T2" fmla="*/ 130 w 277"/>
                  <a:gd name="T3" fmla="*/ 291 h 300"/>
                  <a:gd name="T4" fmla="*/ 161 w 277"/>
                  <a:gd name="T5" fmla="*/ 300 h 300"/>
                  <a:gd name="T6" fmla="*/ 182 w 277"/>
                  <a:gd name="T7" fmla="*/ 281 h 300"/>
                  <a:gd name="T8" fmla="*/ 203 w 277"/>
                  <a:gd name="T9" fmla="*/ 272 h 300"/>
                  <a:gd name="T10" fmla="*/ 214 w 277"/>
                  <a:gd name="T11" fmla="*/ 272 h 300"/>
                  <a:gd name="T12" fmla="*/ 235 w 277"/>
                  <a:gd name="T13" fmla="*/ 281 h 300"/>
                  <a:gd name="T14" fmla="*/ 246 w 277"/>
                  <a:gd name="T15" fmla="*/ 291 h 300"/>
                  <a:gd name="T16" fmla="*/ 277 w 277"/>
                  <a:gd name="T17" fmla="*/ 281 h 300"/>
                  <a:gd name="T18" fmla="*/ 269 w 277"/>
                  <a:gd name="T19" fmla="*/ 58 h 300"/>
                  <a:gd name="T20" fmla="*/ 226 w 277"/>
                  <a:gd name="T21" fmla="*/ 50 h 300"/>
                  <a:gd name="T22" fmla="*/ 192 w 277"/>
                  <a:gd name="T23" fmla="*/ 50 h 300"/>
                  <a:gd name="T24" fmla="*/ 161 w 277"/>
                  <a:gd name="T25" fmla="*/ 50 h 300"/>
                  <a:gd name="T26" fmla="*/ 130 w 277"/>
                  <a:gd name="T27" fmla="*/ 40 h 300"/>
                  <a:gd name="T28" fmla="*/ 85 w 277"/>
                  <a:gd name="T29" fmla="*/ 40 h 300"/>
                  <a:gd name="T30" fmla="*/ 53 w 277"/>
                  <a:gd name="T31" fmla="*/ 30 h 300"/>
                  <a:gd name="T32" fmla="*/ 53 w 277"/>
                  <a:gd name="T33" fmla="*/ 0 h 300"/>
                  <a:gd name="T34" fmla="*/ 43 w 277"/>
                  <a:gd name="T35" fmla="*/ 0 h 300"/>
                  <a:gd name="T36" fmla="*/ 12 w 277"/>
                  <a:gd name="T37" fmla="*/ 30 h 300"/>
                  <a:gd name="T38" fmla="*/ 12 w 277"/>
                  <a:gd name="T39" fmla="*/ 50 h 300"/>
                  <a:gd name="T40" fmla="*/ 21 w 277"/>
                  <a:gd name="T41" fmla="*/ 77 h 300"/>
                  <a:gd name="T42" fmla="*/ 33 w 277"/>
                  <a:gd name="T43" fmla="*/ 89 h 300"/>
                  <a:gd name="T44" fmla="*/ 53 w 277"/>
                  <a:gd name="T45" fmla="*/ 98 h 300"/>
                  <a:gd name="T46" fmla="*/ 43 w 277"/>
                  <a:gd name="T47" fmla="*/ 116 h 300"/>
                  <a:gd name="T48" fmla="*/ 21 w 277"/>
                  <a:gd name="T49" fmla="*/ 136 h 300"/>
                  <a:gd name="T50" fmla="*/ 12 w 277"/>
                  <a:gd name="T51" fmla="*/ 155 h 300"/>
                  <a:gd name="T52" fmla="*/ 12 w 277"/>
                  <a:gd name="T53" fmla="*/ 184 h 300"/>
                  <a:gd name="T54" fmla="*/ 33 w 277"/>
                  <a:gd name="T55" fmla="*/ 214 h 300"/>
                  <a:gd name="T56" fmla="*/ 53 w 277"/>
                  <a:gd name="T57" fmla="*/ 233 h 300"/>
                  <a:gd name="T58" fmla="*/ 75 w 277"/>
                  <a:gd name="T59" fmla="*/ 252 h 300"/>
                  <a:gd name="T60" fmla="*/ 75 w 277"/>
                  <a:gd name="T61" fmla="*/ 272 h 300"/>
                  <a:gd name="T62" fmla="*/ 63 w 277"/>
                  <a:gd name="T63" fmla="*/ 2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300">
                    <a:moveTo>
                      <a:pt x="63" y="291"/>
                    </a:moveTo>
                    <a:lnTo>
                      <a:pt x="85" y="291"/>
                    </a:lnTo>
                    <a:lnTo>
                      <a:pt x="108" y="291"/>
                    </a:lnTo>
                    <a:lnTo>
                      <a:pt x="130" y="291"/>
                    </a:lnTo>
                    <a:lnTo>
                      <a:pt x="150" y="291"/>
                    </a:lnTo>
                    <a:lnTo>
                      <a:pt x="161" y="300"/>
                    </a:lnTo>
                    <a:lnTo>
                      <a:pt x="182" y="291"/>
                    </a:lnTo>
                    <a:lnTo>
                      <a:pt x="182" y="281"/>
                    </a:lnTo>
                    <a:lnTo>
                      <a:pt x="192" y="281"/>
                    </a:lnTo>
                    <a:lnTo>
                      <a:pt x="203" y="272"/>
                    </a:lnTo>
                    <a:lnTo>
                      <a:pt x="214" y="281"/>
                    </a:lnTo>
                    <a:lnTo>
                      <a:pt x="214" y="272"/>
                    </a:lnTo>
                    <a:lnTo>
                      <a:pt x="226" y="272"/>
                    </a:lnTo>
                    <a:lnTo>
                      <a:pt x="235" y="281"/>
                    </a:lnTo>
                    <a:lnTo>
                      <a:pt x="246" y="281"/>
                    </a:lnTo>
                    <a:lnTo>
                      <a:pt x="246" y="291"/>
                    </a:lnTo>
                    <a:lnTo>
                      <a:pt x="269" y="281"/>
                    </a:lnTo>
                    <a:lnTo>
                      <a:pt x="277" y="281"/>
                    </a:lnTo>
                    <a:lnTo>
                      <a:pt x="277" y="50"/>
                    </a:lnTo>
                    <a:lnTo>
                      <a:pt x="269" y="58"/>
                    </a:lnTo>
                    <a:lnTo>
                      <a:pt x="246" y="58"/>
                    </a:lnTo>
                    <a:lnTo>
                      <a:pt x="226" y="50"/>
                    </a:lnTo>
                    <a:lnTo>
                      <a:pt x="214" y="50"/>
                    </a:lnTo>
                    <a:lnTo>
                      <a:pt x="192" y="50"/>
                    </a:lnTo>
                    <a:lnTo>
                      <a:pt x="182" y="50"/>
                    </a:lnTo>
                    <a:lnTo>
                      <a:pt x="161" y="50"/>
                    </a:lnTo>
                    <a:lnTo>
                      <a:pt x="139" y="50"/>
                    </a:lnTo>
                    <a:lnTo>
                      <a:pt x="130" y="40"/>
                    </a:lnTo>
                    <a:lnTo>
                      <a:pt x="108" y="40"/>
                    </a:lnTo>
                    <a:lnTo>
                      <a:pt x="85" y="40"/>
                    </a:lnTo>
                    <a:lnTo>
                      <a:pt x="63" y="40"/>
                    </a:lnTo>
                    <a:lnTo>
                      <a:pt x="53" y="30"/>
                    </a:lnTo>
                    <a:lnTo>
                      <a:pt x="53" y="20"/>
                    </a:lnTo>
                    <a:lnTo>
                      <a:pt x="53" y="0"/>
                    </a:lnTo>
                    <a:lnTo>
                      <a:pt x="33" y="0"/>
                    </a:lnTo>
                    <a:lnTo>
                      <a:pt x="43" y="0"/>
                    </a:lnTo>
                    <a:lnTo>
                      <a:pt x="21" y="20"/>
                    </a:lnTo>
                    <a:lnTo>
                      <a:pt x="12" y="30"/>
                    </a:lnTo>
                    <a:lnTo>
                      <a:pt x="0" y="30"/>
                    </a:lnTo>
                    <a:lnTo>
                      <a:pt x="12" y="50"/>
                    </a:lnTo>
                    <a:lnTo>
                      <a:pt x="12" y="68"/>
                    </a:lnTo>
                    <a:lnTo>
                      <a:pt x="21" y="77"/>
                    </a:lnTo>
                    <a:lnTo>
                      <a:pt x="21" y="89"/>
                    </a:lnTo>
                    <a:lnTo>
                      <a:pt x="33" y="89"/>
                    </a:lnTo>
                    <a:lnTo>
                      <a:pt x="43" y="89"/>
                    </a:lnTo>
                    <a:lnTo>
                      <a:pt x="53" y="98"/>
                    </a:lnTo>
                    <a:lnTo>
                      <a:pt x="43" y="107"/>
                    </a:lnTo>
                    <a:lnTo>
                      <a:pt x="43" y="116"/>
                    </a:lnTo>
                    <a:lnTo>
                      <a:pt x="21" y="127"/>
                    </a:lnTo>
                    <a:lnTo>
                      <a:pt x="21" y="136"/>
                    </a:lnTo>
                    <a:lnTo>
                      <a:pt x="21" y="155"/>
                    </a:lnTo>
                    <a:lnTo>
                      <a:pt x="12" y="155"/>
                    </a:lnTo>
                    <a:lnTo>
                      <a:pt x="12" y="175"/>
                    </a:lnTo>
                    <a:lnTo>
                      <a:pt x="12" y="184"/>
                    </a:lnTo>
                    <a:lnTo>
                      <a:pt x="12" y="204"/>
                    </a:lnTo>
                    <a:lnTo>
                      <a:pt x="33" y="214"/>
                    </a:lnTo>
                    <a:lnTo>
                      <a:pt x="43" y="223"/>
                    </a:lnTo>
                    <a:lnTo>
                      <a:pt x="53" y="233"/>
                    </a:lnTo>
                    <a:lnTo>
                      <a:pt x="63" y="242"/>
                    </a:lnTo>
                    <a:lnTo>
                      <a:pt x="75" y="252"/>
                    </a:lnTo>
                    <a:lnTo>
                      <a:pt x="75" y="261"/>
                    </a:lnTo>
                    <a:lnTo>
                      <a:pt x="75" y="272"/>
                    </a:lnTo>
                    <a:lnTo>
                      <a:pt x="63" y="281"/>
                    </a:lnTo>
                    <a:lnTo>
                      <a:pt x="63" y="291"/>
                    </a:lnTo>
                    <a:lnTo>
                      <a:pt x="63" y="291"/>
                    </a:lnTo>
                    <a:close/>
                  </a:path>
                </a:pathLst>
              </a:custGeom>
              <a:solidFill>
                <a:schemeClr val="accent2"/>
              </a:solidFill>
              <a:ln w="3175" cmpd="sng">
                <a:solidFill>
                  <a:schemeClr val="bg1"/>
                </a:solidFill>
                <a:round/>
                <a:headEnd/>
                <a:tailEnd/>
              </a:ln>
            </p:spPr>
            <p:txBody>
              <a:bodyPr/>
              <a:lstStyle/>
              <a:p>
                <a:endParaRPr lang="es-ES" sz="900" dirty="0"/>
              </a:p>
            </p:txBody>
          </p:sp>
          <p:sp>
            <p:nvSpPr>
              <p:cNvPr id="497" name="Freeform 11"/>
              <p:cNvSpPr>
                <a:spLocks/>
              </p:cNvSpPr>
              <p:nvPr>
                <p:custDataLst>
                  <p:tags r:id="rId78"/>
                </p:custDataLst>
              </p:nvPr>
            </p:nvSpPr>
            <p:spPr bwMode="auto">
              <a:xfrm>
                <a:off x="4205" y="3333"/>
                <a:ext cx="158" cy="282"/>
              </a:xfrm>
              <a:custGeom>
                <a:avLst/>
                <a:gdLst>
                  <a:gd name="T0" fmla="*/ 202 w 202"/>
                  <a:gd name="T1" fmla="*/ 273 h 432"/>
                  <a:gd name="T2" fmla="*/ 202 w 202"/>
                  <a:gd name="T3" fmla="*/ 302 h 432"/>
                  <a:gd name="T4" fmla="*/ 173 w 202"/>
                  <a:gd name="T5" fmla="*/ 347 h 432"/>
                  <a:gd name="T6" fmla="*/ 144 w 202"/>
                  <a:gd name="T7" fmla="*/ 359 h 432"/>
                  <a:gd name="T8" fmla="*/ 130 w 202"/>
                  <a:gd name="T9" fmla="*/ 388 h 432"/>
                  <a:gd name="T10" fmla="*/ 101 w 202"/>
                  <a:gd name="T11" fmla="*/ 403 h 432"/>
                  <a:gd name="T12" fmla="*/ 101 w 202"/>
                  <a:gd name="T13" fmla="*/ 432 h 432"/>
                  <a:gd name="T14" fmla="*/ 72 w 202"/>
                  <a:gd name="T15" fmla="*/ 403 h 432"/>
                  <a:gd name="T16" fmla="*/ 43 w 202"/>
                  <a:gd name="T17" fmla="*/ 388 h 432"/>
                  <a:gd name="T18" fmla="*/ 0 w 202"/>
                  <a:gd name="T19" fmla="*/ 374 h 432"/>
                  <a:gd name="T20" fmla="*/ 14 w 202"/>
                  <a:gd name="T21" fmla="*/ 347 h 432"/>
                  <a:gd name="T22" fmla="*/ 0 w 202"/>
                  <a:gd name="T23" fmla="*/ 332 h 432"/>
                  <a:gd name="T24" fmla="*/ 14 w 202"/>
                  <a:gd name="T25" fmla="*/ 302 h 432"/>
                  <a:gd name="T26" fmla="*/ 0 w 202"/>
                  <a:gd name="T27" fmla="*/ 273 h 432"/>
                  <a:gd name="T28" fmla="*/ 14 w 202"/>
                  <a:gd name="T29" fmla="*/ 246 h 432"/>
                  <a:gd name="T30" fmla="*/ 14 w 202"/>
                  <a:gd name="T31" fmla="*/ 202 h 432"/>
                  <a:gd name="T32" fmla="*/ 14 w 202"/>
                  <a:gd name="T33" fmla="*/ 172 h 432"/>
                  <a:gd name="T34" fmla="*/ 14 w 202"/>
                  <a:gd name="T35" fmla="*/ 143 h 432"/>
                  <a:gd name="T36" fmla="*/ 29 w 202"/>
                  <a:gd name="T37" fmla="*/ 130 h 432"/>
                  <a:gd name="T38" fmla="*/ 14 w 202"/>
                  <a:gd name="T39" fmla="*/ 101 h 432"/>
                  <a:gd name="T40" fmla="*/ 14 w 202"/>
                  <a:gd name="T41" fmla="*/ 58 h 432"/>
                  <a:gd name="T42" fmla="*/ 14 w 202"/>
                  <a:gd name="T43" fmla="*/ 29 h 432"/>
                  <a:gd name="T44" fmla="*/ 43 w 202"/>
                  <a:gd name="T45" fmla="*/ 15 h 432"/>
                  <a:gd name="T46" fmla="*/ 85 w 202"/>
                  <a:gd name="T47" fmla="*/ 15 h 432"/>
                  <a:gd name="T48" fmla="*/ 130 w 202"/>
                  <a:gd name="T49" fmla="*/ 29 h 432"/>
                  <a:gd name="T50" fmla="*/ 144 w 202"/>
                  <a:gd name="T51" fmla="*/ 74 h 432"/>
                  <a:gd name="T52" fmla="*/ 130 w 202"/>
                  <a:gd name="T53" fmla="*/ 101 h 432"/>
                  <a:gd name="T54" fmla="*/ 130 w 202"/>
                  <a:gd name="T55" fmla="*/ 143 h 432"/>
                  <a:gd name="T56" fmla="*/ 144 w 202"/>
                  <a:gd name="T57" fmla="*/ 172 h 432"/>
                  <a:gd name="T58" fmla="*/ 157 w 202"/>
                  <a:gd name="T59" fmla="*/ 202 h 432"/>
                  <a:gd name="T60" fmla="*/ 173 w 202"/>
                  <a:gd name="T61" fmla="*/ 246 h 432"/>
                  <a:gd name="T62" fmla="*/ 186 w 202"/>
                  <a:gd name="T63" fmla="*/ 2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lnTo>
                      <a:pt x="186" y="260"/>
                    </a:lnTo>
                    <a:lnTo>
                      <a:pt x="186" y="260"/>
                    </a:lnTo>
                    <a:close/>
                  </a:path>
                </a:pathLst>
              </a:custGeom>
              <a:solidFill>
                <a:schemeClr val="accent2"/>
              </a:solidFill>
              <a:ln w="3175" cmpd="sng">
                <a:solidFill>
                  <a:schemeClr val="bg1"/>
                </a:solidFill>
                <a:round/>
                <a:headEnd/>
                <a:tailEnd/>
              </a:ln>
            </p:spPr>
            <p:txBody>
              <a:bodyPr/>
              <a:lstStyle/>
              <a:p>
                <a:endParaRPr lang="es-ES" sz="900" dirty="0"/>
              </a:p>
            </p:txBody>
          </p:sp>
          <p:sp>
            <p:nvSpPr>
              <p:cNvPr id="498" name="Freeform 12"/>
              <p:cNvSpPr>
                <a:spLocks/>
              </p:cNvSpPr>
              <p:nvPr>
                <p:custDataLst>
                  <p:tags r:id="rId79"/>
                </p:custDataLst>
              </p:nvPr>
            </p:nvSpPr>
            <p:spPr bwMode="auto">
              <a:xfrm>
                <a:off x="3681" y="2894"/>
                <a:ext cx="289" cy="150"/>
              </a:xfrm>
              <a:custGeom>
                <a:avLst/>
                <a:gdLst>
                  <a:gd name="T0" fmla="*/ 183 w 273"/>
                  <a:gd name="T1" fmla="*/ 95 h 154"/>
                  <a:gd name="T2" fmla="*/ 175 w 273"/>
                  <a:gd name="T3" fmla="*/ 114 h 154"/>
                  <a:gd name="T4" fmla="*/ 159 w 273"/>
                  <a:gd name="T5" fmla="*/ 115 h 154"/>
                  <a:gd name="T6" fmla="*/ 156 w 273"/>
                  <a:gd name="T7" fmla="*/ 135 h 154"/>
                  <a:gd name="T8" fmla="*/ 148 w 273"/>
                  <a:gd name="T9" fmla="*/ 154 h 154"/>
                  <a:gd name="T10" fmla="*/ 132 w 273"/>
                  <a:gd name="T11" fmla="*/ 153 h 154"/>
                  <a:gd name="T12" fmla="*/ 115 w 273"/>
                  <a:gd name="T13" fmla="*/ 148 h 154"/>
                  <a:gd name="T14" fmla="*/ 106 w 273"/>
                  <a:gd name="T15" fmla="*/ 136 h 154"/>
                  <a:gd name="T16" fmla="*/ 89 w 273"/>
                  <a:gd name="T17" fmla="*/ 135 h 154"/>
                  <a:gd name="T18" fmla="*/ 73 w 273"/>
                  <a:gd name="T19" fmla="*/ 135 h 154"/>
                  <a:gd name="T20" fmla="*/ 75 w 273"/>
                  <a:gd name="T21" fmla="*/ 140 h 154"/>
                  <a:gd name="T22" fmla="*/ 59 w 273"/>
                  <a:gd name="T23" fmla="*/ 143 h 154"/>
                  <a:gd name="T24" fmla="*/ 45 w 273"/>
                  <a:gd name="T25" fmla="*/ 147 h 154"/>
                  <a:gd name="T26" fmla="*/ 28 w 273"/>
                  <a:gd name="T27" fmla="*/ 141 h 154"/>
                  <a:gd name="T28" fmla="*/ 0 w 273"/>
                  <a:gd name="T29" fmla="*/ 120 h 154"/>
                  <a:gd name="T30" fmla="*/ 0 w 273"/>
                  <a:gd name="T31" fmla="*/ 105 h 154"/>
                  <a:gd name="T32" fmla="*/ 12 w 273"/>
                  <a:gd name="T33" fmla="*/ 103 h 154"/>
                  <a:gd name="T34" fmla="*/ 25 w 273"/>
                  <a:gd name="T35" fmla="*/ 95 h 154"/>
                  <a:gd name="T36" fmla="*/ 1 w 273"/>
                  <a:gd name="T37" fmla="*/ 73 h 154"/>
                  <a:gd name="T38" fmla="*/ 16 w 273"/>
                  <a:gd name="T39" fmla="*/ 70 h 154"/>
                  <a:gd name="T40" fmla="*/ 25 w 273"/>
                  <a:gd name="T41" fmla="*/ 59 h 154"/>
                  <a:gd name="T42" fmla="*/ 13 w 273"/>
                  <a:gd name="T43" fmla="*/ 47 h 154"/>
                  <a:gd name="T44" fmla="*/ 7 w 273"/>
                  <a:gd name="T45" fmla="*/ 27 h 154"/>
                  <a:gd name="T46" fmla="*/ 71 w 273"/>
                  <a:gd name="T47" fmla="*/ 35 h 154"/>
                  <a:gd name="T48" fmla="*/ 79 w 273"/>
                  <a:gd name="T49" fmla="*/ 32 h 154"/>
                  <a:gd name="T50" fmla="*/ 93 w 273"/>
                  <a:gd name="T51" fmla="*/ 23 h 154"/>
                  <a:gd name="T52" fmla="*/ 110 w 273"/>
                  <a:gd name="T53" fmla="*/ 25 h 154"/>
                  <a:gd name="T54" fmla="*/ 108 w 273"/>
                  <a:gd name="T55" fmla="*/ 19 h 154"/>
                  <a:gd name="T56" fmla="*/ 124 w 273"/>
                  <a:gd name="T57" fmla="*/ 14 h 154"/>
                  <a:gd name="T58" fmla="*/ 130 w 273"/>
                  <a:gd name="T59" fmla="*/ 13 h 154"/>
                  <a:gd name="T60" fmla="*/ 137 w 273"/>
                  <a:gd name="T61" fmla="*/ 11 h 154"/>
                  <a:gd name="T62" fmla="*/ 147 w 273"/>
                  <a:gd name="T63" fmla="*/ 8 h 154"/>
                  <a:gd name="T64" fmla="*/ 156 w 273"/>
                  <a:gd name="T65" fmla="*/ 13 h 154"/>
                  <a:gd name="T66" fmla="*/ 162 w 273"/>
                  <a:gd name="T67" fmla="*/ 11 h 154"/>
                  <a:gd name="T68" fmla="*/ 177 w 273"/>
                  <a:gd name="T69" fmla="*/ 7 h 154"/>
                  <a:gd name="T70" fmla="*/ 186 w 273"/>
                  <a:gd name="T71" fmla="*/ 4 h 154"/>
                  <a:gd name="T72" fmla="*/ 193 w 273"/>
                  <a:gd name="T73" fmla="*/ 3 h 154"/>
                  <a:gd name="T74" fmla="*/ 202 w 273"/>
                  <a:gd name="T75" fmla="*/ 0 h 154"/>
                  <a:gd name="T76" fmla="*/ 203 w 273"/>
                  <a:gd name="T77" fmla="*/ 4 h 154"/>
                  <a:gd name="T78" fmla="*/ 204 w 273"/>
                  <a:gd name="T79" fmla="*/ 10 h 154"/>
                  <a:gd name="T80" fmla="*/ 211 w 273"/>
                  <a:gd name="T81" fmla="*/ 8 h 154"/>
                  <a:gd name="T82" fmla="*/ 219 w 273"/>
                  <a:gd name="T83" fmla="*/ 7 h 154"/>
                  <a:gd name="T84" fmla="*/ 226 w 273"/>
                  <a:gd name="T85" fmla="*/ 4 h 154"/>
                  <a:gd name="T86" fmla="*/ 236 w 273"/>
                  <a:gd name="T87" fmla="*/ 8 h 154"/>
                  <a:gd name="T88" fmla="*/ 247 w 273"/>
                  <a:gd name="T89" fmla="*/ 12 h 154"/>
                  <a:gd name="T90" fmla="*/ 258 w 273"/>
                  <a:gd name="T91" fmla="*/ 28 h 154"/>
                  <a:gd name="T92" fmla="*/ 273 w 273"/>
                  <a:gd name="T93" fmla="*/ 36 h 154"/>
                  <a:gd name="T94" fmla="*/ 241 w 273"/>
                  <a:gd name="T95" fmla="*/ 46 h 154"/>
                  <a:gd name="T96" fmla="*/ 228 w 273"/>
                  <a:gd name="T97" fmla="*/ 58 h 154"/>
                  <a:gd name="T98" fmla="*/ 219 w 273"/>
                  <a:gd name="T99" fmla="*/ 65 h 154"/>
                  <a:gd name="T100" fmla="*/ 217 w 273"/>
                  <a:gd name="T101" fmla="*/ 64 h 154"/>
                  <a:gd name="T102" fmla="*/ 202 w 273"/>
                  <a:gd name="T103" fmla="*/ 63 h 154"/>
                  <a:gd name="T104" fmla="*/ 194 w 273"/>
                  <a:gd name="T105" fmla="*/ 71 h 154"/>
                  <a:gd name="T106" fmla="*/ 205 w 273"/>
                  <a:gd name="T107" fmla="*/ 78 h 154"/>
                  <a:gd name="T108" fmla="*/ 181 w 273"/>
                  <a:gd name="T109" fmla="*/ 79 h 154"/>
                  <a:gd name="T110" fmla="*/ 183 w 273"/>
                  <a:gd name="T111" fmla="*/ 9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154">
                    <a:moveTo>
                      <a:pt x="183" y="95"/>
                    </a:moveTo>
                    <a:lnTo>
                      <a:pt x="175" y="114"/>
                    </a:lnTo>
                    <a:lnTo>
                      <a:pt x="159" y="115"/>
                    </a:lnTo>
                    <a:lnTo>
                      <a:pt x="156" y="135"/>
                    </a:lnTo>
                    <a:lnTo>
                      <a:pt x="148" y="154"/>
                    </a:lnTo>
                    <a:lnTo>
                      <a:pt x="132" y="153"/>
                    </a:lnTo>
                    <a:lnTo>
                      <a:pt x="115" y="148"/>
                    </a:lnTo>
                    <a:lnTo>
                      <a:pt x="106" y="136"/>
                    </a:lnTo>
                    <a:lnTo>
                      <a:pt x="89" y="135"/>
                    </a:lnTo>
                    <a:lnTo>
                      <a:pt x="73" y="135"/>
                    </a:lnTo>
                    <a:lnTo>
                      <a:pt x="75" y="140"/>
                    </a:lnTo>
                    <a:lnTo>
                      <a:pt x="59" y="143"/>
                    </a:lnTo>
                    <a:lnTo>
                      <a:pt x="45" y="147"/>
                    </a:lnTo>
                    <a:lnTo>
                      <a:pt x="28" y="141"/>
                    </a:lnTo>
                    <a:lnTo>
                      <a:pt x="0" y="120"/>
                    </a:lnTo>
                    <a:lnTo>
                      <a:pt x="0" y="105"/>
                    </a:lnTo>
                    <a:lnTo>
                      <a:pt x="12" y="103"/>
                    </a:lnTo>
                    <a:lnTo>
                      <a:pt x="25" y="95"/>
                    </a:lnTo>
                    <a:lnTo>
                      <a:pt x="1" y="73"/>
                    </a:lnTo>
                    <a:lnTo>
                      <a:pt x="16" y="70"/>
                    </a:lnTo>
                    <a:lnTo>
                      <a:pt x="25" y="59"/>
                    </a:lnTo>
                    <a:lnTo>
                      <a:pt x="13" y="47"/>
                    </a:lnTo>
                    <a:lnTo>
                      <a:pt x="7" y="27"/>
                    </a:lnTo>
                    <a:lnTo>
                      <a:pt x="71" y="35"/>
                    </a:lnTo>
                    <a:lnTo>
                      <a:pt x="79" y="32"/>
                    </a:lnTo>
                    <a:lnTo>
                      <a:pt x="93" y="23"/>
                    </a:lnTo>
                    <a:lnTo>
                      <a:pt x="110" y="25"/>
                    </a:lnTo>
                    <a:lnTo>
                      <a:pt x="108" y="19"/>
                    </a:lnTo>
                    <a:lnTo>
                      <a:pt x="124" y="14"/>
                    </a:lnTo>
                    <a:lnTo>
                      <a:pt x="130" y="13"/>
                    </a:lnTo>
                    <a:lnTo>
                      <a:pt x="137" y="11"/>
                    </a:lnTo>
                    <a:lnTo>
                      <a:pt x="147" y="8"/>
                    </a:lnTo>
                    <a:lnTo>
                      <a:pt x="156" y="13"/>
                    </a:lnTo>
                    <a:lnTo>
                      <a:pt x="162" y="11"/>
                    </a:lnTo>
                    <a:lnTo>
                      <a:pt x="177" y="7"/>
                    </a:lnTo>
                    <a:lnTo>
                      <a:pt x="186" y="4"/>
                    </a:lnTo>
                    <a:lnTo>
                      <a:pt x="193" y="3"/>
                    </a:lnTo>
                    <a:lnTo>
                      <a:pt x="202" y="0"/>
                    </a:lnTo>
                    <a:lnTo>
                      <a:pt x="203" y="4"/>
                    </a:lnTo>
                    <a:lnTo>
                      <a:pt x="204" y="10"/>
                    </a:lnTo>
                    <a:lnTo>
                      <a:pt x="211" y="8"/>
                    </a:lnTo>
                    <a:lnTo>
                      <a:pt x="219" y="7"/>
                    </a:lnTo>
                    <a:lnTo>
                      <a:pt x="226" y="4"/>
                    </a:lnTo>
                    <a:lnTo>
                      <a:pt x="236" y="8"/>
                    </a:lnTo>
                    <a:lnTo>
                      <a:pt x="247" y="12"/>
                    </a:lnTo>
                    <a:lnTo>
                      <a:pt x="258" y="28"/>
                    </a:lnTo>
                    <a:lnTo>
                      <a:pt x="273" y="36"/>
                    </a:lnTo>
                    <a:lnTo>
                      <a:pt x="241" y="46"/>
                    </a:lnTo>
                    <a:lnTo>
                      <a:pt x="228" y="58"/>
                    </a:lnTo>
                    <a:lnTo>
                      <a:pt x="219" y="65"/>
                    </a:lnTo>
                    <a:lnTo>
                      <a:pt x="217" y="64"/>
                    </a:lnTo>
                    <a:lnTo>
                      <a:pt x="202" y="63"/>
                    </a:lnTo>
                    <a:lnTo>
                      <a:pt x="194" y="71"/>
                    </a:lnTo>
                    <a:lnTo>
                      <a:pt x="205" y="78"/>
                    </a:lnTo>
                    <a:lnTo>
                      <a:pt x="181" y="79"/>
                    </a:lnTo>
                    <a:lnTo>
                      <a:pt x="183" y="95"/>
                    </a:lnTo>
                    <a:close/>
                  </a:path>
                </a:pathLst>
              </a:custGeom>
              <a:solidFill>
                <a:schemeClr val="accent2"/>
              </a:solidFill>
              <a:ln w="3175" cmpd="sng">
                <a:solidFill>
                  <a:schemeClr val="bg1"/>
                </a:solidFill>
                <a:round/>
                <a:headEnd/>
                <a:tailEnd/>
              </a:ln>
            </p:spPr>
            <p:txBody>
              <a:bodyPr/>
              <a:lstStyle/>
              <a:p>
                <a:endParaRPr lang="es-ES" sz="900" dirty="0"/>
              </a:p>
            </p:txBody>
          </p:sp>
          <p:sp>
            <p:nvSpPr>
              <p:cNvPr id="499" name="Freeform 13"/>
              <p:cNvSpPr>
                <a:spLocks/>
              </p:cNvSpPr>
              <p:nvPr>
                <p:custDataLst>
                  <p:tags r:id="rId80"/>
                </p:custDataLst>
              </p:nvPr>
            </p:nvSpPr>
            <p:spPr bwMode="auto">
              <a:xfrm>
                <a:off x="4298" y="3355"/>
                <a:ext cx="260" cy="163"/>
              </a:xfrm>
              <a:custGeom>
                <a:avLst/>
                <a:gdLst>
                  <a:gd name="T0" fmla="*/ 77 w 246"/>
                  <a:gd name="T1" fmla="*/ 27 h 168"/>
                  <a:gd name="T2" fmla="*/ 90 w 246"/>
                  <a:gd name="T3" fmla="*/ 24 h 168"/>
                  <a:gd name="T4" fmla="*/ 105 w 246"/>
                  <a:gd name="T5" fmla="*/ 21 h 168"/>
                  <a:gd name="T6" fmla="*/ 123 w 246"/>
                  <a:gd name="T7" fmla="*/ 23 h 168"/>
                  <a:gd name="T8" fmla="*/ 140 w 246"/>
                  <a:gd name="T9" fmla="*/ 21 h 168"/>
                  <a:gd name="T10" fmla="*/ 156 w 246"/>
                  <a:gd name="T11" fmla="*/ 15 h 168"/>
                  <a:gd name="T12" fmla="*/ 164 w 246"/>
                  <a:gd name="T13" fmla="*/ 0 h 168"/>
                  <a:gd name="T14" fmla="*/ 194 w 246"/>
                  <a:gd name="T15" fmla="*/ 14 h 168"/>
                  <a:gd name="T16" fmla="*/ 225 w 246"/>
                  <a:gd name="T17" fmla="*/ 45 h 168"/>
                  <a:gd name="T18" fmla="*/ 227 w 246"/>
                  <a:gd name="T19" fmla="*/ 66 h 168"/>
                  <a:gd name="T20" fmla="*/ 215 w 246"/>
                  <a:gd name="T21" fmla="*/ 80 h 168"/>
                  <a:gd name="T22" fmla="*/ 246 w 246"/>
                  <a:gd name="T23" fmla="*/ 84 h 168"/>
                  <a:gd name="T24" fmla="*/ 216 w 246"/>
                  <a:gd name="T25" fmla="*/ 96 h 168"/>
                  <a:gd name="T26" fmla="*/ 198 w 246"/>
                  <a:gd name="T27" fmla="*/ 116 h 168"/>
                  <a:gd name="T28" fmla="*/ 192 w 246"/>
                  <a:gd name="T29" fmla="*/ 129 h 168"/>
                  <a:gd name="T30" fmla="*/ 185 w 246"/>
                  <a:gd name="T31" fmla="*/ 129 h 168"/>
                  <a:gd name="T32" fmla="*/ 185 w 246"/>
                  <a:gd name="T33" fmla="*/ 125 h 168"/>
                  <a:gd name="T34" fmla="*/ 179 w 246"/>
                  <a:gd name="T35" fmla="*/ 119 h 168"/>
                  <a:gd name="T36" fmla="*/ 171 w 246"/>
                  <a:gd name="T37" fmla="*/ 119 h 168"/>
                  <a:gd name="T38" fmla="*/ 163 w 246"/>
                  <a:gd name="T39" fmla="*/ 125 h 168"/>
                  <a:gd name="T40" fmla="*/ 171 w 246"/>
                  <a:gd name="T41" fmla="*/ 135 h 168"/>
                  <a:gd name="T42" fmla="*/ 149 w 246"/>
                  <a:gd name="T43" fmla="*/ 146 h 168"/>
                  <a:gd name="T44" fmla="*/ 143 w 246"/>
                  <a:gd name="T45" fmla="*/ 140 h 168"/>
                  <a:gd name="T46" fmla="*/ 137 w 246"/>
                  <a:gd name="T47" fmla="*/ 146 h 168"/>
                  <a:gd name="T48" fmla="*/ 128 w 246"/>
                  <a:gd name="T49" fmla="*/ 146 h 168"/>
                  <a:gd name="T50" fmla="*/ 128 w 246"/>
                  <a:gd name="T51" fmla="*/ 140 h 168"/>
                  <a:gd name="T52" fmla="*/ 116 w 246"/>
                  <a:gd name="T53" fmla="*/ 146 h 168"/>
                  <a:gd name="T54" fmla="*/ 108 w 246"/>
                  <a:gd name="T55" fmla="*/ 146 h 168"/>
                  <a:gd name="T56" fmla="*/ 108 w 246"/>
                  <a:gd name="T57" fmla="*/ 151 h 168"/>
                  <a:gd name="T58" fmla="*/ 101 w 246"/>
                  <a:gd name="T59" fmla="*/ 157 h 168"/>
                  <a:gd name="T60" fmla="*/ 93 w 246"/>
                  <a:gd name="T61" fmla="*/ 157 h 168"/>
                  <a:gd name="T62" fmla="*/ 80 w 246"/>
                  <a:gd name="T63" fmla="*/ 157 h 168"/>
                  <a:gd name="T64" fmla="*/ 73 w 246"/>
                  <a:gd name="T65" fmla="*/ 168 h 168"/>
                  <a:gd name="T66" fmla="*/ 59 w 246"/>
                  <a:gd name="T67" fmla="*/ 162 h 168"/>
                  <a:gd name="T68" fmla="*/ 44 w 246"/>
                  <a:gd name="T69" fmla="*/ 157 h 168"/>
                  <a:gd name="T70" fmla="*/ 44 w 246"/>
                  <a:gd name="T71" fmla="*/ 162 h 168"/>
                  <a:gd name="T72" fmla="*/ 31 w 246"/>
                  <a:gd name="T73" fmla="*/ 162 h 168"/>
                  <a:gd name="T74" fmla="*/ 31 w 246"/>
                  <a:gd name="T75" fmla="*/ 151 h 168"/>
                  <a:gd name="T76" fmla="*/ 38 w 246"/>
                  <a:gd name="T77" fmla="*/ 146 h 168"/>
                  <a:gd name="T78" fmla="*/ 38 w 246"/>
                  <a:gd name="T79" fmla="*/ 140 h 168"/>
                  <a:gd name="T80" fmla="*/ 31 w 246"/>
                  <a:gd name="T81" fmla="*/ 135 h 168"/>
                  <a:gd name="T82" fmla="*/ 23 w 246"/>
                  <a:gd name="T83" fmla="*/ 140 h 168"/>
                  <a:gd name="T84" fmla="*/ 17 w 246"/>
                  <a:gd name="T85" fmla="*/ 146 h 168"/>
                  <a:gd name="T86" fmla="*/ 17 w 246"/>
                  <a:gd name="T87" fmla="*/ 129 h 168"/>
                  <a:gd name="T88" fmla="*/ 31 w 246"/>
                  <a:gd name="T89" fmla="*/ 125 h 168"/>
                  <a:gd name="T90" fmla="*/ 11 w 246"/>
                  <a:gd name="T91" fmla="*/ 108 h 168"/>
                  <a:gd name="T92" fmla="*/ 15 w 246"/>
                  <a:gd name="T93" fmla="*/ 87 h 168"/>
                  <a:gd name="T94" fmla="*/ 0 w 246"/>
                  <a:gd name="T95" fmla="*/ 68 h 168"/>
                  <a:gd name="T96" fmla="*/ 2 w 246"/>
                  <a:gd name="T97" fmla="*/ 45 h 168"/>
                  <a:gd name="T98" fmla="*/ 27 w 246"/>
                  <a:gd name="T99" fmla="*/ 41 h 168"/>
                  <a:gd name="T100" fmla="*/ 39 w 246"/>
                  <a:gd name="T101" fmla="*/ 32 h 168"/>
                  <a:gd name="T102" fmla="*/ 53 w 246"/>
                  <a:gd name="T103" fmla="*/ 29 h 168"/>
                  <a:gd name="T104" fmla="*/ 75 w 246"/>
                  <a:gd name="T105"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168">
                    <a:moveTo>
                      <a:pt x="77" y="27"/>
                    </a:moveTo>
                    <a:lnTo>
                      <a:pt x="90" y="24"/>
                    </a:lnTo>
                    <a:lnTo>
                      <a:pt x="105" y="21"/>
                    </a:lnTo>
                    <a:lnTo>
                      <a:pt x="123" y="23"/>
                    </a:lnTo>
                    <a:lnTo>
                      <a:pt x="140" y="21"/>
                    </a:lnTo>
                    <a:lnTo>
                      <a:pt x="156" y="15"/>
                    </a:lnTo>
                    <a:lnTo>
                      <a:pt x="164" y="0"/>
                    </a:lnTo>
                    <a:lnTo>
                      <a:pt x="194" y="14"/>
                    </a:lnTo>
                    <a:lnTo>
                      <a:pt x="225" y="45"/>
                    </a:lnTo>
                    <a:lnTo>
                      <a:pt x="227" y="66"/>
                    </a:lnTo>
                    <a:lnTo>
                      <a:pt x="215" y="80"/>
                    </a:lnTo>
                    <a:lnTo>
                      <a:pt x="246" y="84"/>
                    </a:lnTo>
                    <a:lnTo>
                      <a:pt x="216" y="96"/>
                    </a:lnTo>
                    <a:lnTo>
                      <a:pt x="198" y="116"/>
                    </a:lnTo>
                    <a:lnTo>
                      <a:pt x="192" y="129"/>
                    </a:lnTo>
                    <a:lnTo>
                      <a:pt x="185" y="129"/>
                    </a:lnTo>
                    <a:lnTo>
                      <a:pt x="185" y="125"/>
                    </a:lnTo>
                    <a:lnTo>
                      <a:pt x="179" y="119"/>
                    </a:lnTo>
                    <a:lnTo>
                      <a:pt x="171" y="119"/>
                    </a:lnTo>
                    <a:lnTo>
                      <a:pt x="163" y="125"/>
                    </a:lnTo>
                    <a:lnTo>
                      <a:pt x="171" y="135"/>
                    </a:lnTo>
                    <a:lnTo>
                      <a:pt x="149" y="146"/>
                    </a:lnTo>
                    <a:lnTo>
                      <a:pt x="143" y="140"/>
                    </a:lnTo>
                    <a:lnTo>
                      <a:pt x="137" y="146"/>
                    </a:lnTo>
                    <a:lnTo>
                      <a:pt x="128" y="146"/>
                    </a:lnTo>
                    <a:lnTo>
                      <a:pt x="128" y="140"/>
                    </a:lnTo>
                    <a:lnTo>
                      <a:pt x="116" y="146"/>
                    </a:lnTo>
                    <a:lnTo>
                      <a:pt x="108" y="146"/>
                    </a:lnTo>
                    <a:lnTo>
                      <a:pt x="108" y="151"/>
                    </a:lnTo>
                    <a:lnTo>
                      <a:pt x="101" y="157"/>
                    </a:lnTo>
                    <a:lnTo>
                      <a:pt x="93" y="157"/>
                    </a:lnTo>
                    <a:lnTo>
                      <a:pt x="80" y="157"/>
                    </a:lnTo>
                    <a:lnTo>
                      <a:pt x="73" y="168"/>
                    </a:lnTo>
                    <a:lnTo>
                      <a:pt x="59" y="162"/>
                    </a:lnTo>
                    <a:lnTo>
                      <a:pt x="44" y="157"/>
                    </a:lnTo>
                    <a:lnTo>
                      <a:pt x="44" y="162"/>
                    </a:lnTo>
                    <a:lnTo>
                      <a:pt x="31" y="162"/>
                    </a:lnTo>
                    <a:lnTo>
                      <a:pt x="31" y="151"/>
                    </a:lnTo>
                    <a:lnTo>
                      <a:pt x="38" y="146"/>
                    </a:lnTo>
                    <a:lnTo>
                      <a:pt x="38" y="140"/>
                    </a:lnTo>
                    <a:lnTo>
                      <a:pt x="31" y="135"/>
                    </a:lnTo>
                    <a:lnTo>
                      <a:pt x="23" y="140"/>
                    </a:lnTo>
                    <a:lnTo>
                      <a:pt x="17" y="146"/>
                    </a:lnTo>
                    <a:lnTo>
                      <a:pt x="17" y="129"/>
                    </a:lnTo>
                    <a:lnTo>
                      <a:pt x="31" y="125"/>
                    </a:lnTo>
                    <a:lnTo>
                      <a:pt x="11" y="108"/>
                    </a:lnTo>
                    <a:lnTo>
                      <a:pt x="15" y="87"/>
                    </a:lnTo>
                    <a:lnTo>
                      <a:pt x="0" y="68"/>
                    </a:lnTo>
                    <a:lnTo>
                      <a:pt x="2" y="45"/>
                    </a:lnTo>
                    <a:lnTo>
                      <a:pt x="27" y="41"/>
                    </a:lnTo>
                    <a:lnTo>
                      <a:pt x="39" y="32"/>
                    </a:lnTo>
                    <a:lnTo>
                      <a:pt x="53" y="29"/>
                    </a:lnTo>
                    <a:lnTo>
                      <a:pt x="75" y="27"/>
                    </a:lnTo>
                  </a:path>
                </a:pathLst>
              </a:custGeom>
              <a:solidFill>
                <a:schemeClr val="accent2"/>
              </a:solidFill>
              <a:ln w="3175" cmpd="sng">
                <a:solidFill>
                  <a:schemeClr val="bg1"/>
                </a:solidFill>
                <a:round/>
                <a:headEnd/>
                <a:tailEnd/>
              </a:ln>
            </p:spPr>
            <p:txBody>
              <a:bodyPr/>
              <a:lstStyle/>
              <a:p>
                <a:endParaRPr lang="es-ES" sz="900" dirty="0"/>
              </a:p>
            </p:txBody>
          </p:sp>
          <p:sp>
            <p:nvSpPr>
              <p:cNvPr id="500" name="Freeform 14"/>
              <p:cNvSpPr>
                <a:spLocks/>
              </p:cNvSpPr>
              <p:nvPr>
                <p:custDataLst>
                  <p:tags r:id="rId81"/>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01" name="Freeform 15"/>
              <p:cNvSpPr>
                <a:spLocks/>
              </p:cNvSpPr>
              <p:nvPr>
                <p:custDataLst>
                  <p:tags r:id="rId82"/>
                </p:custDataLst>
              </p:nvPr>
            </p:nvSpPr>
            <p:spPr bwMode="auto">
              <a:xfrm>
                <a:off x="3604" y="2461"/>
                <a:ext cx="538" cy="267"/>
              </a:xfrm>
              <a:custGeom>
                <a:avLst/>
                <a:gdLst>
                  <a:gd name="T0" fmla="*/ 485 w 509"/>
                  <a:gd name="T1" fmla="*/ 133 h 273"/>
                  <a:gd name="T2" fmla="*/ 450 w 509"/>
                  <a:gd name="T3" fmla="*/ 118 h 273"/>
                  <a:gd name="T4" fmla="*/ 416 w 509"/>
                  <a:gd name="T5" fmla="*/ 91 h 273"/>
                  <a:gd name="T6" fmla="*/ 385 w 509"/>
                  <a:gd name="T7" fmla="*/ 89 h 273"/>
                  <a:gd name="T8" fmla="*/ 364 w 509"/>
                  <a:gd name="T9" fmla="*/ 105 h 273"/>
                  <a:gd name="T10" fmla="*/ 343 w 509"/>
                  <a:gd name="T11" fmla="*/ 89 h 273"/>
                  <a:gd name="T12" fmla="*/ 332 w 509"/>
                  <a:gd name="T13" fmla="*/ 80 h 273"/>
                  <a:gd name="T14" fmla="*/ 332 w 509"/>
                  <a:gd name="T15" fmla="*/ 61 h 273"/>
                  <a:gd name="T16" fmla="*/ 290 w 509"/>
                  <a:gd name="T17" fmla="*/ 51 h 273"/>
                  <a:gd name="T18" fmla="*/ 268 w 509"/>
                  <a:gd name="T19" fmla="*/ 41 h 273"/>
                  <a:gd name="T20" fmla="*/ 256 w 509"/>
                  <a:gd name="T21" fmla="*/ 32 h 273"/>
                  <a:gd name="T22" fmla="*/ 256 w 509"/>
                  <a:gd name="T23" fmla="*/ 3 h 273"/>
                  <a:gd name="T24" fmla="*/ 225 w 509"/>
                  <a:gd name="T25" fmla="*/ 3 h 273"/>
                  <a:gd name="T26" fmla="*/ 215 w 509"/>
                  <a:gd name="T27" fmla="*/ 22 h 273"/>
                  <a:gd name="T28" fmla="*/ 199 w 509"/>
                  <a:gd name="T29" fmla="*/ 0 h 273"/>
                  <a:gd name="T30" fmla="*/ 160 w 509"/>
                  <a:gd name="T31" fmla="*/ 22 h 273"/>
                  <a:gd name="T32" fmla="*/ 117 w 509"/>
                  <a:gd name="T33" fmla="*/ 51 h 273"/>
                  <a:gd name="T34" fmla="*/ 95 w 509"/>
                  <a:gd name="T35" fmla="*/ 61 h 273"/>
                  <a:gd name="T36" fmla="*/ 63 w 509"/>
                  <a:gd name="T37" fmla="*/ 70 h 273"/>
                  <a:gd name="T38" fmla="*/ 34 w 509"/>
                  <a:gd name="T39" fmla="*/ 55 h 273"/>
                  <a:gd name="T40" fmla="*/ 0 w 509"/>
                  <a:gd name="T41" fmla="*/ 51 h 273"/>
                  <a:gd name="T42" fmla="*/ 10 w 509"/>
                  <a:gd name="T43" fmla="*/ 89 h 273"/>
                  <a:gd name="T44" fmla="*/ 22 w 509"/>
                  <a:gd name="T45" fmla="*/ 109 h 273"/>
                  <a:gd name="T46" fmla="*/ 42 w 509"/>
                  <a:gd name="T47" fmla="*/ 129 h 273"/>
                  <a:gd name="T48" fmla="*/ 42 w 509"/>
                  <a:gd name="T49" fmla="*/ 157 h 273"/>
                  <a:gd name="T50" fmla="*/ 63 w 509"/>
                  <a:gd name="T51" fmla="*/ 186 h 273"/>
                  <a:gd name="T52" fmla="*/ 86 w 509"/>
                  <a:gd name="T53" fmla="*/ 216 h 273"/>
                  <a:gd name="T54" fmla="*/ 104 w 509"/>
                  <a:gd name="T55" fmla="*/ 226 h 273"/>
                  <a:gd name="T56" fmla="*/ 121 w 509"/>
                  <a:gd name="T57" fmla="*/ 245 h 273"/>
                  <a:gd name="T58" fmla="*/ 138 w 509"/>
                  <a:gd name="T59" fmla="*/ 254 h 273"/>
                  <a:gd name="T60" fmla="*/ 170 w 509"/>
                  <a:gd name="T61" fmla="*/ 263 h 273"/>
                  <a:gd name="T62" fmla="*/ 203 w 509"/>
                  <a:gd name="T63" fmla="*/ 254 h 273"/>
                  <a:gd name="T64" fmla="*/ 207 w 509"/>
                  <a:gd name="T65" fmla="*/ 240 h 273"/>
                  <a:gd name="T66" fmla="*/ 235 w 509"/>
                  <a:gd name="T67" fmla="*/ 234 h 273"/>
                  <a:gd name="T68" fmla="*/ 256 w 509"/>
                  <a:gd name="T69" fmla="*/ 234 h 273"/>
                  <a:gd name="T70" fmla="*/ 278 w 509"/>
                  <a:gd name="T71" fmla="*/ 243 h 273"/>
                  <a:gd name="T72" fmla="*/ 306 w 509"/>
                  <a:gd name="T73" fmla="*/ 254 h 273"/>
                  <a:gd name="T74" fmla="*/ 316 w 509"/>
                  <a:gd name="T75" fmla="*/ 265 h 273"/>
                  <a:gd name="T76" fmla="*/ 368 w 509"/>
                  <a:gd name="T77" fmla="*/ 271 h 273"/>
                  <a:gd name="T78" fmla="*/ 418 w 509"/>
                  <a:gd name="T79" fmla="*/ 256 h 273"/>
                  <a:gd name="T80" fmla="*/ 472 w 509"/>
                  <a:gd name="T81" fmla="*/ 246 h 273"/>
                  <a:gd name="T82" fmla="*/ 500 w 509"/>
                  <a:gd name="T83" fmla="*/ 162 h 273"/>
                  <a:gd name="T84" fmla="*/ 506 w 509"/>
                  <a:gd name="T85" fmla="*/ 1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9" h="273">
                    <a:moveTo>
                      <a:pt x="506" y="133"/>
                    </a:moveTo>
                    <a:lnTo>
                      <a:pt x="485" y="133"/>
                    </a:lnTo>
                    <a:lnTo>
                      <a:pt x="462" y="129"/>
                    </a:lnTo>
                    <a:lnTo>
                      <a:pt x="450" y="118"/>
                    </a:lnTo>
                    <a:lnTo>
                      <a:pt x="428" y="89"/>
                    </a:lnTo>
                    <a:lnTo>
                      <a:pt x="416" y="91"/>
                    </a:lnTo>
                    <a:lnTo>
                      <a:pt x="407" y="89"/>
                    </a:lnTo>
                    <a:lnTo>
                      <a:pt x="385" y="89"/>
                    </a:lnTo>
                    <a:lnTo>
                      <a:pt x="375" y="89"/>
                    </a:lnTo>
                    <a:lnTo>
                      <a:pt x="364" y="105"/>
                    </a:lnTo>
                    <a:lnTo>
                      <a:pt x="353" y="99"/>
                    </a:lnTo>
                    <a:lnTo>
                      <a:pt x="343" y="89"/>
                    </a:lnTo>
                    <a:lnTo>
                      <a:pt x="321" y="89"/>
                    </a:lnTo>
                    <a:lnTo>
                      <a:pt x="332" y="80"/>
                    </a:lnTo>
                    <a:lnTo>
                      <a:pt x="343" y="70"/>
                    </a:lnTo>
                    <a:lnTo>
                      <a:pt x="332" y="61"/>
                    </a:lnTo>
                    <a:lnTo>
                      <a:pt x="312" y="61"/>
                    </a:lnTo>
                    <a:lnTo>
                      <a:pt x="290" y="51"/>
                    </a:lnTo>
                    <a:lnTo>
                      <a:pt x="278" y="51"/>
                    </a:lnTo>
                    <a:lnTo>
                      <a:pt x="268" y="41"/>
                    </a:lnTo>
                    <a:lnTo>
                      <a:pt x="256" y="41"/>
                    </a:lnTo>
                    <a:lnTo>
                      <a:pt x="256" y="32"/>
                    </a:lnTo>
                    <a:lnTo>
                      <a:pt x="256" y="22"/>
                    </a:lnTo>
                    <a:lnTo>
                      <a:pt x="256" y="3"/>
                    </a:lnTo>
                    <a:lnTo>
                      <a:pt x="247" y="3"/>
                    </a:lnTo>
                    <a:lnTo>
                      <a:pt x="225" y="3"/>
                    </a:lnTo>
                    <a:lnTo>
                      <a:pt x="225" y="12"/>
                    </a:lnTo>
                    <a:lnTo>
                      <a:pt x="215" y="22"/>
                    </a:lnTo>
                    <a:lnTo>
                      <a:pt x="208" y="9"/>
                    </a:lnTo>
                    <a:lnTo>
                      <a:pt x="199" y="0"/>
                    </a:lnTo>
                    <a:lnTo>
                      <a:pt x="170" y="12"/>
                    </a:lnTo>
                    <a:lnTo>
                      <a:pt x="160" y="22"/>
                    </a:lnTo>
                    <a:lnTo>
                      <a:pt x="150" y="32"/>
                    </a:lnTo>
                    <a:lnTo>
                      <a:pt x="117" y="51"/>
                    </a:lnTo>
                    <a:lnTo>
                      <a:pt x="106" y="51"/>
                    </a:lnTo>
                    <a:lnTo>
                      <a:pt x="95" y="61"/>
                    </a:lnTo>
                    <a:lnTo>
                      <a:pt x="86" y="61"/>
                    </a:lnTo>
                    <a:lnTo>
                      <a:pt x="63" y="70"/>
                    </a:lnTo>
                    <a:lnTo>
                      <a:pt x="44" y="61"/>
                    </a:lnTo>
                    <a:lnTo>
                      <a:pt x="34" y="55"/>
                    </a:lnTo>
                    <a:lnTo>
                      <a:pt x="16" y="60"/>
                    </a:lnTo>
                    <a:lnTo>
                      <a:pt x="0" y="51"/>
                    </a:lnTo>
                    <a:lnTo>
                      <a:pt x="0" y="70"/>
                    </a:lnTo>
                    <a:lnTo>
                      <a:pt x="10" y="89"/>
                    </a:lnTo>
                    <a:lnTo>
                      <a:pt x="22" y="89"/>
                    </a:lnTo>
                    <a:lnTo>
                      <a:pt x="22" y="109"/>
                    </a:lnTo>
                    <a:lnTo>
                      <a:pt x="32" y="118"/>
                    </a:lnTo>
                    <a:lnTo>
                      <a:pt x="42" y="129"/>
                    </a:lnTo>
                    <a:lnTo>
                      <a:pt x="42" y="148"/>
                    </a:lnTo>
                    <a:lnTo>
                      <a:pt x="42" y="157"/>
                    </a:lnTo>
                    <a:lnTo>
                      <a:pt x="54" y="167"/>
                    </a:lnTo>
                    <a:lnTo>
                      <a:pt x="63" y="186"/>
                    </a:lnTo>
                    <a:lnTo>
                      <a:pt x="75" y="206"/>
                    </a:lnTo>
                    <a:lnTo>
                      <a:pt x="86" y="216"/>
                    </a:lnTo>
                    <a:lnTo>
                      <a:pt x="95" y="216"/>
                    </a:lnTo>
                    <a:lnTo>
                      <a:pt x="104" y="226"/>
                    </a:lnTo>
                    <a:lnTo>
                      <a:pt x="112" y="234"/>
                    </a:lnTo>
                    <a:lnTo>
                      <a:pt x="121" y="245"/>
                    </a:lnTo>
                    <a:lnTo>
                      <a:pt x="129" y="254"/>
                    </a:lnTo>
                    <a:lnTo>
                      <a:pt x="138" y="254"/>
                    </a:lnTo>
                    <a:lnTo>
                      <a:pt x="150" y="263"/>
                    </a:lnTo>
                    <a:lnTo>
                      <a:pt x="170" y="263"/>
                    </a:lnTo>
                    <a:lnTo>
                      <a:pt x="193" y="263"/>
                    </a:lnTo>
                    <a:lnTo>
                      <a:pt x="203" y="254"/>
                    </a:lnTo>
                    <a:lnTo>
                      <a:pt x="203" y="243"/>
                    </a:lnTo>
                    <a:lnTo>
                      <a:pt x="207" y="240"/>
                    </a:lnTo>
                    <a:lnTo>
                      <a:pt x="215" y="234"/>
                    </a:lnTo>
                    <a:lnTo>
                      <a:pt x="235" y="234"/>
                    </a:lnTo>
                    <a:lnTo>
                      <a:pt x="247" y="234"/>
                    </a:lnTo>
                    <a:lnTo>
                      <a:pt x="256" y="234"/>
                    </a:lnTo>
                    <a:lnTo>
                      <a:pt x="268" y="243"/>
                    </a:lnTo>
                    <a:lnTo>
                      <a:pt x="278" y="243"/>
                    </a:lnTo>
                    <a:lnTo>
                      <a:pt x="300" y="243"/>
                    </a:lnTo>
                    <a:lnTo>
                      <a:pt x="306" y="254"/>
                    </a:lnTo>
                    <a:lnTo>
                      <a:pt x="313" y="259"/>
                    </a:lnTo>
                    <a:lnTo>
                      <a:pt x="316" y="265"/>
                    </a:lnTo>
                    <a:lnTo>
                      <a:pt x="332" y="273"/>
                    </a:lnTo>
                    <a:lnTo>
                      <a:pt x="368" y="271"/>
                    </a:lnTo>
                    <a:lnTo>
                      <a:pt x="386" y="246"/>
                    </a:lnTo>
                    <a:lnTo>
                      <a:pt x="418" y="256"/>
                    </a:lnTo>
                    <a:lnTo>
                      <a:pt x="434" y="250"/>
                    </a:lnTo>
                    <a:lnTo>
                      <a:pt x="472" y="246"/>
                    </a:lnTo>
                    <a:lnTo>
                      <a:pt x="475" y="187"/>
                    </a:lnTo>
                    <a:lnTo>
                      <a:pt x="500" y="162"/>
                    </a:lnTo>
                    <a:lnTo>
                      <a:pt x="509" y="157"/>
                    </a:lnTo>
                    <a:lnTo>
                      <a:pt x="506" y="133"/>
                    </a:lnTo>
                    <a:close/>
                  </a:path>
                </a:pathLst>
              </a:custGeom>
              <a:solidFill>
                <a:schemeClr val="accent2"/>
              </a:solidFill>
              <a:ln w="3175" cmpd="sng">
                <a:solidFill>
                  <a:schemeClr val="bg1"/>
                </a:solidFill>
                <a:round/>
                <a:headEnd/>
                <a:tailEnd/>
              </a:ln>
            </p:spPr>
            <p:txBody>
              <a:bodyPr/>
              <a:lstStyle/>
              <a:p>
                <a:endParaRPr lang="es-ES" sz="900" dirty="0"/>
              </a:p>
            </p:txBody>
          </p:sp>
          <p:sp>
            <p:nvSpPr>
              <p:cNvPr id="502" name="Freeform 16"/>
              <p:cNvSpPr>
                <a:spLocks/>
              </p:cNvSpPr>
              <p:nvPr>
                <p:custDataLst>
                  <p:tags r:id="rId83"/>
                </p:custDataLst>
              </p:nvPr>
            </p:nvSpPr>
            <p:spPr bwMode="auto">
              <a:xfrm>
                <a:off x="3792" y="2060"/>
                <a:ext cx="802" cy="615"/>
              </a:xfrm>
              <a:custGeom>
                <a:avLst/>
                <a:gdLst>
                  <a:gd name="T0" fmla="*/ 52 w 759"/>
                  <a:gd name="T1" fmla="*/ 162 h 630"/>
                  <a:gd name="T2" fmla="*/ 44 w 759"/>
                  <a:gd name="T3" fmla="*/ 143 h 630"/>
                  <a:gd name="T4" fmla="*/ 87 w 759"/>
                  <a:gd name="T5" fmla="*/ 104 h 630"/>
                  <a:gd name="T6" fmla="*/ 130 w 759"/>
                  <a:gd name="T7" fmla="*/ 104 h 630"/>
                  <a:gd name="T8" fmla="*/ 150 w 759"/>
                  <a:gd name="T9" fmla="*/ 86 h 630"/>
                  <a:gd name="T10" fmla="*/ 183 w 759"/>
                  <a:gd name="T11" fmla="*/ 67 h 630"/>
                  <a:gd name="T12" fmla="*/ 215 w 759"/>
                  <a:gd name="T13" fmla="*/ 56 h 630"/>
                  <a:gd name="T14" fmla="*/ 236 w 759"/>
                  <a:gd name="T15" fmla="*/ 47 h 630"/>
                  <a:gd name="T16" fmla="*/ 280 w 759"/>
                  <a:gd name="T17" fmla="*/ 47 h 630"/>
                  <a:gd name="T18" fmla="*/ 323 w 759"/>
                  <a:gd name="T19" fmla="*/ 47 h 630"/>
                  <a:gd name="T20" fmla="*/ 331 w 759"/>
                  <a:gd name="T21" fmla="*/ 77 h 630"/>
                  <a:gd name="T22" fmla="*/ 377 w 759"/>
                  <a:gd name="T23" fmla="*/ 86 h 630"/>
                  <a:gd name="T24" fmla="*/ 398 w 759"/>
                  <a:gd name="T25" fmla="*/ 95 h 630"/>
                  <a:gd name="T26" fmla="*/ 418 w 759"/>
                  <a:gd name="T27" fmla="*/ 77 h 630"/>
                  <a:gd name="T28" fmla="*/ 441 w 759"/>
                  <a:gd name="T29" fmla="*/ 56 h 630"/>
                  <a:gd name="T30" fmla="*/ 441 w 759"/>
                  <a:gd name="T31" fmla="*/ 28 h 630"/>
                  <a:gd name="T32" fmla="*/ 472 w 759"/>
                  <a:gd name="T33" fmla="*/ 9 h 630"/>
                  <a:gd name="T34" fmla="*/ 498 w 759"/>
                  <a:gd name="T35" fmla="*/ 25 h 630"/>
                  <a:gd name="T36" fmla="*/ 659 w 759"/>
                  <a:gd name="T37" fmla="*/ 72 h 630"/>
                  <a:gd name="T38" fmla="*/ 699 w 759"/>
                  <a:gd name="T39" fmla="*/ 114 h 630"/>
                  <a:gd name="T40" fmla="*/ 709 w 759"/>
                  <a:gd name="T41" fmla="*/ 163 h 630"/>
                  <a:gd name="T42" fmla="*/ 739 w 759"/>
                  <a:gd name="T43" fmla="*/ 211 h 630"/>
                  <a:gd name="T44" fmla="*/ 693 w 759"/>
                  <a:gd name="T45" fmla="*/ 283 h 630"/>
                  <a:gd name="T46" fmla="*/ 713 w 759"/>
                  <a:gd name="T47" fmla="*/ 328 h 630"/>
                  <a:gd name="T48" fmla="*/ 718 w 759"/>
                  <a:gd name="T49" fmla="*/ 357 h 630"/>
                  <a:gd name="T50" fmla="*/ 709 w 759"/>
                  <a:gd name="T51" fmla="*/ 382 h 630"/>
                  <a:gd name="T52" fmla="*/ 752 w 759"/>
                  <a:gd name="T53" fmla="*/ 429 h 630"/>
                  <a:gd name="T54" fmla="*/ 752 w 759"/>
                  <a:gd name="T55" fmla="*/ 448 h 630"/>
                  <a:gd name="T56" fmla="*/ 739 w 759"/>
                  <a:gd name="T57" fmla="*/ 490 h 630"/>
                  <a:gd name="T58" fmla="*/ 690 w 759"/>
                  <a:gd name="T59" fmla="*/ 515 h 630"/>
                  <a:gd name="T60" fmla="*/ 660 w 759"/>
                  <a:gd name="T61" fmla="*/ 545 h 630"/>
                  <a:gd name="T62" fmla="*/ 651 w 759"/>
                  <a:gd name="T63" fmla="*/ 587 h 630"/>
                  <a:gd name="T64" fmla="*/ 647 w 759"/>
                  <a:gd name="T65" fmla="*/ 616 h 630"/>
                  <a:gd name="T66" fmla="*/ 622 w 759"/>
                  <a:gd name="T67" fmla="*/ 616 h 630"/>
                  <a:gd name="T68" fmla="*/ 590 w 759"/>
                  <a:gd name="T69" fmla="*/ 607 h 630"/>
                  <a:gd name="T70" fmla="*/ 558 w 759"/>
                  <a:gd name="T71" fmla="*/ 587 h 630"/>
                  <a:gd name="T72" fmla="*/ 526 w 759"/>
                  <a:gd name="T73" fmla="*/ 587 h 630"/>
                  <a:gd name="T74" fmla="*/ 495 w 759"/>
                  <a:gd name="T75" fmla="*/ 568 h 630"/>
                  <a:gd name="T76" fmla="*/ 461 w 759"/>
                  <a:gd name="T77" fmla="*/ 568 h 630"/>
                  <a:gd name="T78" fmla="*/ 429 w 759"/>
                  <a:gd name="T79" fmla="*/ 596 h 630"/>
                  <a:gd name="T80" fmla="*/ 408 w 759"/>
                  <a:gd name="T81" fmla="*/ 577 h 630"/>
                  <a:gd name="T82" fmla="*/ 377 w 759"/>
                  <a:gd name="T83" fmla="*/ 577 h 630"/>
                  <a:gd name="T84" fmla="*/ 331 w 759"/>
                  <a:gd name="T85" fmla="*/ 559 h 630"/>
                  <a:gd name="T86" fmla="*/ 280 w 759"/>
                  <a:gd name="T87" fmla="*/ 539 h 630"/>
                  <a:gd name="T88" fmla="*/ 236 w 759"/>
                  <a:gd name="T89" fmla="*/ 509 h 630"/>
                  <a:gd name="T90" fmla="*/ 193 w 759"/>
                  <a:gd name="T91" fmla="*/ 500 h 630"/>
                  <a:gd name="T92" fmla="*/ 183 w 759"/>
                  <a:gd name="T93" fmla="*/ 520 h 630"/>
                  <a:gd name="T94" fmla="*/ 162 w 759"/>
                  <a:gd name="T95" fmla="*/ 500 h 630"/>
                  <a:gd name="T96" fmla="*/ 162 w 759"/>
                  <a:gd name="T97" fmla="*/ 480 h 630"/>
                  <a:gd name="T98" fmla="*/ 108 w 759"/>
                  <a:gd name="T99" fmla="*/ 462 h 630"/>
                  <a:gd name="T100" fmla="*/ 75 w 759"/>
                  <a:gd name="T101" fmla="*/ 452 h 630"/>
                  <a:gd name="T102" fmla="*/ 75 w 759"/>
                  <a:gd name="T103" fmla="*/ 414 h 630"/>
                  <a:gd name="T104" fmla="*/ 44 w 759"/>
                  <a:gd name="T105" fmla="*/ 423 h 630"/>
                  <a:gd name="T106" fmla="*/ 53 w 759"/>
                  <a:gd name="T107" fmla="*/ 375 h 630"/>
                  <a:gd name="T108" fmla="*/ 44 w 759"/>
                  <a:gd name="T109" fmla="*/ 355 h 630"/>
                  <a:gd name="T110" fmla="*/ 33 w 759"/>
                  <a:gd name="T111" fmla="*/ 298 h 630"/>
                  <a:gd name="T112" fmla="*/ 44 w 759"/>
                  <a:gd name="T113" fmla="*/ 268 h 630"/>
                  <a:gd name="T114" fmla="*/ 22 w 759"/>
                  <a:gd name="T115" fmla="*/ 250 h 630"/>
                  <a:gd name="T116" fmla="*/ 12 w 759"/>
                  <a:gd name="T117" fmla="*/ 211 h 630"/>
                  <a:gd name="T118" fmla="*/ 22 w 759"/>
                  <a:gd name="T119" fmla="*/ 182 h 630"/>
                  <a:gd name="T120" fmla="*/ 23 w 759"/>
                  <a:gd name="T121" fmla="*/ 14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630">
                    <a:moveTo>
                      <a:pt x="23" y="149"/>
                    </a:moveTo>
                    <a:lnTo>
                      <a:pt x="35" y="162"/>
                    </a:lnTo>
                    <a:lnTo>
                      <a:pt x="52" y="162"/>
                    </a:lnTo>
                    <a:lnTo>
                      <a:pt x="53" y="163"/>
                    </a:lnTo>
                    <a:lnTo>
                      <a:pt x="53" y="153"/>
                    </a:lnTo>
                    <a:lnTo>
                      <a:pt x="44" y="143"/>
                    </a:lnTo>
                    <a:lnTo>
                      <a:pt x="53" y="135"/>
                    </a:lnTo>
                    <a:lnTo>
                      <a:pt x="65" y="115"/>
                    </a:lnTo>
                    <a:lnTo>
                      <a:pt x="87" y="104"/>
                    </a:lnTo>
                    <a:lnTo>
                      <a:pt x="97" y="104"/>
                    </a:lnTo>
                    <a:lnTo>
                      <a:pt x="118" y="104"/>
                    </a:lnTo>
                    <a:lnTo>
                      <a:pt x="130" y="104"/>
                    </a:lnTo>
                    <a:lnTo>
                      <a:pt x="130" y="95"/>
                    </a:lnTo>
                    <a:lnTo>
                      <a:pt x="140" y="95"/>
                    </a:lnTo>
                    <a:lnTo>
                      <a:pt x="150" y="86"/>
                    </a:lnTo>
                    <a:lnTo>
                      <a:pt x="162" y="86"/>
                    </a:lnTo>
                    <a:lnTo>
                      <a:pt x="172" y="77"/>
                    </a:lnTo>
                    <a:lnTo>
                      <a:pt x="183" y="67"/>
                    </a:lnTo>
                    <a:lnTo>
                      <a:pt x="193" y="56"/>
                    </a:lnTo>
                    <a:lnTo>
                      <a:pt x="205" y="67"/>
                    </a:lnTo>
                    <a:lnTo>
                      <a:pt x="215" y="56"/>
                    </a:lnTo>
                    <a:lnTo>
                      <a:pt x="227" y="56"/>
                    </a:lnTo>
                    <a:lnTo>
                      <a:pt x="227" y="47"/>
                    </a:lnTo>
                    <a:lnTo>
                      <a:pt x="236" y="47"/>
                    </a:lnTo>
                    <a:lnTo>
                      <a:pt x="248" y="38"/>
                    </a:lnTo>
                    <a:lnTo>
                      <a:pt x="268" y="47"/>
                    </a:lnTo>
                    <a:lnTo>
                      <a:pt x="280" y="47"/>
                    </a:lnTo>
                    <a:lnTo>
                      <a:pt x="290" y="38"/>
                    </a:lnTo>
                    <a:lnTo>
                      <a:pt x="323" y="38"/>
                    </a:lnTo>
                    <a:lnTo>
                      <a:pt x="323" y="47"/>
                    </a:lnTo>
                    <a:lnTo>
                      <a:pt x="331" y="56"/>
                    </a:lnTo>
                    <a:lnTo>
                      <a:pt x="331" y="67"/>
                    </a:lnTo>
                    <a:lnTo>
                      <a:pt x="331" y="77"/>
                    </a:lnTo>
                    <a:lnTo>
                      <a:pt x="331" y="86"/>
                    </a:lnTo>
                    <a:lnTo>
                      <a:pt x="343" y="95"/>
                    </a:lnTo>
                    <a:lnTo>
                      <a:pt x="377" y="86"/>
                    </a:lnTo>
                    <a:lnTo>
                      <a:pt x="386" y="86"/>
                    </a:lnTo>
                    <a:lnTo>
                      <a:pt x="386" y="95"/>
                    </a:lnTo>
                    <a:lnTo>
                      <a:pt x="398" y="95"/>
                    </a:lnTo>
                    <a:lnTo>
                      <a:pt x="418" y="95"/>
                    </a:lnTo>
                    <a:lnTo>
                      <a:pt x="418" y="86"/>
                    </a:lnTo>
                    <a:lnTo>
                      <a:pt x="418" y="77"/>
                    </a:lnTo>
                    <a:lnTo>
                      <a:pt x="418" y="67"/>
                    </a:lnTo>
                    <a:lnTo>
                      <a:pt x="429" y="67"/>
                    </a:lnTo>
                    <a:lnTo>
                      <a:pt x="441" y="56"/>
                    </a:lnTo>
                    <a:lnTo>
                      <a:pt x="441" y="47"/>
                    </a:lnTo>
                    <a:lnTo>
                      <a:pt x="421" y="42"/>
                    </a:lnTo>
                    <a:lnTo>
                      <a:pt x="441" y="28"/>
                    </a:lnTo>
                    <a:lnTo>
                      <a:pt x="441" y="19"/>
                    </a:lnTo>
                    <a:lnTo>
                      <a:pt x="472" y="0"/>
                    </a:lnTo>
                    <a:lnTo>
                      <a:pt x="472" y="9"/>
                    </a:lnTo>
                    <a:lnTo>
                      <a:pt x="472" y="19"/>
                    </a:lnTo>
                    <a:lnTo>
                      <a:pt x="472" y="28"/>
                    </a:lnTo>
                    <a:lnTo>
                      <a:pt x="498" y="25"/>
                    </a:lnTo>
                    <a:lnTo>
                      <a:pt x="636" y="49"/>
                    </a:lnTo>
                    <a:lnTo>
                      <a:pt x="639" y="62"/>
                    </a:lnTo>
                    <a:lnTo>
                      <a:pt x="659" y="72"/>
                    </a:lnTo>
                    <a:lnTo>
                      <a:pt x="674" y="77"/>
                    </a:lnTo>
                    <a:lnTo>
                      <a:pt x="700" y="93"/>
                    </a:lnTo>
                    <a:lnTo>
                      <a:pt x="699" y="114"/>
                    </a:lnTo>
                    <a:lnTo>
                      <a:pt x="702" y="128"/>
                    </a:lnTo>
                    <a:lnTo>
                      <a:pt x="709" y="135"/>
                    </a:lnTo>
                    <a:lnTo>
                      <a:pt x="709" y="163"/>
                    </a:lnTo>
                    <a:lnTo>
                      <a:pt x="714" y="170"/>
                    </a:lnTo>
                    <a:lnTo>
                      <a:pt x="741" y="195"/>
                    </a:lnTo>
                    <a:lnTo>
                      <a:pt x="739" y="211"/>
                    </a:lnTo>
                    <a:lnTo>
                      <a:pt x="747" y="250"/>
                    </a:lnTo>
                    <a:lnTo>
                      <a:pt x="732" y="260"/>
                    </a:lnTo>
                    <a:lnTo>
                      <a:pt x="693" y="283"/>
                    </a:lnTo>
                    <a:lnTo>
                      <a:pt x="702" y="296"/>
                    </a:lnTo>
                    <a:lnTo>
                      <a:pt x="720" y="300"/>
                    </a:lnTo>
                    <a:lnTo>
                      <a:pt x="713" y="328"/>
                    </a:lnTo>
                    <a:lnTo>
                      <a:pt x="713" y="335"/>
                    </a:lnTo>
                    <a:lnTo>
                      <a:pt x="716" y="339"/>
                    </a:lnTo>
                    <a:lnTo>
                      <a:pt x="718" y="357"/>
                    </a:lnTo>
                    <a:lnTo>
                      <a:pt x="709" y="366"/>
                    </a:lnTo>
                    <a:lnTo>
                      <a:pt x="714" y="374"/>
                    </a:lnTo>
                    <a:lnTo>
                      <a:pt x="709" y="382"/>
                    </a:lnTo>
                    <a:lnTo>
                      <a:pt x="723" y="392"/>
                    </a:lnTo>
                    <a:lnTo>
                      <a:pt x="742" y="406"/>
                    </a:lnTo>
                    <a:lnTo>
                      <a:pt x="752" y="429"/>
                    </a:lnTo>
                    <a:lnTo>
                      <a:pt x="743" y="431"/>
                    </a:lnTo>
                    <a:lnTo>
                      <a:pt x="743" y="444"/>
                    </a:lnTo>
                    <a:lnTo>
                      <a:pt x="752" y="448"/>
                    </a:lnTo>
                    <a:lnTo>
                      <a:pt x="759" y="461"/>
                    </a:lnTo>
                    <a:lnTo>
                      <a:pt x="752" y="482"/>
                    </a:lnTo>
                    <a:lnTo>
                      <a:pt x="739" y="490"/>
                    </a:lnTo>
                    <a:lnTo>
                      <a:pt x="717" y="487"/>
                    </a:lnTo>
                    <a:lnTo>
                      <a:pt x="696" y="504"/>
                    </a:lnTo>
                    <a:lnTo>
                      <a:pt x="690" y="515"/>
                    </a:lnTo>
                    <a:lnTo>
                      <a:pt x="680" y="531"/>
                    </a:lnTo>
                    <a:lnTo>
                      <a:pt x="668" y="534"/>
                    </a:lnTo>
                    <a:lnTo>
                      <a:pt x="660" y="545"/>
                    </a:lnTo>
                    <a:lnTo>
                      <a:pt x="656" y="558"/>
                    </a:lnTo>
                    <a:lnTo>
                      <a:pt x="651" y="578"/>
                    </a:lnTo>
                    <a:lnTo>
                      <a:pt x="651" y="587"/>
                    </a:lnTo>
                    <a:lnTo>
                      <a:pt x="651" y="598"/>
                    </a:lnTo>
                    <a:lnTo>
                      <a:pt x="647" y="606"/>
                    </a:lnTo>
                    <a:lnTo>
                      <a:pt x="647" y="616"/>
                    </a:lnTo>
                    <a:lnTo>
                      <a:pt x="636" y="630"/>
                    </a:lnTo>
                    <a:lnTo>
                      <a:pt x="633" y="616"/>
                    </a:lnTo>
                    <a:lnTo>
                      <a:pt x="622" y="616"/>
                    </a:lnTo>
                    <a:lnTo>
                      <a:pt x="611" y="616"/>
                    </a:lnTo>
                    <a:lnTo>
                      <a:pt x="601" y="616"/>
                    </a:lnTo>
                    <a:lnTo>
                      <a:pt x="590" y="607"/>
                    </a:lnTo>
                    <a:lnTo>
                      <a:pt x="579" y="596"/>
                    </a:lnTo>
                    <a:lnTo>
                      <a:pt x="567" y="587"/>
                    </a:lnTo>
                    <a:lnTo>
                      <a:pt x="558" y="587"/>
                    </a:lnTo>
                    <a:lnTo>
                      <a:pt x="546" y="568"/>
                    </a:lnTo>
                    <a:lnTo>
                      <a:pt x="538" y="577"/>
                    </a:lnTo>
                    <a:lnTo>
                      <a:pt x="526" y="587"/>
                    </a:lnTo>
                    <a:lnTo>
                      <a:pt x="495" y="596"/>
                    </a:lnTo>
                    <a:lnTo>
                      <a:pt x="495" y="587"/>
                    </a:lnTo>
                    <a:lnTo>
                      <a:pt x="495" y="568"/>
                    </a:lnTo>
                    <a:lnTo>
                      <a:pt x="483" y="577"/>
                    </a:lnTo>
                    <a:lnTo>
                      <a:pt x="472" y="577"/>
                    </a:lnTo>
                    <a:lnTo>
                      <a:pt x="461" y="568"/>
                    </a:lnTo>
                    <a:lnTo>
                      <a:pt x="441" y="577"/>
                    </a:lnTo>
                    <a:lnTo>
                      <a:pt x="441" y="587"/>
                    </a:lnTo>
                    <a:lnTo>
                      <a:pt x="429" y="596"/>
                    </a:lnTo>
                    <a:lnTo>
                      <a:pt x="429" y="577"/>
                    </a:lnTo>
                    <a:lnTo>
                      <a:pt x="418" y="568"/>
                    </a:lnTo>
                    <a:lnTo>
                      <a:pt x="408" y="577"/>
                    </a:lnTo>
                    <a:lnTo>
                      <a:pt x="398" y="577"/>
                    </a:lnTo>
                    <a:lnTo>
                      <a:pt x="386" y="587"/>
                    </a:lnTo>
                    <a:lnTo>
                      <a:pt x="377" y="577"/>
                    </a:lnTo>
                    <a:lnTo>
                      <a:pt x="354" y="577"/>
                    </a:lnTo>
                    <a:lnTo>
                      <a:pt x="343" y="568"/>
                    </a:lnTo>
                    <a:lnTo>
                      <a:pt x="331" y="559"/>
                    </a:lnTo>
                    <a:lnTo>
                      <a:pt x="323" y="548"/>
                    </a:lnTo>
                    <a:lnTo>
                      <a:pt x="302" y="548"/>
                    </a:lnTo>
                    <a:lnTo>
                      <a:pt x="280" y="539"/>
                    </a:lnTo>
                    <a:lnTo>
                      <a:pt x="268" y="529"/>
                    </a:lnTo>
                    <a:lnTo>
                      <a:pt x="248" y="500"/>
                    </a:lnTo>
                    <a:lnTo>
                      <a:pt x="236" y="509"/>
                    </a:lnTo>
                    <a:lnTo>
                      <a:pt x="227" y="500"/>
                    </a:lnTo>
                    <a:lnTo>
                      <a:pt x="205" y="500"/>
                    </a:lnTo>
                    <a:lnTo>
                      <a:pt x="193" y="500"/>
                    </a:lnTo>
                    <a:lnTo>
                      <a:pt x="205" y="509"/>
                    </a:lnTo>
                    <a:lnTo>
                      <a:pt x="193" y="509"/>
                    </a:lnTo>
                    <a:lnTo>
                      <a:pt x="183" y="520"/>
                    </a:lnTo>
                    <a:lnTo>
                      <a:pt x="183" y="529"/>
                    </a:lnTo>
                    <a:lnTo>
                      <a:pt x="172" y="509"/>
                    </a:lnTo>
                    <a:lnTo>
                      <a:pt x="162" y="500"/>
                    </a:lnTo>
                    <a:lnTo>
                      <a:pt x="140" y="500"/>
                    </a:lnTo>
                    <a:lnTo>
                      <a:pt x="150" y="491"/>
                    </a:lnTo>
                    <a:lnTo>
                      <a:pt x="162" y="480"/>
                    </a:lnTo>
                    <a:lnTo>
                      <a:pt x="150" y="472"/>
                    </a:lnTo>
                    <a:lnTo>
                      <a:pt x="130" y="472"/>
                    </a:lnTo>
                    <a:lnTo>
                      <a:pt x="108" y="462"/>
                    </a:lnTo>
                    <a:lnTo>
                      <a:pt x="97" y="462"/>
                    </a:lnTo>
                    <a:lnTo>
                      <a:pt x="87" y="452"/>
                    </a:lnTo>
                    <a:lnTo>
                      <a:pt x="75" y="452"/>
                    </a:lnTo>
                    <a:lnTo>
                      <a:pt x="75" y="443"/>
                    </a:lnTo>
                    <a:lnTo>
                      <a:pt x="75" y="433"/>
                    </a:lnTo>
                    <a:lnTo>
                      <a:pt x="75" y="414"/>
                    </a:lnTo>
                    <a:lnTo>
                      <a:pt x="65" y="414"/>
                    </a:lnTo>
                    <a:lnTo>
                      <a:pt x="49" y="415"/>
                    </a:lnTo>
                    <a:lnTo>
                      <a:pt x="44" y="423"/>
                    </a:lnTo>
                    <a:lnTo>
                      <a:pt x="44" y="414"/>
                    </a:lnTo>
                    <a:lnTo>
                      <a:pt x="44" y="384"/>
                    </a:lnTo>
                    <a:lnTo>
                      <a:pt x="53" y="375"/>
                    </a:lnTo>
                    <a:lnTo>
                      <a:pt x="44" y="375"/>
                    </a:lnTo>
                    <a:lnTo>
                      <a:pt x="44" y="365"/>
                    </a:lnTo>
                    <a:lnTo>
                      <a:pt x="44" y="355"/>
                    </a:lnTo>
                    <a:lnTo>
                      <a:pt x="44" y="327"/>
                    </a:lnTo>
                    <a:lnTo>
                      <a:pt x="44" y="318"/>
                    </a:lnTo>
                    <a:lnTo>
                      <a:pt x="33" y="298"/>
                    </a:lnTo>
                    <a:lnTo>
                      <a:pt x="33" y="288"/>
                    </a:lnTo>
                    <a:lnTo>
                      <a:pt x="33" y="279"/>
                    </a:lnTo>
                    <a:lnTo>
                      <a:pt x="44" y="268"/>
                    </a:lnTo>
                    <a:lnTo>
                      <a:pt x="33" y="268"/>
                    </a:lnTo>
                    <a:lnTo>
                      <a:pt x="22" y="260"/>
                    </a:lnTo>
                    <a:lnTo>
                      <a:pt x="22" y="250"/>
                    </a:lnTo>
                    <a:lnTo>
                      <a:pt x="12" y="241"/>
                    </a:lnTo>
                    <a:lnTo>
                      <a:pt x="0" y="221"/>
                    </a:lnTo>
                    <a:lnTo>
                      <a:pt x="12" y="211"/>
                    </a:lnTo>
                    <a:lnTo>
                      <a:pt x="22" y="200"/>
                    </a:lnTo>
                    <a:lnTo>
                      <a:pt x="22" y="192"/>
                    </a:lnTo>
                    <a:lnTo>
                      <a:pt x="22" y="182"/>
                    </a:lnTo>
                    <a:lnTo>
                      <a:pt x="22" y="174"/>
                    </a:lnTo>
                    <a:lnTo>
                      <a:pt x="22" y="163"/>
                    </a:lnTo>
                    <a:lnTo>
                      <a:pt x="23" y="149"/>
                    </a:lnTo>
                    <a:lnTo>
                      <a:pt x="23" y="149"/>
                    </a:lnTo>
                  </a:path>
                </a:pathLst>
              </a:custGeom>
              <a:solidFill>
                <a:schemeClr val="accent2"/>
              </a:solidFill>
              <a:ln w="3175" cap="flat" cmpd="sng">
                <a:solidFill>
                  <a:schemeClr val="bg1"/>
                </a:solidFill>
                <a:prstDash val="solid"/>
                <a:round/>
                <a:headEnd/>
                <a:tailEnd/>
              </a:ln>
            </p:spPr>
            <p:txBody>
              <a:bodyPr/>
              <a:lstStyle/>
              <a:p>
                <a:endParaRPr lang="es-ES" sz="900" dirty="0"/>
              </a:p>
            </p:txBody>
          </p:sp>
          <p:sp>
            <p:nvSpPr>
              <p:cNvPr id="503" name="Freeform 17"/>
              <p:cNvSpPr>
                <a:spLocks/>
              </p:cNvSpPr>
              <p:nvPr>
                <p:custDataLst>
                  <p:tags r:id="rId84"/>
                </p:custDataLst>
              </p:nvPr>
            </p:nvSpPr>
            <p:spPr bwMode="auto">
              <a:xfrm>
                <a:off x="4319" y="2047"/>
                <a:ext cx="155" cy="61"/>
              </a:xfrm>
              <a:custGeom>
                <a:avLst/>
                <a:gdLst>
                  <a:gd name="T0" fmla="*/ 137 w 147"/>
                  <a:gd name="T1" fmla="*/ 62 h 63"/>
                  <a:gd name="T2" fmla="*/ 93 w 147"/>
                  <a:gd name="T3" fmla="*/ 63 h 63"/>
                  <a:gd name="T4" fmla="*/ 32 w 147"/>
                  <a:gd name="T5" fmla="*/ 53 h 63"/>
                  <a:gd name="T6" fmla="*/ 0 w 147"/>
                  <a:gd name="T7" fmla="*/ 38 h 63"/>
                  <a:gd name="T8" fmla="*/ 8 w 147"/>
                  <a:gd name="T9" fmla="*/ 29 h 63"/>
                  <a:gd name="T10" fmla="*/ 11 w 147"/>
                  <a:gd name="T11" fmla="*/ 21 h 63"/>
                  <a:gd name="T12" fmla="*/ 17 w 147"/>
                  <a:gd name="T13" fmla="*/ 14 h 63"/>
                  <a:gd name="T14" fmla="*/ 5 w 147"/>
                  <a:gd name="T15" fmla="*/ 11 h 63"/>
                  <a:gd name="T16" fmla="*/ 8 w 147"/>
                  <a:gd name="T17" fmla="*/ 3 h 63"/>
                  <a:gd name="T18" fmla="*/ 26 w 147"/>
                  <a:gd name="T19" fmla="*/ 2 h 63"/>
                  <a:gd name="T20" fmla="*/ 33 w 147"/>
                  <a:gd name="T21" fmla="*/ 0 h 63"/>
                  <a:gd name="T22" fmla="*/ 47 w 147"/>
                  <a:gd name="T23" fmla="*/ 18 h 63"/>
                  <a:gd name="T24" fmla="*/ 83 w 147"/>
                  <a:gd name="T25" fmla="*/ 20 h 63"/>
                  <a:gd name="T26" fmla="*/ 84 w 147"/>
                  <a:gd name="T27" fmla="*/ 15 h 63"/>
                  <a:gd name="T28" fmla="*/ 98 w 147"/>
                  <a:gd name="T29" fmla="*/ 15 h 63"/>
                  <a:gd name="T30" fmla="*/ 113 w 147"/>
                  <a:gd name="T31" fmla="*/ 14 h 63"/>
                  <a:gd name="T32" fmla="*/ 116 w 147"/>
                  <a:gd name="T33" fmla="*/ 6 h 63"/>
                  <a:gd name="T34" fmla="*/ 123 w 147"/>
                  <a:gd name="T35" fmla="*/ 8 h 63"/>
                  <a:gd name="T36" fmla="*/ 134 w 147"/>
                  <a:gd name="T37" fmla="*/ 15 h 63"/>
                  <a:gd name="T38" fmla="*/ 131 w 147"/>
                  <a:gd name="T39" fmla="*/ 26 h 63"/>
                  <a:gd name="T40" fmla="*/ 141 w 147"/>
                  <a:gd name="T41" fmla="*/ 32 h 63"/>
                  <a:gd name="T42" fmla="*/ 147 w 147"/>
                  <a:gd name="T43" fmla="*/ 36 h 63"/>
                  <a:gd name="T44" fmla="*/ 143 w 147"/>
                  <a:gd name="T45" fmla="*/ 53 h 63"/>
                  <a:gd name="T46" fmla="*/ 138 w 147"/>
                  <a:gd name="T4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63">
                    <a:moveTo>
                      <a:pt x="137" y="62"/>
                    </a:moveTo>
                    <a:lnTo>
                      <a:pt x="93" y="63"/>
                    </a:lnTo>
                    <a:lnTo>
                      <a:pt x="32" y="53"/>
                    </a:lnTo>
                    <a:lnTo>
                      <a:pt x="0" y="38"/>
                    </a:lnTo>
                    <a:lnTo>
                      <a:pt x="8" y="29"/>
                    </a:lnTo>
                    <a:lnTo>
                      <a:pt x="11" y="21"/>
                    </a:lnTo>
                    <a:lnTo>
                      <a:pt x="17" y="14"/>
                    </a:lnTo>
                    <a:lnTo>
                      <a:pt x="5" y="11"/>
                    </a:lnTo>
                    <a:lnTo>
                      <a:pt x="8" y="3"/>
                    </a:lnTo>
                    <a:lnTo>
                      <a:pt x="26" y="2"/>
                    </a:lnTo>
                    <a:lnTo>
                      <a:pt x="33" y="0"/>
                    </a:lnTo>
                    <a:lnTo>
                      <a:pt x="47" y="18"/>
                    </a:lnTo>
                    <a:lnTo>
                      <a:pt x="83" y="20"/>
                    </a:lnTo>
                    <a:lnTo>
                      <a:pt x="84" y="15"/>
                    </a:lnTo>
                    <a:lnTo>
                      <a:pt x="98" y="15"/>
                    </a:lnTo>
                    <a:lnTo>
                      <a:pt x="113" y="14"/>
                    </a:lnTo>
                    <a:lnTo>
                      <a:pt x="116" y="6"/>
                    </a:lnTo>
                    <a:lnTo>
                      <a:pt x="123" y="8"/>
                    </a:lnTo>
                    <a:lnTo>
                      <a:pt x="134" y="15"/>
                    </a:lnTo>
                    <a:lnTo>
                      <a:pt x="131" y="26"/>
                    </a:lnTo>
                    <a:lnTo>
                      <a:pt x="141" y="32"/>
                    </a:lnTo>
                    <a:lnTo>
                      <a:pt x="147" y="36"/>
                    </a:lnTo>
                    <a:lnTo>
                      <a:pt x="143" y="53"/>
                    </a:lnTo>
                    <a:lnTo>
                      <a:pt x="138" y="60"/>
                    </a:ln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sz="900" dirty="0"/>
              </a:p>
            </p:txBody>
          </p:sp>
          <p:sp>
            <p:nvSpPr>
              <p:cNvPr id="504" name="Freeform 18"/>
              <p:cNvSpPr>
                <a:spLocks/>
              </p:cNvSpPr>
              <p:nvPr>
                <p:custDataLst>
                  <p:tags r:id="rId85"/>
                </p:custDataLst>
              </p:nvPr>
            </p:nvSpPr>
            <p:spPr bwMode="auto">
              <a:xfrm>
                <a:off x="4384" y="1701"/>
                <a:ext cx="101" cy="56"/>
              </a:xfrm>
              <a:custGeom>
                <a:avLst/>
                <a:gdLst>
                  <a:gd name="T0" fmla="*/ 43 w 130"/>
                  <a:gd name="T1" fmla="*/ 85 h 85"/>
                  <a:gd name="T2" fmla="*/ 58 w 130"/>
                  <a:gd name="T3" fmla="*/ 70 h 85"/>
                  <a:gd name="T4" fmla="*/ 58 w 130"/>
                  <a:gd name="T5" fmla="*/ 56 h 85"/>
                  <a:gd name="T6" fmla="*/ 87 w 130"/>
                  <a:gd name="T7" fmla="*/ 56 h 85"/>
                  <a:gd name="T8" fmla="*/ 99 w 130"/>
                  <a:gd name="T9" fmla="*/ 56 h 85"/>
                  <a:gd name="T10" fmla="*/ 99 w 130"/>
                  <a:gd name="T11" fmla="*/ 45 h 85"/>
                  <a:gd name="T12" fmla="*/ 114 w 130"/>
                  <a:gd name="T13" fmla="*/ 29 h 85"/>
                  <a:gd name="T14" fmla="*/ 130 w 130"/>
                  <a:gd name="T15" fmla="*/ 12 h 85"/>
                  <a:gd name="T16" fmla="*/ 99 w 130"/>
                  <a:gd name="T17" fmla="*/ 0 h 85"/>
                  <a:gd name="T18" fmla="*/ 58 w 130"/>
                  <a:gd name="T19" fmla="*/ 29 h 85"/>
                  <a:gd name="T20" fmla="*/ 43 w 130"/>
                  <a:gd name="T21" fmla="*/ 0 h 85"/>
                  <a:gd name="T22" fmla="*/ 29 w 130"/>
                  <a:gd name="T23" fmla="*/ 12 h 85"/>
                  <a:gd name="T24" fmla="*/ 29 w 130"/>
                  <a:gd name="T25" fmla="*/ 29 h 85"/>
                  <a:gd name="T26" fmla="*/ 29 w 130"/>
                  <a:gd name="T27" fmla="*/ 45 h 85"/>
                  <a:gd name="T28" fmla="*/ 0 w 130"/>
                  <a:gd name="T29" fmla="*/ 56 h 85"/>
                  <a:gd name="T30" fmla="*/ 14 w 130"/>
                  <a:gd name="T31" fmla="*/ 56 h 85"/>
                  <a:gd name="T32" fmla="*/ 29 w 130"/>
                  <a:gd name="T33" fmla="*/ 56 h 85"/>
                  <a:gd name="T34" fmla="*/ 43 w 130"/>
                  <a:gd name="T35" fmla="*/ 70 h 85"/>
                  <a:gd name="T36" fmla="*/ 43 w 130"/>
                  <a:gd name="T37" fmla="*/ 85 h 85"/>
                  <a:gd name="T38" fmla="*/ 43 w 130"/>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lnTo>
                      <a:pt x="43" y="85"/>
                    </a:lnTo>
                    <a:close/>
                  </a:path>
                </a:pathLst>
              </a:custGeom>
              <a:solidFill>
                <a:schemeClr val="accent2"/>
              </a:solidFill>
              <a:ln w="3175" cmpd="sng">
                <a:solidFill>
                  <a:schemeClr val="bg1"/>
                </a:solidFill>
                <a:round/>
                <a:headEnd/>
                <a:tailEnd/>
              </a:ln>
            </p:spPr>
            <p:txBody>
              <a:bodyPr/>
              <a:lstStyle/>
              <a:p>
                <a:endParaRPr lang="es-ES" sz="900" dirty="0"/>
              </a:p>
            </p:txBody>
          </p:sp>
          <p:sp>
            <p:nvSpPr>
              <p:cNvPr id="505" name="Freeform 19"/>
              <p:cNvSpPr>
                <a:spLocks/>
              </p:cNvSpPr>
              <p:nvPr>
                <p:custDataLst>
                  <p:tags r:id="rId86"/>
                </p:custDataLst>
              </p:nvPr>
            </p:nvSpPr>
            <p:spPr bwMode="auto">
              <a:xfrm>
                <a:off x="4420" y="1652"/>
                <a:ext cx="41" cy="38"/>
              </a:xfrm>
              <a:custGeom>
                <a:avLst/>
                <a:gdLst>
                  <a:gd name="T0" fmla="*/ 29 w 56"/>
                  <a:gd name="T1" fmla="*/ 57 h 57"/>
                  <a:gd name="T2" fmla="*/ 29 w 56"/>
                  <a:gd name="T3" fmla="*/ 29 h 57"/>
                  <a:gd name="T4" fmla="*/ 15 w 56"/>
                  <a:gd name="T5" fmla="*/ 29 h 57"/>
                  <a:gd name="T6" fmla="*/ 0 w 56"/>
                  <a:gd name="T7" fmla="*/ 29 h 57"/>
                  <a:gd name="T8" fmla="*/ 0 w 56"/>
                  <a:gd name="T9" fmla="*/ 16 h 57"/>
                  <a:gd name="T10" fmla="*/ 15 w 56"/>
                  <a:gd name="T11" fmla="*/ 16 h 57"/>
                  <a:gd name="T12" fmla="*/ 29 w 56"/>
                  <a:gd name="T13" fmla="*/ 0 h 57"/>
                  <a:gd name="T14" fmla="*/ 56 w 56"/>
                  <a:gd name="T15" fmla="*/ 16 h 57"/>
                  <a:gd name="T16" fmla="*/ 56 w 56"/>
                  <a:gd name="T17" fmla="*/ 29 h 57"/>
                  <a:gd name="T18" fmla="*/ 44 w 56"/>
                  <a:gd name="T19" fmla="*/ 43 h 57"/>
                  <a:gd name="T20" fmla="*/ 29 w 56"/>
                  <a:gd name="T21" fmla="*/ 57 h 57"/>
                  <a:gd name="T22" fmla="*/ 29 w 56"/>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lnTo>
                      <a:pt x="29" y="57"/>
                    </a:lnTo>
                    <a:close/>
                  </a:path>
                </a:pathLst>
              </a:custGeom>
              <a:solidFill>
                <a:schemeClr val="accent2"/>
              </a:solidFill>
              <a:ln w="3175" cmpd="sng">
                <a:solidFill>
                  <a:schemeClr val="bg1"/>
                </a:solidFill>
                <a:round/>
                <a:headEnd/>
                <a:tailEnd/>
              </a:ln>
            </p:spPr>
            <p:txBody>
              <a:bodyPr/>
              <a:lstStyle/>
              <a:p>
                <a:endParaRPr lang="es-ES" sz="900" dirty="0"/>
              </a:p>
            </p:txBody>
          </p:sp>
          <p:sp>
            <p:nvSpPr>
              <p:cNvPr id="506" name="Freeform 20"/>
              <p:cNvSpPr>
                <a:spLocks/>
              </p:cNvSpPr>
              <p:nvPr>
                <p:custDataLst>
                  <p:tags r:id="rId87"/>
                </p:custDataLst>
              </p:nvPr>
            </p:nvSpPr>
            <p:spPr bwMode="auto">
              <a:xfrm>
                <a:off x="1515" y="2836"/>
                <a:ext cx="1165" cy="818"/>
              </a:xfrm>
              <a:custGeom>
                <a:avLst/>
                <a:gdLst>
                  <a:gd name="T0" fmla="*/ 642 w 1103"/>
                  <a:gd name="T1" fmla="*/ 175 h 839"/>
                  <a:gd name="T2" fmla="*/ 579 w 1103"/>
                  <a:gd name="T3" fmla="*/ 153 h 839"/>
                  <a:gd name="T4" fmla="*/ 503 w 1103"/>
                  <a:gd name="T5" fmla="*/ 125 h 839"/>
                  <a:gd name="T6" fmla="*/ 451 w 1103"/>
                  <a:gd name="T7" fmla="*/ 105 h 839"/>
                  <a:gd name="T8" fmla="*/ 375 w 1103"/>
                  <a:gd name="T9" fmla="*/ 77 h 839"/>
                  <a:gd name="T10" fmla="*/ 311 w 1103"/>
                  <a:gd name="T11" fmla="*/ 57 h 839"/>
                  <a:gd name="T12" fmla="*/ 246 w 1103"/>
                  <a:gd name="T13" fmla="*/ 19 h 839"/>
                  <a:gd name="T14" fmla="*/ 203 w 1103"/>
                  <a:gd name="T15" fmla="*/ 0 h 839"/>
                  <a:gd name="T16" fmla="*/ 182 w 1103"/>
                  <a:gd name="T17" fmla="*/ 19 h 839"/>
                  <a:gd name="T18" fmla="*/ 139 w 1103"/>
                  <a:gd name="T19" fmla="*/ 19 h 839"/>
                  <a:gd name="T20" fmla="*/ 87 w 1103"/>
                  <a:gd name="T21" fmla="*/ 28 h 839"/>
                  <a:gd name="T22" fmla="*/ 96 w 1103"/>
                  <a:gd name="T23" fmla="*/ 57 h 839"/>
                  <a:gd name="T24" fmla="*/ 87 w 1103"/>
                  <a:gd name="T25" fmla="*/ 67 h 839"/>
                  <a:gd name="T26" fmla="*/ 87 w 1103"/>
                  <a:gd name="T27" fmla="*/ 105 h 839"/>
                  <a:gd name="T28" fmla="*/ 65 w 1103"/>
                  <a:gd name="T29" fmla="*/ 125 h 839"/>
                  <a:gd name="T30" fmla="*/ 118 w 1103"/>
                  <a:gd name="T31" fmla="*/ 144 h 839"/>
                  <a:gd name="T32" fmla="*/ 139 w 1103"/>
                  <a:gd name="T33" fmla="*/ 175 h 839"/>
                  <a:gd name="T34" fmla="*/ 193 w 1103"/>
                  <a:gd name="T35" fmla="*/ 194 h 839"/>
                  <a:gd name="T36" fmla="*/ 225 w 1103"/>
                  <a:gd name="T37" fmla="*/ 202 h 839"/>
                  <a:gd name="T38" fmla="*/ 246 w 1103"/>
                  <a:gd name="T39" fmla="*/ 232 h 839"/>
                  <a:gd name="T40" fmla="*/ 257 w 1103"/>
                  <a:gd name="T41" fmla="*/ 260 h 839"/>
                  <a:gd name="T42" fmla="*/ 225 w 1103"/>
                  <a:gd name="T43" fmla="*/ 280 h 839"/>
                  <a:gd name="T44" fmla="*/ 193 w 1103"/>
                  <a:gd name="T45" fmla="*/ 308 h 839"/>
                  <a:gd name="T46" fmla="*/ 171 w 1103"/>
                  <a:gd name="T47" fmla="*/ 357 h 839"/>
                  <a:gd name="T48" fmla="*/ 150 w 1103"/>
                  <a:gd name="T49" fmla="*/ 386 h 839"/>
                  <a:gd name="T50" fmla="*/ 108 w 1103"/>
                  <a:gd name="T51" fmla="*/ 433 h 839"/>
                  <a:gd name="T52" fmla="*/ 96 w 1103"/>
                  <a:gd name="T53" fmla="*/ 473 h 839"/>
                  <a:gd name="T54" fmla="*/ 75 w 1103"/>
                  <a:gd name="T55" fmla="*/ 521 h 839"/>
                  <a:gd name="T56" fmla="*/ 53 w 1103"/>
                  <a:gd name="T57" fmla="*/ 560 h 839"/>
                  <a:gd name="T58" fmla="*/ 44 w 1103"/>
                  <a:gd name="T59" fmla="*/ 588 h 839"/>
                  <a:gd name="T60" fmla="*/ 10 w 1103"/>
                  <a:gd name="T61" fmla="*/ 608 h 839"/>
                  <a:gd name="T62" fmla="*/ 22 w 1103"/>
                  <a:gd name="T63" fmla="*/ 655 h 839"/>
                  <a:gd name="T64" fmla="*/ 75 w 1103"/>
                  <a:gd name="T65" fmla="*/ 705 h 839"/>
                  <a:gd name="T66" fmla="*/ 96 w 1103"/>
                  <a:gd name="T67" fmla="*/ 733 h 839"/>
                  <a:gd name="T68" fmla="*/ 75 w 1103"/>
                  <a:gd name="T69" fmla="*/ 792 h 839"/>
                  <a:gd name="T70" fmla="*/ 128 w 1103"/>
                  <a:gd name="T71" fmla="*/ 819 h 839"/>
                  <a:gd name="T72" fmla="*/ 193 w 1103"/>
                  <a:gd name="T73" fmla="*/ 792 h 839"/>
                  <a:gd name="T74" fmla="*/ 278 w 1103"/>
                  <a:gd name="T75" fmla="*/ 792 h 839"/>
                  <a:gd name="T76" fmla="*/ 375 w 1103"/>
                  <a:gd name="T77" fmla="*/ 819 h 839"/>
                  <a:gd name="T78" fmla="*/ 451 w 1103"/>
                  <a:gd name="T79" fmla="*/ 828 h 839"/>
                  <a:gd name="T80" fmla="*/ 482 w 1103"/>
                  <a:gd name="T81" fmla="*/ 819 h 839"/>
                  <a:gd name="T82" fmla="*/ 536 w 1103"/>
                  <a:gd name="T83" fmla="*/ 781 h 839"/>
                  <a:gd name="T84" fmla="*/ 621 w 1103"/>
                  <a:gd name="T85" fmla="*/ 772 h 839"/>
                  <a:gd name="T86" fmla="*/ 654 w 1103"/>
                  <a:gd name="T87" fmla="*/ 723 h 839"/>
                  <a:gd name="T88" fmla="*/ 717 w 1103"/>
                  <a:gd name="T89" fmla="*/ 684 h 839"/>
                  <a:gd name="T90" fmla="*/ 707 w 1103"/>
                  <a:gd name="T91" fmla="*/ 627 h 839"/>
                  <a:gd name="T92" fmla="*/ 770 w 1103"/>
                  <a:gd name="T93" fmla="*/ 560 h 839"/>
                  <a:gd name="T94" fmla="*/ 847 w 1103"/>
                  <a:gd name="T95" fmla="*/ 511 h 839"/>
                  <a:gd name="T96" fmla="*/ 857 w 1103"/>
                  <a:gd name="T97" fmla="*/ 492 h 839"/>
                  <a:gd name="T98" fmla="*/ 942 w 1103"/>
                  <a:gd name="T99" fmla="*/ 482 h 839"/>
                  <a:gd name="T100" fmla="*/ 1007 w 1103"/>
                  <a:gd name="T101" fmla="*/ 473 h 839"/>
                  <a:gd name="T102" fmla="*/ 1071 w 1103"/>
                  <a:gd name="T103" fmla="*/ 453 h 839"/>
                  <a:gd name="T104" fmla="*/ 1103 w 1103"/>
                  <a:gd name="T105" fmla="*/ 405 h 839"/>
                  <a:gd name="T106" fmla="*/ 1071 w 1103"/>
                  <a:gd name="T107" fmla="*/ 376 h 839"/>
                  <a:gd name="T108" fmla="*/ 1006 w 1103"/>
                  <a:gd name="T109" fmla="*/ 378 h 839"/>
                  <a:gd name="T110" fmla="*/ 953 w 1103"/>
                  <a:gd name="T111" fmla="*/ 347 h 839"/>
                  <a:gd name="T112" fmla="*/ 910 w 1103"/>
                  <a:gd name="T113" fmla="*/ 319 h 839"/>
                  <a:gd name="T114" fmla="*/ 847 w 1103"/>
                  <a:gd name="T115" fmla="*/ 300 h 839"/>
                  <a:gd name="T116" fmla="*/ 770 w 1103"/>
                  <a:gd name="T117" fmla="*/ 251 h 839"/>
                  <a:gd name="T118" fmla="*/ 727 w 1103"/>
                  <a:gd name="T119" fmla="*/ 221 h 839"/>
                  <a:gd name="T120" fmla="*/ 706 w 1103"/>
                  <a:gd name="T121" fmla="*/ 19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3" h="839">
                    <a:moveTo>
                      <a:pt x="706" y="193"/>
                    </a:moveTo>
                    <a:lnTo>
                      <a:pt x="695" y="194"/>
                    </a:lnTo>
                    <a:lnTo>
                      <a:pt x="684" y="183"/>
                    </a:lnTo>
                    <a:lnTo>
                      <a:pt x="664" y="183"/>
                    </a:lnTo>
                    <a:lnTo>
                      <a:pt x="642" y="175"/>
                    </a:lnTo>
                    <a:lnTo>
                      <a:pt x="632" y="164"/>
                    </a:lnTo>
                    <a:lnTo>
                      <a:pt x="621" y="164"/>
                    </a:lnTo>
                    <a:lnTo>
                      <a:pt x="611" y="164"/>
                    </a:lnTo>
                    <a:lnTo>
                      <a:pt x="589" y="164"/>
                    </a:lnTo>
                    <a:lnTo>
                      <a:pt x="579" y="153"/>
                    </a:lnTo>
                    <a:lnTo>
                      <a:pt x="568" y="135"/>
                    </a:lnTo>
                    <a:lnTo>
                      <a:pt x="546" y="135"/>
                    </a:lnTo>
                    <a:lnTo>
                      <a:pt x="536" y="125"/>
                    </a:lnTo>
                    <a:lnTo>
                      <a:pt x="526" y="125"/>
                    </a:lnTo>
                    <a:lnTo>
                      <a:pt x="503" y="125"/>
                    </a:lnTo>
                    <a:lnTo>
                      <a:pt x="493" y="125"/>
                    </a:lnTo>
                    <a:lnTo>
                      <a:pt x="482" y="116"/>
                    </a:lnTo>
                    <a:lnTo>
                      <a:pt x="471" y="116"/>
                    </a:lnTo>
                    <a:lnTo>
                      <a:pt x="461" y="116"/>
                    </a:lnTo>
                    <a:lnTo>
                      <a:pt x="451" y="105"/>
                    </a:lnTo>
                    <a:lnTo>
                      <a:pt x="439" y="96"/>
                    </a:lnTo>
                    <a:lnTo>
                      <a:pt x="429" y="96"/>
                    </a:lnTo>
                    <a:lnTo>
                      <a:pt x="408" y="87"/>
                    </a:lnTo>
                    <a:lnTo>
                      <a:pt x="396" y="87"/>
                    </a:lnTo>
                    <a:lnTo>
                      <a:pt x="375" y="77"/>
                    </a:lnTo>
                    <a:lnTo>
                      <a:pt x="375" y="67"/>
                    </a:lnTo>
                    <a:lnTo>
                      <a:pt x="353" y="67"/>
                    </a:lnTo>
                    <a:lnTo>
                      <a:pt x="343" y="57"/>
                    </a:lnTo>
                    <a:lnTo>
                      <a:pt x="332" y="57"/>
                    </a:lnTo>
                    <a:lnTo>
                      <a:pt x="311" y="57"/>
                    </a:lnTo>
                    <a:lnTo>
                      <a:pt x="300" y="48"/>
                    </a:lnTo>
                    <a:lnTo>
                      <a:pt x="288" y="39"/>
                    </a:lnTo>
                    <a:lnTo>
                      <a:pt x="268" y="48"/>
                    </a:lnTo>
                    <a:lnTo>
                      <a:pt x="257" y="28"/>
                    </a:lnTo>
                    <a:lnTo>
                      <a:pt x="246" y="19"/>
                    </a:lnTo>
                    <a:lnTo>
                      <a:pt x="246" y="10"/>
                    </a:lnTo>
                    <a:lnTo>
                      <a:pt x="246" y="0"/>
                    </a:lnTo>
                    <a:lnTo>
                      <a:pt x="225" y="10"/>
                    </a:lnTo>
                    <a:lnTo>
                      <a:pt x="215" y="10"/>
                    </a:lnTo>
                    <a:lnTo>
                      <a:pt x="203" y="0"/>
                    </a:lnTo>
                    <a:lnTo>
                      <a:pt x="203" y="10"/>
                    </a:lnTo>
                    <a:lnTo>
                      <a:pt x="193" y="10"/>
                    </a:lnTo>
                    <a:lnTo>
                      <a:pt x="182" y="10"/>
                    </a:lnTo>
                    <a:lnTo>
                      <a:pt x="171" y="10"/>
                    </a:lnTo>
                    <a:lnTo>
                      <a:pt x="182" y="19"/>
                    </a:lnTo>
                    <a:lnTo>
                      <a:pt x="171" y="28"/>
                    </a:lnTo>
                    <a:lnTo>
                      <a:pt x="160" y="39"/>
                    </a:lnTo>
                    <a:lnTo>
                      <a:pt x="160" y="28"/>
                    </a:lnTo>
                    <a:lnTo>
                      <a:pt x="150" y="19"/>
                    </a:lnTo>
                    <a:lnTo>
                      <a:pt x="139" y="19"/>
                    </a:lnTo>
                    <a:lnTo>
                      <a:pt x="128" y="19"/>
                    </a:lnTo>
                    <a:lnTo>
                      <a:pt x="118" y="10"/>
                    </a:lnTo>
                    <a:lnTo>
                      <a:pt x="108" y="28"/>
                    </a:lnTo>
                    <a:lnTo>
                      <a:pt x="96" y="19"/>
                    </a:lnTo>
                    <a:lnTo>
                      <a:pt x="87" y="28"/>
                    </a:lnTo>
                    <a:lnTo>
                      <a:pt x="75" y="39"/>
                    </a:lnTo>
                    <a:lnTo>
                      <a:pt x="87" y="48"/>
                    </a:lnTo>
                    <a:lnTo>
                      <a:pt x="87" y="57"/>
                    </a:lnTo>
                    <a:lnTo>
                      <a:pt x="96" y="48"/>
                    </a:lnTo>
                    <a:lnTo>
                      <a:pt x="96" y="57"/>
                    </a:lnTo>
                    <a:lnTo>
                      <a:pt x="87" y="67"/>
                    </a:lnTo>
                    <a:lnTo>
                      <a:pt x="75" y="67"/>
                    </a:lnTo>
                    <a:lnTo>
                      <a:pt x="75" y="77"/>
                    </a:lnTo>
                    <a:lnTo>
                      <a:pt x="87" y="77"/>
                    </a:lnTo>
                    <a:lnTo>
                      <a:pt x="87" y="67"/>
                    </a:lnTo>
                    <a:lnTo>
                      <a:pt x="108" y="67"/>
                    </a:lnTo>
                    <a:lnTo>
                      <a:pt x="108" y="77"/>
                    </a:lnTo>
                    <a:lnTo>
                      <a:pt x="96" y="87"/>
                    </a:lnTo>
                    <a:lnTo>
                      <a:pt x="96" y="96"/>
                    </a:lnTo>
                    <a:lnTo>
                      <a:pt x="87" y="105"/>
                    </a:lnTo>
                    <a:lnTo>
                      <a:pt x="96" y="105"/>
                    </a:lnTo>
                    <a:lnTo>
                      <a:pt x="96" y="116"/>
                    </a:lnTo>
                    <a:lnTo>
                      <a:pt x="87" y="125"/>
                    </a:lnTo>
                    <a:lnTo>
                      <a:pt x="75" y="116"/>
                    </a:lnTo>
                    <a:lnTo>
                      <a:pt x="65" y="125"/>
                    </a:lnTo>
                    <a:lnTo>
                      <a:pt x="65" y="144"/>
                    </a:lnTo>
                    <a:lnTo>
                      <a:pt x="87" y="144"/>
                    </a:lnTo>
                    <a:lnTo>
                      <a:pt x="96" y="144"/>
                    </a:lnTo>
                    <a:lnTo>
                      <a:pt x="96" y="135"/>
                    </a:lnTo>
                    <a:lnTo>
                      <a:pt x="118" y="144"/>
                    </a:lnTo>
                    <a:lnTo>
                      <a:pt x="128" y="144"/>
                    </a:lnTo>
                    <a:lnTo>
                      <a:pt x="128" y="153"/>
                    </a:lnTo>
                    <a:lnTo>
                      <a:pt x="128" y="164"/>
                    </a:lnTo>
                    <a:lnTo>
                      <a:pt x="128" y="175"/>
                    </a:lnTo>
                    <a:lnTo>
                      <a:pt x="139" y="175"/>
                    </a:lnTo>
                    <a:lnTo>
                      <a:pt x="150" y="175"/>
                    </a:lnTo>
                    <a:lnTo>
                      <a:pt x="160" y="175"/>
                    </a:lnTo>
                    <a:lnTo>
                      <a:pt x="171" y="183"/>
                    </a:lnTo>
                    <a:lnTo>
                      <a:pt x="182" y="183"/>
                    </a:lnTo>
                    <a:lnTo>
                      <a:pt x="193" y="194"/>
                    </a:lnTo>
                    <a:lnTo>
                      <a:pt x="203" y="202"/>
                    </a:lnTo>
                    <a:lnTo>
                      <a:pt x="203" y="194"/>
                    </a:lnTo>
                    <a:lnTo>
                      <a:pt x="215" y="194"/>
                    </a:lnTo>
                    <a:lnTo>
                      <a:pt x="225" y="194"/>
                    </a:lnTo>
                    <a:lnTo>
                      <a:pt x="225" y="202"/>
                    </a:lnTo>
                    <a:lnTo>
                      <a:pt x="235" y="202"/>
                    </a:lnTo>
                    <a:lnTo>
                      <a:pt x="246" y="202"/>
                    </a:lnTo>
                    <a:lnTo>
                      <a:pt x="257" y="212"/>
                    </a:lnTo>
                    <a:lnTo>
                      <a:pt x="246" y="221"/>
                    </a:lnTo>
                    <a:lnTo>
                      <a:pt x="246" y="232"/>
                    </a:lnTo>
                    <a:lnTo>
                      <a:pt x="246" y="240"/>
                    </a:lnTo>
                    <a:lnTo>
                      <a:pt x="257" y="240"/>
                    </a:lnTo>
                    <a:lnTo>
                      <a:pt x="268" y="251"/>
                    </a:lnTo>
                    <a:lnTo>
                      <a:pt x="268" y="260"/>
                    </a:lnTo>
                    <a:lnTo>
                      <a:pt x="257" y="260"/>
                    </a:lnTo>
                    <a:lnTo>
                      <a:pt x="257" y="269"/>
                    </a:lnTo>
                    <a:lnTo>
                      <a:pt x="246" y="269"/>
                    </a:lnTo>
                    <a:lnTo>
                      <a:pt x="235" y="269"/>
                    </a:lnTo>
                    <a:lnTo>
                      <a:pt x="235" y="280"/>
                    </a:lnTo>
                    <a:lnTo>
                      <a:pt x="225" y="280"/>
                    </a:lnTo>
                    <a:lnTo>
                      <a:pt x="215" y="280"/>
                    </a:lnTo>
                    <a:lnTo>
                      <a:pt x="215" y="289"/>
                    </a:lnTo>
                    <a:lnTo>
                      <a:pt x="203" y="289"/>
                    </a:lnTo>
                    <a:lnTo>
                      <a:pt x="193" y="300"/>
                    </a:lnTo>
                    <a:lnTo>
                      <a:pt x="193" y="308"/>
                    </a:lnTo>
                    <a:lnTo>
                      <a:pt x="182" y="319"/>
                    </a:lnTo>
                    <a:lnTo>
                      <a:pt x="182" y="326"/>
                    </a:lnTo>
                    <a:lnTo>
                      <a:pt x="171" y="337"/>
                    </a:lnTo>
                    <a:lnTo>
                      <a:pt x="171" y="347"/>
                    </a:lnTo>
                    <a:lnTo>
                      <a:pt x="171" y="357"/>
                    </a:lnTo>
                    <a:lnTo>
                      <a:pt x="171" y="367"/>
                    </a:lnTo>
                    <a:lnTo>
                      <a:pt x="171" y="376"/>
                    </a:lnTo>
                    <a:lnTo>
                      <a:pt x="160" y="376"/>
                    </a:lnTo>
                    <a:lnTo>
                      <a:pt x="150" y="376"/>
                    </a:lnTo>
                    <a:lnTo>
                      <a:pt x="150" y="386"/>
                    </a:lnTo>
                    <a:lnTo>
                      <a:pt x="128" y="405"/>
                    </a:lnTo>
                    <a:lnTo>
                      <a:pt x="128" y="415"/>
                    </a:lnTo>
                    <a:lnTo>
                      <a:pt x="118" y="425"/>
                    </a:lnTo>
                    <a:lnTo>
                      <a:pt x="118" y="433"/>
                    </a:lnTo>
                    <a:lnTo>
                      <a:pt x="108" y="433"/>
                    </a:lnTo>
                    <a:lnTo>
                      <a:pt x="87" y="425"/>
                    </a:lnTo>
                    <a:lnTo>
                      <a:pt x="87" y="444"/>
                    </a:lnTo>
                    <a:lnTo>
                      <a:pt x="87" y="453"/>
                    </a:lnTo>
                    <a:lnTo>
                      <a:pt x="87" y="463"/>
                    </a:lnTo>
                    <a:lnTo>
                      <a:pt x="96" y="473"/>
                    </a:lnTo>
                    <a:lnTo>
                      <a:pt x="96" y="482"/>
                    </a:lnTo>
                    <a:lnTo>
                      <a:pt x="96" y="492"/>
                    </a:lnTo>
                    <a:lnTo>
                      <a:pt x="87" y="501"/>
                    </a:lnTo>
                    <a:lnTo>
                      <a:pt x="75" y="511"/>
                    </a:lnTo>
                    <a:lnTo>
                      <a:pt x="75" y="521"/>
                    </a:lnTo>
                    <a:lnTo>
                      <a:pt x="65" y="521"/>
                    </a:lnTo>
                    <a:lnTo>
                      <a:pt x="53" y="530"/>
                    </a:lnTo>
                    <a:lnTo>
                      <a:pt x="53" y="540"/>
                    </a:lnTo>
                    <a:lnTo>
                      <a:pt x="44" y="549"/>
                    </a:lnTo>
                    <a:lnTo>
                      <a:pt x="53" y="560"/>
                    </a:lnTo>
                    <a:lnTo>
                      <a:pt x="65" y="560"/>
                    </a:lnTo>
                    <a:lnTo>
                      <a:pt x="65" y="569"/>
                    </a:lnTo>
                    <a:lnTo>
                      <a:pt x="65" y="578"/>
                    </a:lnTo>
                    <a:lnTo>
                      <a:pt x="53" y="578"/>
                    </a:lnTo>
                    <a:lnTo>
                      <a:pt x="44" y="588"/>
                    </a:lnTo>
                    <a:lnTo>
                      <a:pt x="32" y="588"/>
                    </a:lnTo>
                    <a:lnTo>
                      <a:pt x="22" y="588"/>
                    </a:lnTo>
                    <a:lnTo>
                      <a:pt x="22" y="598"/>
                    </a:lnTo>
                    <a:lnTo>
                      <a:pt x="10" y="598"/>
                    </a:lnTo>
                    <a:lnTo>
                      <a:pt x="10" y="608"/>
                    </a:lnTo>
                    <a:lnTo>
                      <a:pt x="0" y="617"/>
                    </a:lnTo>
                    <a:lnTo>
                      <a:pt x="0" y="635"/>
                    </a:lnTo>
                    <a:lnTo>
                      <a:pt x="0" y="655"/>
                    </a:lnTo>
                    <a:lnTo>
                      <a:pt x="10" y="655"/>
                    </a:lnTo>
                    <a:lnTo>
                      <a:pt x="22" y="655"/>
                    </a:lnTo>
                    <a:lnTo>
                      <a:pt x="32" y="666"/>
                    </a:lnTo>
                    <a:lnTo>
                      <a:pt x="44" y="674"/>
                    </a:lnTo>
                    <a:lnTo>
                      <a:pt x="53" y="684"/>
                    </a:lnTo>
                    <a:lnTo>
                      <a:pt x="53" y="694"/>
                    </a:lnTo>
                    <a:lnTo>
                      <a:pt x="75" y="705"/>
                    </a:lnTo>
                    <a:lnTo>
                      <a:pt x="87" y="713"/>
                    </a:lnTo>
                    <a:lnTo>
                      <a:pt x="87" y="723"/>
                    </a:lnTo>
                    <a:lnTo>
                      <a:pt x="75" y="733"/>
                    </a:lnTo>
                    <a:lnTo>
                      <a:pt x="87" y="733"/>
                    </a:lnTo>
                    <a:lnTo>
                      <a:pt x="96" y="733"/>
                    </a:lnTo>
                    <a:lnTo>
                      <a:pt x="87" y="753"/>
                    </a:lnTo>
                    <a:lnTo>
                      <a:pt x="87" y="762"/>
                    </a:lnTo>
                    <a:lnTo>
                      <a:pt x="65" y="762"/>
                    </a:lnTo>
                    <a:lnTo>
                      <a:pt x="75" y="772"/>
                    </a:lnTo>
                    <a:lnTo>
                      <a:pt x="75" y="792"/>
                    </a:lnTo>
                    <a:lnTo>
                      <a:pt x="87" y="801"/>
                    </a:lnTo>
                    <a:lnTo>
                      <a:pt x="96" y="801"/>
                    </a:lnTo>
                    <a:lnTo>
                      <a:pt x="108" y="810"/>
                    </a:lnTo>
                    <a:lnTo>
                      <a:pt x="118" y="828"/>
                    </a:lnTo>
                    <a:lnTo>
                      <a:pt x="128" y="819"/>
                    </a:lnTo>
                    <a:lnTo>
                      <a:pt x="128" y="810"/>
                    </a:lnTo>
                    <a:lnTo>
                      <a:pt x="150" y="801"/>
                    </a:lnTo>
                    <a:lnTo>
                      <a:pt x="171" y="801"/>
                    </a:lnTo>
                    <a:lnTo>
                      <a:pt x="182" y="792"/>
                    </a:lnTo>
                    <a:lnTo>
                      <a:pt x="193" y="792"/>
                    </a:lnTo>
                    <a:lnTo>
                      <a:pt x="215" y="801"/>
                    </a:lnTo>
                    <a:lnTo>
                      <a:pt x="225" y="801"/>
                    </a:lnTo>
                    <a:lnTo>
                      <a:pt x="235" y="781"/>
                    </a:lnTo>
                    <a:lnTo>
                      <a:pt x="257" y="781"/>
                    </a:lnTo>
                    <a:lnTo>
                      <a:pt x="278" y="792"/>
                    </a:lnTo>
                    <a:lnTo>
                      <a:pt x="288" y="801"/>
                    </a:lnTo>
                    <a:lnTo>
                      <a:pt x="311" y="801"/>
                    </a:lnTo>
                    <a:lnTo>
                      <a:pt x="321" y="819"/>
                    </a:lnTo>
                    <a:lnTo>
                      <a:pt x="343" y="819"/>
                    </a:lnTo>
                    <a:lnTo>
                      <a:pt x="375" y="819"/>
                    </a:lnTo>
                    <a:lnTo>
                      <a:pt x="386" y="819"/>
                    </a:lnTo>
                    <a:lnTo>
                      <a:pt x="408" y="828"/>
                    </a:lnTo>
                    <a:lnTo>
                      <a:pt x="418" y="819"/>
                    </a:lnTo>
                    <a:lnTo>
                      <a:pt x="439" y="819"/>
                    </a:lnTo>
                    <a:lnTo>
                      <a:pt x="451" y="828"/>
                    </a:lnTo>
                    <a:lnTo>
                      <a:pt x="461" y="828"/>
                    </a:lnTo>
                    <a:lnTo>
                      <a:pt x="461" y="839"/>
                    </a:lnTo>
                    <a:lnTo>
                      <a:pt x="471" y="839"/>
                    </a:lnTo>
                    <a:lnTo>
                      <a:pt x="482" y="828"/>
                    </a:lnTo>
                    <a:lnTo>
                      <a:pt x="482" y="819"/>
                    </a:lnTo>
                    <a:lnTo>
                      <a:pt x="482" y="810"/>
                    </a:lnTo>
                    <a:lnTo>
                      <a:pt x="503" y="801"/>
                    </a:lnTo>
                    <a:lnTo>
                      <a:pt x="503" y="792"/>
                    </a:lnTo>
                    <a:lnTo>
                      <a:pt x="526" y="792"/>
                    </a:lnTo>
                    <a:lnTo>
                      <a:pt x="536" y="781"/>
                    </a:lnTo>
                    <a:lnTo>
                      <a:pt x="557" y="781"/>
                    </a:lnTo>
                    <a:lnTo>
                      <a:pt x="568" y="781"/>
                    </a:lnTo>
                    <a:lnTo>
                      <a:pt x="589" y="792"/>
                    </a:lnTo>
                    <a:lnTo>
                      <a:pt x="600" y="781"/>
                    </a:lnTo>
                    <a:lnTo>
                      <a:pt x="621" y="772"/>
                    </a:lnTo>
                    <a:lnTo>
                      <a:pt x="621" y="753"/>
                    </a:lnTo>
                    <a:lnTo>
                      <a:pt x="632" y="744"/>
                    </a:lnTo>
                    <a:lnTo>
                      <a:pt x="642" y="744"/>
                    </a:lnTo>
                    <a:lnTo>
                      <a:pt x="654" y="733"/>
                    </a:lnTo>
                    <a:lnTo>
                      <a:pt x="654" y="723"/>
                    </a:lnTo>
                    <a:lnTo>
                      <a:pt x="675" y="713"/>
                    </a:lnTo>
                    <a:lnTo>
                      <a:pt x="684" y="713"/>
                    </a:lnTo>
                    <a:lnTo>
                      <a:pt x="707" y="713"/>
                    </a:lnTo>
                    <a:lnTo>
                      <a:pt x="727" y="694"/>
                    </a:lnTo>
                    <a:lnTo>
                      <a:pt x="717" y="684"/>
                    </a:lnTo>
                    <a:lnTo>
                      <a:pt x="717" y="674"/>
                    </a:lnTo>
                    <a:lnTo>
                      <a:pt x="707" y="666"/>
                    </a:lnTo>
                    <a:lnTo>
                      <a:pt x="707" y="655"/>
                    </a:lnTo>
                    <a:lnTo>
                      <a:pt x="707" y="646"/>
                    </a:lnTo>
                    <a:lnTo>
                      <a:pt x="707" y="627"/>
                    </a:lnTo>
                    <a:lnTo>
                      <a:pt x="707" y="608"/>
                    </a:lnTo>
                    <a:lnTo>
                      <a:pt x="717" y="598"/>
                    </a:lnTo>
                    <a:lnTo>
                      <a:pt x="727" y="588"/>
                    </a:lnTo>
                    <a:lnTo>
                      <a:pt x="749" y="578"/>
                    </a:lnTo>
                    <a:lnTo>
                      <a:pt x="770" y="560"/>
                    </a:lnTo>
                    <a:lnTo>
                      <a:pt x="782" y="560"/>
                    </a:lnTo>
                    <a:lnTo>
                      <a:pt x="793" y="549"/>
                    </a:lnTo>
                    <a:lnTo>
                      <a:pt x="815" y="530"/>
                    </a:lnTo>
                    <a:lnTo>
                      <a:pt x="824" y="521"/>
                    </a:lnTo>
                    <a:lnTo>
                      <a:pt x="847" y="511"/>
                    </a:lnTo>
                    <a:lnTo>
                      <a:pt x="857" y="511"/>
                    </a:lnTo>
                    <a:lnTo>
                      <a:pt x="847" y="511"/>
                    </a:lnTo>
                    <a:lnTo>
                      <a:pt x="847" y="501"/>
                    </a:lnTo>
                    <a:lnTo>
                      <a:pt x="857" y="501"/>
                    </a:lnTo>
                    <a:lnTo>
                      <a:pt x="857" y="492"/>
                    </a:lnTo>
                    <a:lnTo>
                      <a:pt x="868" y="482"/>
                    </a:lnTo>
                    <a:lnTo>
                      <a:pt x="878" y="482"/>
                    </a:lnTo>
                    <a:lnTo>
                      <a:pt x="899" y="482"/>
                    </a:lnTo>
                    <a:lnTo>
                      <a:pt x="920" y="482"/>
                    </a:lnTo>
                    <a:lnTo>
                      <a:pt x="942" y="482"/>
                    </a:lnTo>
                    <a:lnTo>
                      <a:pt x="953" y="482"/>
                    </a:lnTo>
                    <a:lnTo>
                      <a:pt x="963" y="482"/>
                    </a:lnTo>
                    <a:lnTo>
                      <a:pt x="975" y="482"/>
                    </a:lnTo>
                    <a:lnTo>
                      <a:pt x="995" y="473"/>
                    </a:lnTo>
                    <a:lnTo>
                      <a:pt x="1007" y="473"/>
                    </a:lnTo>
                    <a:lnTo>
                      <a:pt x="1017" y="463"/>
                    </a:lnTo>
                    <a:lnTo>
                      <a:pt x="1038" y="463"/>
                    </a:lnTo>
                    <a:lnTo>
                      <a:pt x="1050" y="463"/>
                    </a:lnTo>
                    <a:lnTo>
                      <a:pt x="1060" y="453"/>
                    </a:lnTo>
                    <a:lnTo>
                      <a:pt x="1071" y="453"/>
                    </a:lnTo>
                    <a:lnTo>
                      <a:pt x="1081" y="444"/>
                    </a:lnTo>
                    <a:lnTo>
                      <a:pt x="1093" y="433"/>
                    </a:lnTo>
                    <a:lnTo>
                      <a:pt x="1093" y="425"/>
                    </a:lnTo>
                    <a:lnTo>
                      <a:pt x="1103" y="415"/>
                    </a:lnTo>
                    <a:lnTo>
                      <a:pt x="1103" y="405"/>
                    </a:lnTo>
                    <a:lnTo>
                      <a:pt x="1103" y="386"/>
                    </a:lnTo>
                    <a:lnTo>
                      <a:pt x="1097" y="379"/>
                    </a:lnTo>
                    <a:lnTo>
                      <a:pt x="1093" y="386"/>
                    </a:lnTo>
                    <a:lnTo>
                      <a:pt x="1081" y="386"/>
                    </a:lnTo>
                    <a:lnTo>
                      <a:pt x="1071" y="376"/>
                    </a:lnTo>
                    <a:lnTo>
                      <a:pt x="1060" y="386"/>
                    </a:lnTo>
                    <a:lnTo>
                      <a:pt x="1050" y="376"/>
                    </a:lnTo>
                    <a:lnTo>
                      <a:pt x="1028" y="376"/>
                    </a:lnTo>
                    <a:lnTo>
                      <a:pt x="1017" y="376"/>
                    </a:lnTo>
                    <a:lnTo>
                      <a:pt x="1006" y="378"/>
                    </a:lnTo>
                    <a:lnTo>
                      <a:pt x="988" y="378"/>
                    </a:lnTo>
                    <a:lnTo>
                      <a:pt x="975" y="375"/>
                    </a:lnTo>
                    <a:lnTo>
                      <a:pt x="970" y="363"/>
                    </a:lnTo>
                    <a:lnTo>
                      <a:pt x="972" y="357"/>
                    </a:lnTo>
                    <a:lnTo>
                      <a:pt x="953" y="347"/>
                    </a:lnTo>
                    <a:lnTo>
                      <a:pt x="956" y="335"/>
                    </a:lnTo>
                    <a:lnTo>
                      <a:pt x="948" y="326"/>
                    </a:lnTo>
                    <a:lnTo>
                      <a:pt x="939" y="318"/>
                    </a:lnTo>
                    <a:lnTo>
                      <a:pt x="923" y="308"/>
                    </a:lnTo>
                    <a:lnTo>
                      <a:pt x="910" y="319"/>
                    </a:lnTo>
                    <a:lnTo>
                      <a:pt x="888" y="319"/>
                    </a:lnTo>
                    <a:lnTo>
                      <a:pt x="888" y="308"/>
                    </a:lnTo>
                    <a:lnTo>
                      <a:pt x="878" y="308"/>
                    </a:lnTo>
                    <a:lnTo>
                      <a:pt x="857" y="300"/>
                    </a:lnTo>
                    <a:lnTo>
                      <a:pt x="847" y="300"/>
                    </a:lnTo>
                    <a:lnTo>
                      <a:pt x="824" y="289"/>
                    </a:lnTo>
                    <a:lnTo>
                      <a:pt x="824" y="280"/>
                    </a:lnTo>
                    <a:lnTo>
                      <a:pt x="804" y="269"/>
                    </a:lnTo>
                    <a:lnTo>
                      <a:pt x="793" y="269"/>
                    </a:lnTo>
                    <a:lnTo>
                      <a:pt x="770" y="251"/>
                    </a:lnTo>
                    <a:lnTo>
                      <a:pt x="760" y="251"/>
                    </a:lnTo>
                    <a:lnTo>
                      <a:pt x="749" y="240"/>
                    </a:lnTo>
                    <a:lnTo>
                      <a:pt x="739" y="232"/>
                    </a:lnTo>
                    <a:lnTo>
                      <a:pt x="727" y="232"/>
                    </a:lnTo>
                    <a:lnTo>
                      <a:pt x="727" y="221"/>
                    </a:lnTo>
                    <a:lnTo>
                      <a:pt x="727" y="212"/>
                    </a:lnTo>
                    <a:lnTo>
                      <a:pt x="717" y="202"/>
                    </a:lnTo>
                    <a:lnTo>
                      <a:pt x="707" y="194"/>
                    </a:lnTo>
                    <a:lnTo>
                      <a:pt x="707" y="194"/>
                    </a:lnTo>
                    <a:lnTo>
                      <a:pt x="706" y="193"/>
                    </a:lnTo>
                    <a:close/>
                  </a:path>
                </a:pathLst>
              </a:custGeom>
              <a:solidFill>
                <a:schemeClr val="accent2"/>
              </a:solidFill>
              <a:ln w="3175" cmpd="sng">
                <a:solidFill>
                  <a:schemeClr val="bg1"/>
                </a:solidFill>
                <a:round/>
                <a:headEnd/>
                <a:tailEnd/>
              </a:ln>
            </p:spPr>
            <p:txBody>
              <a:bodyPr/>
              <a:lstStyle/>
              <a:p>
                <a:endParaRPr lang="es-ES" sz="900" dirty="0"/>
              </a:p>
            </p:txBody>
          </p:sp>
          <p:sp>
            <p:nvSpPr>
              <p:cNvPr id="507" name="Freeform 21"/>
              <p:cNvSpPr>
                <a:spLocks/>
              </p:cNvSpPr>
              <p:nvPr>
                <p:custDataLst>
                  <p:tags r:id="rId88"/>
                </p:custDataLst>
              </p:nvPr>
            </p:nvSpPr>
            <p:spPr bwMode="auto">
              <a:xfrm>
                <a:off x="1358" y="2968"/>
                <a:ext cx="439" cy="517"/>
              </a:xfrm>
              <a:custGeom>
                <a:avLst/>
                <a:gdLst>
                  <a:gd name="T0" fmla="*/ 159 w 562"/>
                  <a:gd name="T1" fmla="*/ 790 h 790"/>
                  <a:gd name="T2" fmla="*/ 130 w 562"/>
                  <a:gd name="T3" fmla="*/ 774 h 790"/>
                  <a:gd name="T4" fmla="*/ 73 w 562"/>
                  <a:gd name="T5" fmla="*/ 747 h 790"/>
                  <a:gd name="T6" fmla="*/ 42 w 562"/>
                  <a:gd name="T7" fmla="*/ 718 h 790"/>
                  <a:gd name="T8" fmla="*/ 0 w 562"/>
                  <a:gd name="T9" fmla="*/ 731 h 790"/>
                  <a:gd name="T10" fmla="*/ 29 w 562"/>
                  <a:gd name="T11" fmla="*/ 675 h 790"/>
                  <a:gd name="T12" fmla="*/ 58 w 562"/>
                  <a:gd name="T13" fmla="*/ 646 h 790"/>
                  <a:gd name="T14" fmla="*/ 58 w 562"/>
                  <a:gd name="T15" fmla="*/ 588 h 790"/>
                  <a:gd name="T16" fmla="*/ 87 w 562"/>
                  <a:gd name="T17" fmla="*/ 545 h 790"/>
                  <a:gd name="T18" fmla="*/ 101 w 562"/>
                  <a:gd name="T19" fmla="*/ 487 h 790"/>
                  <a:gd name="T20" fmla="*/ 42 w 562"/>
                  <a:gd name="T21" fmla="*/ 474 h 790"/>
                  <a:gd name="T22" fmla="*/ 58 w 562"/>
                  <a:gd name="T23" fmla="*/ 431 h 790"/>
                  <a:gd name="T24" fmla="*/ 73 w 562"/>
                  <a:gd name="T25" fmla="*/ 388 h 790"/>
                  <a:gd name="T26" fmla="*/ 114 w 562"/>
                  <a:gd name="T27" fmla="*/ 359 h 790"/>
                  <a:gd name="T28" fmla="*/ 159 w 562"/>
                  <a:gd name="T29" fmla="*/ 316 h 790"/>
                  <a:gd name="T30" fmla="*/ 188 w 562"/>
                  <a:gd name="T31" fmla="*/ 272 h 790"/>
                  <a:gd name="T32" fmla="*/ 217 w 562"/>
                  <a:gd name="T33" fmla="*/ 200 h 790"/>
                  <a:gd name="T34" fmla="*/ 246 w 562"/>
                  <a:gd name="T35" fmla="*/ 144 h 790"/>
                  <a:gd name="T36" fmla="*/ 273 w 562"/>
                  <a:gd name="T37" fmla="*/ 86 h 790"/>
                  <a:gd name="T38" fmla="*/ 289 w 562"/>
                  <a:gd name="T39" fmla="*/ 43 h 790"/>
                  <a:gd name="T40" fmla="*/ 318 w 562"/>
                  <a:gd name="T41" fmla="*/ 14 h 790"/>
                  <a:gd name="T42" fmla="*/ 360 w 562"/>
                  <a:gd name="T43" fmla="*/ 14 h 790"/>
                  <a:gd name="T44" fmla="*/ 374 w 562"/>
                  <a:gd name="T45" fmla="*/ 43 h 790"/>
                  <a:gd name="T46" fmla="*/ 403 w 562"/>
                  <a:gd name="T47" fmla="*/ 57 h 790"/>
                  <a:gd name="T48" fmla="*/ 448 w 562"/>
                  <a:gd name="T49" fmla="*/ 72 h 790"/>
                  <a:gd name="T50" fmla="*/ 475 w 562"/>
                  <a:gd name="T51" fmla="*/ 86 h 790"/>
                  <a:gd name="T52" fmla="*/ 506 w 562"/>
                  <a:gd name="T53" fmla="*/ 99 h 790"/>
                  <a:gd name="T54" fmla="*/ 547 w 562"/>
                  <a:gd name="T55" fmla="*/ 115 h 790"/>
                  <a:gd name="T56" fmla="*/ 535 w 562"/>
                  <a:gd name="T57" fmla="*/ 157 h 790"/>
                  <a:gd name="T58" fmla="*/ 562 w 562"/>
                  <a:gd name="T59" fmla="*/ 187 h 790"/>
                  <a:gd name="T60" fmla="*/ 535 w 562"/>
                  <a:gd name="T61" fmla="*/ 200 h 790"/>
                  <a:gd name="T62" fmla="*/ 506 w 562"/>
                  <a:gd name="T63" fmla="*/ 216 h 790"/>
                  <a:gd name="T64" fmla="*/ 475 w 562"/>
                  <a:gd name="T65" fmla="*/ 231 h 790"/>
                  <a:gd name="T66" fmla="*/ 448 w 562"/>
                  <a:gd name="T67" fmla="*/ 272 h 790"/>
                  <a:gd name="T68" fmla="*/ 432 w 562"/>
                  <a:gd name="T69" fmla="*/ 316 h 790"/>
                  <a:gd name="T70" fmla="*/ 432 w 562"/>
                  <a:gd name="T71" fmla="*/ 359 h 790"/>
                  <a:gd name="T72" fmla="*/ 403 w 562"/>
                  <a:gd name="T73" fmla="*/ 373 h 790"/>
                  <a:gd name="T74" fmla="*/ 360 w 562"/>
                  <a:gd name="T75" fmla="*/ 431 h 790"/>
                  <a:gd name="T76" fmla="*/ 318 w 562"/>
                  <a:gd name="T77" fmla="*/ 431 h 790"/>
                  <a:gd name="T78" fmla="*/ 318 w 562"/>
                  <a:gd name="T79" fmla="*/ 487 h 790"/>
                  <a:gd name="T80" fmla="*/ 331 w 562"/>
                  <a:gd name="T81" fmla="*/ 532 h 790"/>
                  <a:gd name="T82" fmla="*/ 302 w 562"/>
                  <a:gd name="T83" fmla="*/ 574 h 790"/>
                  <a:gd name="T84" fmla="*/ 273 w 562"/>
                  <a:gd name="T85" fmla="*/ 604 h 790"/>
                  <a:gd name="T86" fmla="*/ 289 w 562"/>
                  <a:gd name="T87" fmla="*/ 633 h 790"/>
                  <a:gd name="T88" fmla="*/ 273 w 562"/>
                  <a:gd name="T89" fmla="*/ 660 h 790"/>
                  <a:gd name="T90" fmla="*/ 230 w 562"/>
                  <a:gd name="T91" fmla="*/ 675 h 790"/>
                  <a:gd name="T92" fmla="*/ 217 w 562"/>
                  <a:gd name="T93" fmla="*/ 702 h 790"/>
                  <a:gd name="T94" fmla="*/ 203 w 562"/>
                  <a:gd name="T95" fmla="*/ 774 h 790"/>
                  <a:gd name="T96" fmla="*/ 217 w 562"/>
                  <a:gd name="T97" fmla="*/ 77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lnTo>
                      <a:pt x="217" y="774"/>
                    </a:lnTo>
                    <a:lnTo>
                      <a:pt x="217" y="774"/>
                    </a:lnTo>
                    <a:close/>
                  </a:path>
                </a:pathLst>
              </a:custGeom>
              <a:solidFill>
                <a:schemeClr val="accent2"/>
              </a:solidFill>
              <a:ln w="3175" cmpd="sng">
                <a:solidFill>
                  <a:schemeClr val="bg1"/>
                </a:solidFill>
                <a:round/>
                <a:headEnd/>
                <a:tailEnd/>
              </a:ln>
            </p:spPr>
            <p:txBody>
              <a:bodyPr/>
              <a:lstStyle/>
              <a:p>
                <a:endParaRPr lang="es-ES" sz="900" dirty="0"/>
              </a:p>
            </p:txBody>
          </p:sp>
          <p:sp>
            <p:nvSpPr>
              <p:cNvPr id="508" name="Freeform 22"/>
              <p:cNvSpPr>
                <a:spLocks/>
              </p:cNvSpPr>
              <p:nvPr>
                <p:custDataLst>
                  <p:tags r:id="rId89"/>
                </p:custDataLst>
              </p:nvPr>
            </p:nvSpPr>
            <p:spPr bwMode="auto">
              <a:xfrm>
                <a:off x="2533" y="3458"/>
                <a:ext cx="102" cy="56"/>
              </a:xfrm>
              <a:custGeom>
                <a:avLst/>
                <a:gdLst>
                  <a:gd name="T0" fmla="*/ 72 w 130"/>
                  <a:gd name="T1" fmla="*/ 87 h 87"/>
                  <a:gd name="T2" fmla="*/ 72 w 130"/>
                  <a:gd name="T3" fmla="*/ 74 h 87"/>
                  <a:gd name="T4" fmla="*/ 58 w 130"/>
                  <a:gd name="T5" fmla="*/ 74 h 87"/>
                  <a:gd name="T6" fmla="*/ 42 w 130"/>
                  <a:gd name="T7" fmla="*/ 44 h 87"/>
                  <a:gd name="T8" fmla="*/ 29 w 130"/>
                  <a:gd name="T9" fmla="*/ 44 h 87"/>
                  <a:gd name="T10" fmla="*/ 0 w 130"/>
                  <a:gd name="T11" fmla="*/ 44 h 87"/>
                  <a:gd name="T12" fmla="*/ 0 w 130"/>
                  <a:gd name="T13" fmla="*/ 29 h 87"/>
                  <a:gd name="T14" fmla="*/ 13 w 130"/>
                  <a:gd name="T15" fmla="*/ 29 h 87"/>
                  <a:gd name="T16" fmla="*/ 29 w 130"/>
                  <a:gd name="T17" fmla="*/ 29 h 87"/>
                  <a:gd name="T18" fmla="*/ 58 w 130"/>
                  <a:gd name="T19" fmla="*/ 29 h 87"/>
                  <a:gd name="T20" fmla="*/ 58 w 130"/>
                  <a:gd name="T21" fmla="*/ 15 h 87"/>
                  <a:gd name="T22" fmla="*/ 72 w 130"/>
                  <a:gd name="T23" fmla="*/ 0 h 87"/>
                  <a:gd name="T24" fmla="*/ 85 w 130"/>
                  <a:gd name="T25" fmla="*/ 15 h 87"/>
                  <a:gd name="T26" fmla="*/ 85 w 130"/>
                  <a:gd name="T27" fmla="*/ 29 h 87"/>
                  <a:gd name="T28" fmla="*/ 101 w 130"/>
                  <a:gd name="T29" fmla="*/ 44 h 87"/>
                  <a:gd name="T30" fmla="*/ 114 w 130"/>
                  <a:gd name="T31" fmla="*/ 44 h 87"/>
                  <a:gd name="T32" fmla="*/ 130 w 130"/>
                  <a:gd name="T33" fmla="*/ 44 h 87"/>
                  <a:gd name="T34" fmla="*/ 114 w 130"/>
                  <a:gd name="T35" fmla="*/ 58 h 87"/>
                  <a:gd name="T36" fmla="*/ 101 w 130"/>
                  <a:gd name="T37" fmla="*/ 58 h 87"/>
                  <a:gd name="T38" fmla="*/ 101 w 130"/>
                  <a:gd name="T39" fmla="*/ 74 h 87"/>
                  <a:gd name="T40" fmla="*/ 85 w 130"/>
                  <a:gd name="T41" fmla="*/ 87 h 87"/>
                  <a:gd name="T42" fmla="*/ 72 w 130"/>
                  <a:gd name="T43" fmla="*/ 87 h 87"/>
                  <a:gd name="T44" fmla="*/ 72 w 130"/>
                  <a:gd name="T45" fmla="*/ 87 h 87"/>
                  <a:gd name="T46" fmla="*/ 72 w 130"/>
                  <a:gd name="T4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lnTo>
                      <a:pt x="72" y="87"/>
                    </a:lnTo>
                    <a:lnTo>
                      <a:pt x="72" y="87"/>
                    </a:lnTo>
                    <a:close/>
                  </a:path>
                </a:pathLst>
              </a:custGeom>
              <a:solidFill>
                <a:schemeClr val="accent2"/>
              </a:solidFill>
              <a:ln w="3175" cmpd="sng">
                <a:solidFill>
                  <a:schemeClr val="bg1"/>
                </a:solidFill>
                <a:round/>
                <a:headEnd/>
                <a:tailEnd/>
              </a:ln>
            </p:spPr>
            <p:txBody>
              <a:bodyPr/>
              <a:lstStyle/>
              <a:p>
                <a:endParaRPr lang="es-ES" sz="900" dirty="0"/>
              </a:p>
            </p:txBody>
          </p:sp>
          <p:sp>
            <p:nvSpPr>
              <p:cNvPr id="509" name="Freeform 23"/>
              <p:cNvSpPr>
                <a:spLocks/>
              </p:cNvSpPr>
              <p:nvPr>
                <p:custDataLst>
                  <p:tags r:id="rId90"/>
                </p:custDataLst>
              </p:nvPr>
            </p:nvSpPr>
            <p:spPr bwMode="auto">
              <a:xfrm>
                <a:off x="2680" y="3458"/>
                <a:ext cx="48" cy="31"/>
              </a:xfrm>
              <a:custGeom>
                <a:avLst/>
                <a:gdLst>
                  <a:gd name="T0" fmla="*/ 45 w 58"/>
                  <a:gd name="T1" fmla="*/ 44 h 44"/>
                  <a:gd name="T2" fmla="*/ 29 w 58"/>
                  <a:gd name="T3" fmla="*/ 29 h 44"/>
                  <a:gd name="T4" fmla="*/ 15 w 58"/>
                  <a:gd name="T5" fmla="*/ 29 h 44"/>
                  <a:gd name="T6" fmla="*/ 0 w 58"/>
                  <a:gd name="T7" fmla="*/ 15 h 44"/>
                  <a:gd name="T8" fmla="*/ 0 w 58"/>
                  <a:gd name="T9" fmla="*/ 0 h 44"/>
                  <a:gd name="T10" fmla="*/ 15 w 58"/>
                  <a:gd name="T11" fmla="*/ 0 h 44"/>
                  <a:gd name="T12" fmla="*/ 29 w 58"/>
                  <a:gd name="T13" fmla="*/ 15 h 44"/>
                  <a:gd name="T14" fmla="*/ 45 w 58"/>
                  <a:gd name="T15" fmla="*/ 15 h 44"/>
                  <a:gd name="T16" fmla="*/ 58 w 58"/>
                  <a:gd name="T17" fmla="*/ 15 h 44"/>
                  <a:gd name="T18" fmla="*/ 58 w 58"/>
                  <a:gd name="T19" fmla="*/ 29 h 44"/>
                  <a:gd name="T20" fmla="*/ 58 w 58"/>
                  <a:gd name="T21" fmla="*/ 44 h 44"/>
                  <a:gd name="T22" fmla="*/ 45 w 58"/>
                  <a:gd name="T23" fmla="*/ 44 h 44"/>
                  <a:gd name="T24" fmla="*/ 45 w 58"/>
                  <a:gd name="T25" fmla="*/ 44 h 44"/>
                  <a:gd name="T26" fmla="*/ 45 w 58"/>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510" name="Freeform 24"/>
              <p:cNvSpPr>
                <a:spLocks/>
              </p:cNvSpPr>
              <p:nvPr>
                <p:custDataLst>
                  <p:tags r:id="rId91"/>
                </p:custDataLst>
              </p:nvPr>
            </p:nvSpPr>
            <p:spPr bwMode="auto">
              <a:xfrm>
                <a:off x="2385" y="3514"/>
                <a:ext cx="47" cy="29"/>
              </a:xfrm>
              <a:custGeom>
                <a:avLst/>
                <a:gdLst>
                  <a:gd name="T0" fmla="*/ 29 w 58"/>
                  <a:gd name="T1" fmla="*/ 29 h 43"/>
                  <a:gd name="T2" fmla="*/ 42 w 58"/>
                  <a:gd name="T3" fmla="*/ 29 h 43"/>
                  <a:gd name="T4" fmla="*/ 42 w 58"/>
                  <a:gd name="T5" fmla="*/ 14 h 43"/>
                  <a:gd name="T6" fmla="*/ 58 w 58"/>
                  <a:gd name="T7" fmla="*/ 0 h 43"/>
                  <a:gd name="T8" fmla="*/ 42 w 58"/>
                  <a:gd name="T9" fmla="*/ 0 h 43"/>
                  <a:gd name="T10" fmla="*/ 29 w 58"/>
                  <a:gd name="T11" fmla="*/ 0 h 43"/>
                  <a:gd name="T12" fmla="*/ 29 w 58"/>
                  <a:gd name="T13" fmla="*/ 14 h 43"/>
                  <a:gd name="T14" fmla="*/ 0 w 58"/>
                  <a:gd name="T15" fmla="*/ 14 h 43"/>
                  <a:gd name="T16" fmla="*/ 0 w 58"/>
                  <a:gd name="T17" fmla="*/ 29 h 43"/>
                  <a:gd name="T18" fmla="*/ 0 w 58"/>
                  <a:gd name="T19" fmla="*/ 43 h 43"/>
                  <a:gd name="T20" fmla="*/ 29 w 58"/>
                  <a:gd name="T21" fmla="*/ 29 h 43"/>
                  <a:gd name="T22" fmla="*/ 29 w 58"/>
                  <a:gd name="T23" fmla="*/ 29 h 43"/>
                  <a:gd name="T24" fmla="*/ 29 w 58"/>
                  <a:gd name="T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11" name="Freeform 25"/>
              <p:cNvSpPr>
                <a:spLocks/>
              </p:cNvSpPr>
              <p:nvPr>
                <p:custDataLst>
                  <p:tags r:id="rId92"/>
                </p:custDataLst>
              </p:nvPr>
            </p:nvSpPr>
            <p:spPr bwMode="auto">
              <a:xfrm>
                <a:off x="1933" y="1751"/>
                <a:ext cx="417" cy="330"/>
              </a:xfrm>
              <a:custGeom>
                <a:avLst/>
                <a:gdLst>
                  <a:gd name="T0" fmla="*/ 519 w 533"/>
                  <a:gd name="T1" fmla="*/ 244 h 504"/>
                  <a:gd name="T2" fmla="*/ 504 w 533"/>
                  <a:gd name="T3" fmla="*/ 273 h 504"/>
                  <a:gd name="T4" fmla="*/ 490 w 533"/>
                  <a:gd name="T5" fmla="*/ 331 h 504"/>
                  <a:gd name="T6" fmla="*/ 477 w 533"/>
                  <a:gd name="T7" fmla="*/ 374 h 504"/>
                  <a:gd name="T8" fmla="*/ 477 w 533"/>
                  <a:gd name="T9" fmla="*/ 417 h 504"/>
                  <a:gd name="T10" fmla="*/ 448 w 533"/>
                  <a:gd name="T11" fmla="*/ 446 h 504"/>
                  <a:gd name="T12" fmla="*/ 419 w 533"/>
                  <a:gd name="T13" fmla="*/ 475 h 504"/>
                  <a:gd name="T14" fmla="*/ 347 w 533"/>
                  <a:gd name="T15" fmla="*/ 475 h 504"/>
                  <a:gd name="T16" fmla="*/ 273 w 533"/>
                  <a:gd name="T17" fmla="*/ 475 h 504"/>
                  <a:gd name="T18" fmla="*/ 244 w 533"/>
                  <a:gd name="T19" fmla="*/ 475 h 504"/>
                  <a:gd name="T20" fmla="*/ 215 w 533"/>
                  <a:gd name="T21" fmla="*/ 504 h 504"/>
                  <a:gd name="T22" fmla="*/ 159 w 533"/>
                  <a:gd name="T23" fmla="*/ 504 h 504"/>
                  <a:gd name="T24" fmla="*/ 101 w 533"/>
                  <a:gd name="T25" fmla="*/ 488 h 504"/>
                  <a:gd name="T26" fmla="*/ 71 w 533"/>
                  <a:gd name="T27" fmla="*/ 475 h 504"/>
                  <a:gd name="T28" fmla="*/ 71 w 533"/>
                  <a:gd name="T29" fmla="*/ 475 h 504"/>
                  <a:gd name="T30" fmla="*/ 44 w 533"/>
                  <a:gd name="T31" fmla="*/ 461 h 504"/>
                  <a:gd name="T32" fmla="*/ 44 w 533"/>
                  <a:gd name="T33" fmla="*/ 432 h 504"/>
                  <a:gd name="T34" fmla="*/ 58 w 533"/>
                  <a:gd name="T35" fmla="*/ 432 h 504"/>
                  <a:gd name="T36" fmla="*/ 13 w 533"/>
                  <a:gd name="T37" fmla="*/ 432 h 504"/>
                  <a:gd name="T38" fmla="*/ 29 w 533"/>
                  <a:gd name="T39" fmla="*/ 387 h 504"/>
                  <a:gd name="T40" fmla="*/ 71 w 533"/>
                  <a:gd name="T41" fmla="*/ 387 h 504"/>
                  <a:gd name="T42" fmla="*/ 13 w 533"/>
                  <a:gd name="T43" fmla="*/ 374 h 504"/>
                  <a:gd name="T44" fmla="*/ 44 w 533"/>
                  <a:gd name="T45" fmla="*/ 345 h 504"/>
                  <a:gd name="T46" fmla="*/ 114 w 533"/>
                  <a:gd name="T47" fmla="*/ 331 h 504"/>
                  <a:gd name="T48" fmla="*/ 174 w 533"/>
                  <a:gd name="T49" fmla="*/ 345 h 504"/>
                  <a:gd name="T50" fmla="*/ 159 w 533"/>
                  <a:gd name="T51" fmla="*/ 331 h 504"/>
                  <a:gd name="T52" fmla="*/ 101 w 533"/>
                  <a:gd name="T53" fmla="*/ 331 h 504"/>
                  <a:gd name="T54" fmla="*/ 143 w 533"/>
                  <a:gd name="T55" fmla="*/ 289 h 504"/>
                  <a:gd name="T56" fmla="*/ 215 w 533"/>
                  <a:gd name="T57" fmla="*/ 259 h 504"/>
                  <a:gd name="T58" fmla="*/ 174 w 533"/>
                  <a:gd name="T59" fmla="*/ 244 h 504"/>
                  <a:gd name="T60" fmla="*/ 143 w 533"/>
                  <a:gd name="T61" fmla="*/ 230 h 504"/>
                  <a:gd name="T62" fmla="*/ 143 w 533"/>
                  <a:gd name="T63" fmla="*/ 174 h 504"/>
                  <a:gd name="T64" fmla="*/ 188 w 533"/>
                  <a:gd name="T65" fmla="*/ 143 h 504"/>
                  <a:gd name="T66" fmla="*/ 188 w 533"/>
                  <a:gd name="T67" fmla="*/ 130 h 504"/>
                  <a:gd name="T68" fmla="*/ 188 w 533"/>
                  <a:gd name="T69" fmla="*/ 102 h 504"/>
                  <a:gd name="T70" fmla="*/ 244 w 533"/>
                  <a:gd name="T71" fmla="*/ 87 h 504"/>
                  <a:gd name="T72" fmla="*/ 289 w 533"/>
                  <a:gd name="T73" fmla="*/ 130 h 504"/>
                  <a:gd name="T74" fmla="*/ 331 w 533"/>
                  <a:gd name="T75" fmla="*/ 116 h 504"/>
                  <a:gd name="T76" fmla="*/ 374 w 533"/>
                  <a:gd name="T77" fmla="*/ 87 h 504"/>
                  <a:gd name="T78" fmla="*/ 318 w 533"/>
                  <a:gd name="T79" fmla="*/ 58 h 504"/>
                  <a:gd name="T80" fmla="*/ 390 w 533"/>
                  <a:gd name="T81" fmla="*/ 29 h 504"/>
                  <a:gd name="T82" fmla="*/ 419 w 533"/>
                  <a:gd name="T83" fmla="*/ 15 h 504"/>
                  <a:gd name="T84" fmla="*/ 477 w 533"/>
                  <a:gd name="T85" fmla="*/ 15 h 504"/>
                  <a:gd name="T86" fmla="*/ 504 w 533"/>
                  <a:gd name="T87" fmla="*/ 0 h 504"/>
                  <a:gd name="T88" fmla="*/ 519 w 533"/>
                  <a:gd name="T89" fmla="*/ 44 h 504"/>
                  <a:gd name="T90" fmla="*/ 504 w 533"/>
                  <a:gd name="T91" fmla="*/ 58 h 504"/>
                  <a:gd name="T92" fmla="*/ 448 w 533"/>
                  <a:gd name="T93" fmla="*/ 71 h 504"/>
                  <a:gd name="T94" fmla="*/ 419 w 533"/>
                  <a:gd name="T95" fmla="*/ 116 h 504"/>
                  <a:gd name="T96" fmla="*/ 390 w 533"/>
                  <a:gd name="T97" fmla="*/ 116 h 504"/>
                  <a:gd name="T98" fmla="*/ 403 w 533"/>
                  <a:gd name="T99" fmla="*/ 159 h 504"/>
                  <a:gd name="T100" fmla="*/ 448 w 533"/>
                  <a:gd name="T101" fmla="*/ 174 h 504"/>
                  <a:gd name="T102" fmla="*/ 504 w 533"/>
                  <a:gd name="T103" fmla="*/ 188 h 504"/>
                  <a:gd name="T104" fmla="*/ 533 w 533"/>
                  <a:gd name="T105" fmla="*/ 24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lnTo>
                      <a:pt x="533" y="244"/>
                    </a:lnTo>
                    <a:close/>
                  </a:path>
                </a:pathLst>
              </a:custGeom>
              <a:solidFill>
                <a:schemeClr val="accent2"/>
              </a:solidFill>
              <a:ln w="3175" cmpd="sng">
                <a:solidFill>
                  <a:schemeClr val="bg1"/>
                </a:solidFill>
                <a:round/>
                <a:headEnd/>
                <a:tailEnd/>
              </a:ln>
            </p:spPr>
            <p:txBody>
              <a:bodyPr/>
              <a:lstStyle/>
              <a:p>
                <a:endParaRPr lang="es-ES" sz="900" dirty="0"/>
              </a:p>
            </p:txBody>
          </p:sp>
          <p:sp>
            <p:nvSpPr>
              <p:cNvPr id="512" name="Freeform 26"/>
              <p:cNvSpPr>
                <a:spLocks/>
              </p:cNvSpPr>
              <p:nvPr>
                <p:custDataLst>
                  <p:tags r:id="rId93"/>
                </p:custDataLst>
              </p:nvPr>
            </p:nvSpPr>
            <p:spPr bwMode="auto">
              <a:xfrm>
                <a:off x="2225" y="1777"/>
                <a:ext cx="191" cy="139"/>
              </a:xfrm>
              <a:custGeom>
                <a:avLst/>
                <a:gdLst>
                  <a:gd name="T0" fmla="*/ 130 w 244"/>
                  <a:gd name="T1" fmla="*/ 14 h 202"/>
                  <a:gd name="T2" fmla="*/ 115 w 244"/>
                  <a:gd name="T3" fmla="*/ 14 h 202"/>
                  <a:gd name="T4" fmla="*/ 85 w 244"/>
                  <a:gd name="T5" fmla="*/ 14 h 202"/>
                  <a:gd name="T6" fmla="*/ 72 w 244"/>
                  <a:gd name="T7" fmla="*/ 29 h 202"/>
                  <a:gd name="T8" fmla="*/ 58 w 244"/>
                  <a:gd name="T9" fmla="*/ 43 h 202"/>
                  <a:gd name="T10" fmla="*/ 58 w 244"/>
                  <a:gd name="T11" fmla="*/ 58 h 202"/>
                  <a:gd name="T12" fmla="*/ 43 w 244"/>
                  <a:gd name="T13" fmla="*/ 72 h 202"/>
                  <a:gd name="T14" fmla="*/ 27 w 244"/>
                  <a:gd name="T15" fmla="*/ 58 h 202"/>
                  <a:gd name="T16" fmla="*/ 14 w 244"/>
                  <a:gd name="T17" fmla="*/ 58 h 202"/>
                  <a:gd name="T18" fmla="*/ 14 w 244"/>
                  <a:gd name="T19" fmla="*/ 72 h 202"/>
                  <a:gd name="T20" fmla="*/ 0 w 244"/>
                  <a:gd name="T21" fmla="*/ 87 h 202"/>
                  <a:gd name="T22" fmla="*/ 14 w 244"/>
                  <a:gd name="T23" fmla="*/ 101 h 202"/>
                  <a:gd name="T24" fmla="*/ 27 w 244"/>
                  <a:gd name="T25" fmla="*/ 115 h 202"/>
                  <a:gd name="T26" fmla="*/ 43 w 244"/>
                  <a:gd name="T27" fmla="*/ 130 h 202"/>
                  <a:gd name="T28" fmla="*/ 58 w 244"/>
                  <a:gd name="T29" fmla="*/ 144 h 202"/>
                  <a:gd name="T30" fmla="*/ 72 w 244"/>
                  <a:gd name="T31" fmla="*/ 130 h 202"/>
                  <a:gd name="T32" fmla="*/ 85 w 244"/>
                  <a:gd name="T33" fmla="*/ 130 h 202"/>
                  <a:gd name="T34" fmla="*/ 101 w 244"/>
                  <a:gd name="T35" fmla="*/ 130 h 202"/>
                  <a:gd name="T36" fmla="*/ 130 w 244"/>
                  <a:gd name="T37" fmla="*/ 144 h 202"/>
                  <a:gd name="T38" fmla="*/ 130 w 244"/>
                  <a:gd name="T39" fmla="*/ 159 h 202"/>
                  <a:gd name="T40" fmla="*/ 144 w 244"/>
                  <a:gd name="T41" fmla="*/ 173 h 202"/>
                  <a:gd name="T42" fmla="*/ 159 w 244"/>
                  <a:gd name="T43" fmla="*/ 202 h 202"/>
                  <a:gd name="T44" fmla="*/ 173 w 244"/>
                  <a:gd name="T45" fmla="*/ 188 h 202"/>
                  <a:gd name="T46" fmla="*/ 186 w 244"/>
                  <a:gd name="T47" fmla="*/ 173 h 202"/>
                  <a:gd name="T48" fmla="*/ 202 w 244"/>
                  <a:gd name="T49" fmla="*/ 173 h 202"/>
                  <a:gd name="T50" fmla="*/ 215 w 244"/>
                  <a:gd name="T51" fmla="*/ 173 h 202"/>
                  <a:gd name="T52" fmla="*/ 215 w 244"/>
                  <a:gd name="T53" fmla="*/ 144 h 202"/>
                  <a:gd name="T54" fmla="*/ 231 w 244"/>
                  <a:gd name="T55" fmla="*/ 130 h 202"/>
                  <a:gd name="T56" fmla="*/ 231 w 244"/>
                  <a:gd name="T57" fmla="*/ 144 h 202"/>
                  <a:gd name="T58" fmla="*/ 231 w 244"/>
                  <a:gd name="T59" fmla="*/ 159 h 202"/>
                  <a:gd name="T60" fmla="*/ 244 w 244"/>
                  <a:gd name="T61" fmla="*/ 159 h 202"/>
                  <a:gd name="T62" fmla="*/ 244 w 244"/>
                  <a:gd name="T63" fmla="*/ 144 h 202"/>
                  <a:gd name="T64" fmla="*/ 244 w 244"/>
                  <a:gd name="T65" fmla="*/ 130 h 202"/>
                  <a:gd name="T66" fmla="*/ 231 w 244"/>
                  <a:gd name="T67" fmla="*/ 115 h 202"/>
                  <a:gd name="T68" fmla="*/ 215 w 244"/>
                  <a:gd name="T69" fmla="*/ 130 h 202"/>
                  <a:gd name="T70" fmla="*/ 202 w 244"/>
                  <a:gd name="T71" fmla="*/ 115 h 202"/>
                  <a:gd name="T72" fmla="*/ 215 w 244"/>
                  <a:gd name="T73" fmla="*/ 101 h 202"/>
                  <a:gd name="T74" fmla="*/ 231 w 244"/>
                  <a:gd name="T75" fmla="*/ 101 h 202"/>
                  <a:gd name="T76" fmla="*/ 231 w 244"/>
                  <a:gd name="T77" fmla="*/ 87 h 202"/>
                  <a:gd name="T78" fmla="*/ 231 w 244"/>
                  <a:gd name="T79" fmla="*/ 72 h 202"/>
                  <a:gd name="T80" fmla="*/ 215 w 244"/>
                  <a:gd name="T81" fmla="*/ 43 h 202"/>
                  <a:gd name="T82" fmla="*/ 215 w 244"/>
                  <a:gd name="T83" fmla="*/ 29 h 202"/>
                  <a:gd name="T84" fmla="*/ 215 w 244"/>
                  <a:gd name="T85" fmla="*/ 14 h 202"/>
                  <a:gd name="T86" fmla="*/ 202 w 244"/>
                  <a:gd name="T87" fmla="*/ 14 h 202"/>
                  <a:gd name="T88" fmla="*/ 186 w 244"/>
                  <a:gd name="T89" fmla="*/ 14 h 202"/>
                  <a:gd name="T90" fmla="*/ 173 w 244"/>
                  <a:gd name="T91" fmla="*/ 14 h 202"/>
                  <a:gd name="T92" fmla="*/ 173 w 244"/>
                  <a:gd name="T93" fmla="*/ 0 h 202"/>
                  <a:gd name="T94" fmla="*/ 159 w 244"/>
                  <a:gd name="T95" fmla="*/ 0 h 202"/>
                  <a:gd name="T96" fmla="*/ 144 w 244"/>
                  <a:gd name="T97" fmla="*/ 14 h 202"/>
                  <a:gd name="T98" fmla="*/ 130 w 244"/>
                  <a:gd name="T99" fmla="*/ 14 h 202"/>
                  <a:gd name="T100" fmla="*/ 130 w 244"/>
                  <a:gd name="T101"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lnTo>
                      <a:pt x="130" y="14"/>
                    </a:lnTo>
                    <a:close/>
                  </a:path>
                </a:pathLst>
              </a:custGeom>
              <a:solidFill>
                <a:schemeClr val="accent2"/>
              </a:solidFill>
              <a:ln w="3175" cmpd="sng">
                <a:solidFill>
                  <a:schemeClr val="bg1"/>
                </a:solidFill>
                <a:round/>
                <a:headEnd/>
                <a:tailEnd/>
              </a:ln>
            </p:spPr>
            <p:txBody>
              <a:bodyPr/>
              <a:lstStyle/>
              <a:p>
                <a:endParaRPr lang="es-ES" sz="900" dirty="0"/>
              </a:p>
            </p:txBody>
          </p:sp>
          <p:sp>
            <p:nvSpPr>
              <p:cNvPr id="513" name="Freeform 27"/>
              <p:cNvSpPr>
                <a:spLocks/>
              </p:cNvSpPr>
              <p:nvPr>
                <p:custDataLst>
                  <p:tags r:id="rId94"/>
                </p:custDataLst>
              </p:nvPr>
            </p:nvSpPr>
            <p:spPr bwMode="auto">
              <a:xfrm>
                <a:off x="3182" y="3261"/>
                <a:ext cx="87" cy="136"/>
              </a:xfrm>
              <a:custGeom>
                <a:avLst/>
                <a:gdLst>
                  <a:gd name="T0" fmla="*/ 37 w 110"/>
                  <a:gd name="T1" fmla="*/ 194 h 208"/>
                  <a:gd name="T2" fmla="*/ 29 w 110"/>
                  <a:gd name="T3" fmla="*/ 190 h 208"/>
                  <a:gd name="T4" fmla="*/ 19 w 110"/>
                  <a:gd name="T5" fmla="*/ 179 h 208"/>
                  <a:gd name="T6" fmla="*/ 19 w 110"/>
                  <a:gd name="T7" fmla="*/ 163 h 208"/>
                  <a:gd name="T8" fmla="*/ 10 w 110"/>
                  <a:gd name="T9" fmla="*/ 150 h 208"/>
                  <a:gd name="T10" fmla="*/ 0 w 110"/>
                  <a:gd name="T11" fmla="*/ 136 h 208"/>
                  <a:gd name="T12" fmla="*/ 10 w 110"/>
                  <a:gd name="T13" fmla="*/ 126 h 208"/>
                  <a:gd name="T14" fmla="*/ 10 w 110"/>
                  <a:gd name="T15" fmla="*/ 121 h 208"/>
                  <a:gd name="T16" fmla="*/ 10 w 110"/>
                  <a:gd name="T17" fmla="*/ 107 h 208"/>
                  <a:gd name="T18" fmla="*/ 4 w 110"/>
                  <a:gd name="T19" fmla="*/ 95 h 208"/>
                  <a:gd name="T20" fmla="*/ 0 w 110"/>
                  <a:gd name="T21" fmla="*/ 78 h 208"/>
                  <a:gd name="T22" fmla="*/ 4 w 110"/>
                  <a:gd name="T23" fmla="*/ 62 h 208"/>
                  <a:gd name="T24" fmla="*/ 0 w 110"/>
                  <a:gd name="T25" fmla="*/ 51 h 208"/>
                  <a:gd name="T26" fmla="*/ 10 w 110"/>
                  <a:gd name="T27" fmla="*/ 41 h 208"/>
                  <a:gd name="T28" fmla="*/ 23 w 110"/>
                  <a:gd name="T29" fmla="*/ 26 h 208"/>
                  <a:gd name="T30" fmla="*/ 39 w 110"/>
                  <a:gd name="T31" fmla="*/ 18 h 208"/>
                  <a:gd name="T32" fmla="*/ 45 w 110"/>
                  <a:gd name="T33" fmla="*/ 10 h 208"/>
                  <a:gd name="T34" fmla="*/ 52 w 110"/>
                  <a:gd name="T35" fmla="*/ 6 h 208"/>
                  <a:gd name="T36" fmla="*/ 68 w 110"/>
                  <a:gd name="T37" fmla="*/ 6 h 208"/>
                  <a:gd name="T38" fmla="*/ 81 w 110"/>
                  <a:gd name="T39" fmla="*/ 0 h 208"/>
                  <a:gd name="T40" fmla="*/ 95 w 110"/>
                  <a:gd name="T41" fmla="*/ 4 h 208"/>
                  <a:gd name="T42" fmla="*/ 99 w 110"/>
                  <a:gd name="T43" fmla="*/ 0 h 208"/>
                  <a:gd name="T44" fmla="*/ 105 w 110"/>
                  <a:gd name="T45" fmla="*/ 6 h 208"/>
                  <a:gd name="T46" fmla="*/ 110 w 110"/>
                  <a:gd name="T47" fmla="*/ 22 h 208"/>
                  <a:gd name="T48" fmla="*/ 110 w 110"/>
                  <a:gd name="T49" fmla="*/ 35 h 208"/>
                  <a:gd name="T50" fmla="*/ 110 w 110"/>
                  <a:gd name="T51" fmla="*/ 51 h 208"/>
                  <a:gd name="T52" fmla="*/ 110 w 110"/>
                  <a:gd name="T53" fmla="*/ 80 h 208"/>
                  <a:gd name="T54" fmla="*/ 97 w 110"/>
                  <a:gd name="T55" fmla="*/ 93 h 208"/>
                  <a:gd name="T56" fmla="*/ 81 w 110"/>
                  <a:gd name="T57" fmla="*/ 107 h 208"/>
                  <a:gd name="T58" fmla="*/ 81 w 110"/>
                  <a:gd name="T59" fmla="*/ 121 h 208"/>
                  <a:gd name="T60" fmla="*/ 81 w 110"/>
                  <a:gd name="T61" fmla="*/ 136 h 208"/>
                  <a:gd name="T62" fmla="*/ 68 w 110"/>
                  <a:gd name="T63" fmla="*/ 165 h 208"/>
                  <a:gd name="T64" fmla="*/ 68 w 110"/>
                  <a:gd name="T65" fmla="*/ 179 h 208"/>
                  <a:gd name="T66" fmla="*/ 52 w 110"/>
                  <a:gd name="T67" fmla="*/ 194 h 208"/>
                  <a:gd name="T68" fmla="*/ 52 w 110"/>
                  <a:gd name="T69" fmla="*/ 208 h 208"/>
                  <a:gd name="T70" fmla="*/ 39 w 110"/>
                  <a:gd name="T71" fmla="*/ 194 h 208"/>
                  <a:gd name="T72" fmla="*/ 39 w 110"/>
                  <a:gd name="T73" fmla="*/ 194 h 208"/>
                  <a:gd name="T74" fmla="*/ 37 w 110"/>
                  <a:gd name="T75"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9" y="194"/>
                    </a:lnTo>
                    <a:lnTo>
                      <a:pt x="37" y="194"/>
                    </a:lnTo>
                    <a:close/>
                  </a:path>
                </a:pathLst>
              </a:custGeom>
              <a:solidFill>
                <a:schemeClr val="accent2"/>
              </a:solidFill>
              <a:ln w="3175" cmpd="sng">
                <a:solidFill>
                  <a:schemeClr val="bg1"/>
                </a:solidFill>
                <a:round/>
                <a:headEnd/>
                <a:tailEnd/>
              </a:ln>
            </p:spPr>
            <p:txBody>
              <a:bodyPr/>
              <a:lstStyle/>
              <a:p>
                <a:endParaRPr lang="es-ES" sz="900" dirty="0"/>
              </a:p>
            </p:txBody>
          </p:sp>
          <p:sp>
            <p:nvSpPr>
              <p:cNvPr id="514" name="Freeform 28"/>
              <p:cNvSpPr>
                <a:spLocks/>
              </p:cNvSpPr>
              <p:nvPr>
                <p:custDataLst>
                  <p:tags r:id="rId95"/>
                </p:custDataLst>
              </p:nvPr>
            </p:nvSpPr>
            <p:spPr bwMode="auto">
              <a:xfrm>
                <a:off x="3098" y="3407"/>
                <a:ext cx="160" cy="224"/>
              </a:xfrm>
              <a:custGeom>
                <a:avLst/>
                <a:gdLst>
                  <a:gd name="T0" fmla="*/ 29 w 204"/>
                  <a:gd name="T1" fmla="*/ 57 h 344"/>
                  <a:gd name="T2" fmla="*/ 72 w 204"/>
                  <a:gd name="T3" fmla="*/ 43 h 344"/>
                  <a:gd name="T4" fmla="*/ 101 w 204"/>
                  <a:gd name="T5" fmla="*/ 27 h 344"/>
                  <a:gd name="T6" fmla="*/ 130 w 204"/>
                  <a:gd name="T7" fmla="*/ 27 h 344"/>
                  <a:gd name="T8" fmla="*/ 146 w 204"/>
                  <a:gd name="T9" fmla="*/ 14 h 344"/>
                  <a:gd name="T10" fmla="*/ 159 w 204"/>
                  <a:gd name="T11" fmla="*/ 14 h 344"/>
                  <a:gd name="T12" fmla="*/ 188 w 204"/>
                  <a:gd name="T13" fmla="*/ 43 h 344"/>
                  <a:gd name="T14" fmla="*/ 188 w 204"/>
                  <a:gd name="T15" fmla="*/ 57 h 344"/>
                  <a:gd name="T16" fmla="*/ 204 w 204"/>
                  <a:gd name="T17" fmla="*/ 70 h 344"/>
                  <a:gd name="T18" fmla="*/ 188 w 204"/>
                  <a:gd name="T19" fmla="*/ 115 h 344"/>
                  <a:gd name="T20" fmla="*/ 204 w 204"/>
                  <a:gd name="T21" fmla="*/ 128 h 344"/>
                  <a:gd name="T22" fmla="*/ 175 w 204"/>
                  <a:gd name="T23" fmla="*/ 142 h 344"/>
                  <a:gd name="T24" fmla="*/ 175 w 204"/>
                  <a:gd name="T25" fmla="*/ 171 h 344"/>
                  <a:gd name="T26" fmla="*/ 175 w 204"/>
                  <a:gd name="T27" fmla="*/ 200 h 344"/>
                  <a:gd name="T28" fmla="*/ 159 w 204"/>
                  <a:gd name="T29" fmla="*/ 243 h 344"/>
                  <a:gd name="T30" fmla="*/ 159 w 204"/>
                  <a:gd name="T31" fmla="*/ 301 h 344"/>
                  <a:gd name="T32" fmla="*/ 146 w 204"/>
                  <a:gd name="T33" fmla="*/ 330 h 344"/>
                  <a:gd name="T34" fmla="*/ 117 w 204"/>
                  <a:gd name="T35" fmla="*/ 316 h 344"/>
                  <a:gd name="T36" fmla="*/ 72 w 204"/>
                  <a:gd name="T37" fmla="*/ 316 h 344"/>
                  <a:gd name="T38" fmla="*/ 72 w 204"/>
                  <a:gd name="T39" fmla="*/ 344 h 344"/>
                  <a:gd name="T40" fmla="*/ 43 w 204"/>
                  <a:gd name="T41" fmla="*/ 344 h 344"/>
                  <a:gd name="T42" fmla="*/ 16 w 204"/>
                  <a:gd name="T43" fmla="*/ 316 h 344"/>
                  <a:gd name="T44" fmla="*/ 0 w 204"/>
                  <a:gd name="T45" fmla="*/ 287 h 344"/>
                  <a:gd name="T46" fmla="*/ 0 w 204"/>
                  <a:gd name="T47" fmla="*/ 243 h 344"/>
                  <a:gd name="T48" fmla="*/ 29 w 204"/>
                  <a:gd name="T49" fmla="*/ 229 h 344"/>
                  <a:gd name="T50" fmla="*/ 29 w 204"/>
                  <a:gd name="T51" fmla="*/ 200 h 344"/>
                  <a:gd name="T52" fmla="*/ 58 w 204"/>
                  <a:gd name="T53" fmla="*/ 171 h 344"/>
                  <a:gd name="T54" fmla="*/ 16 w 204"/>
                  <a:gd name="T55" fmla="*/ 171 h 344"/>
                  <a:gd name="T56" fmla="*/ 16 w 204"/>
                  <a:gd name="T57" fmla="*/ 128 h 344"/>
                  <a:gd name="T58" fmla="*/ 0 w 204"/>
                  <a:gd name="T59" fmla="*/ 86 h 344"/>
                  <a:gd name="T60" fmla="*/ 16 w 204"/>
                  <a:gd name="T61" fmla="*/ 57 h 344"/>
                  <a:gd name="T62" fmla="*/ 16 w 204"/>
                  <a:gd name="T63" fmla="*/ 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lnTo>
                      <a:pt x="16" y="43"/>
                    </a:lnTo>
                    <a:lnTo>
                      <a:pt x="16" y="43"/>
                    </a:lnTo>
                    <a:close/>
                  </a:path>
                </a:pathLst>
              </a:custGeom>
              <a:solidFill>
                <a:schemeClr val="accent2"/>
              </a:solidFill>
              <a:ln w="3175" cmpd="sng">
                <a:solidFill>
                  <a:schemeClr val="bg1"/>
                </a:solidFill>
                <a:round/>
                <a:headEnd/>
                <a:tailEnd/>
              </a:ln>
            </p:spPr>
            <p:txBody>
              <a:bodyPr/>
              <a:lstStyle/>
              <a:p>
                <a:endParaRPr lang="es-ES" sz="900" dirty="0"/>
              </a:p>
            </p:txBody>
          </p:sp>
          <p:sp>
            <p:nvSpPr>
              <p:cNvPr id="515" name="Freeform 29"/>
              <p:cNvSpPr>
                <a:spLocks/>
              </p:cNvSpPr>
              <p:nvPr>
                <p:custDataLst>
                  <p:tags r:id="rId96"/>
                </p:custDataLst>
              </p:nvPr>
            </p:nvSpPr>
            <p:spPr bwMode="auto">
              <a:xfrm>
                <a:off x="3482" y="3737"/>
                <a:ext cx="316" cy="168"/>
              </a:xfrm>
              <a:custGeom>
                <a:avLst/>
                <a:gdLst>
                  <a:gd name="T0" fmla="*/ 403 w 403"/>
                  <a:gd name="T1" fmla="*/ 13 h 258"/>
                  <a:gd name="T2" fmla="*/ 403 w 403"/>
                  <a:gd name="T3" fmla="*/ 29 h 258"/>
                  <a:gd name="T4" fmla="*/ 403 w 403"/>
                  <a:gd name="T5" fmla="*/ 42 h 258"/>
                  <a:gd name="T6" fmla="*/ 390 w 403"/>
                  <a:gd name="T7" fmla="*/ 71 h 258"/>
                  <a:gd name="T8" fmla="*/ 376 w 403"/>
                  <a:gd name="T9" fmla="*/ 71 h 258"/>
                  <a:gd name="T10" fmla="*/ 361 w 403"/>
                  <a:gd name="T11" fmla="*/ 85 h 258"/>
                  <a:gd name="T12" fmla="*/ 361 w 403"/>
                  <a:gd name="T13" fmla="*/ 100 h 258"/>
                  <a:gd name="T14" fmla="*/ 361 w 403"/>
                  <a:gd name="T15" fmla="*/ 114 h 258"/>
                  <a:gd name="T16" fmla="*/ 361 w 403"/>
                  <a:gd name="T17" fmla="*/ 128 h 258"/>
                  <a:gd name="T18" fmla="*/ 347 w 403"/>
                  <a:gd name="T19" fmla="*/ 143 h 258"/>
                  <a:gd name="T20" fmla="*/ 347 w 403"/>
                  <a:gd name="T21" fmla="*/ 157 h 258"/>
                  <a:gd name="T22" fmla="*/ 347 w 403"/>
                  <a:gd name="T23" fmla="*/ 172 h 258"/>
                  <a:gd name="T24" fmla="*/ 361 w 403"/>
                  <a:gd name="T25" fmla="*/ 172 h 258"/>
                  <a:gd name="T26" fmla="*/ 347 w 403"/>
                  <a:gd name="T27" fmla="*/ 186 h 258"/>
                  <a:gd name="T28" fmla="*/ 361 w 403"/>
                  <a:gd name="T29" fmla="*/ 186 h 258"/>
                  <a:gd name="T30" fmla="*/ 361 w 403"/>
                  <a:gd name="T31" fmla="*/ 215 h 258"/>
                  <a:gd name="T32" fmla="*/ 332 w 403"/>
                  <a:gd name="T33" fmla="*/ 228 h 258"/>
                  <a:gd name="T34" fmla="*/ 332 w 403"/>
                  <a:gd name="T35" fmla="*/ 258 h 258"/>
                  <a:gd name="T36" fmla="*/ 302 w 403"/>
                  <a:gd name="T37" fmla="*/ 244 h 258"/>
                  <a:gd name="T38" fmla="*/ 289 w 403"/>
                  <a:gd name="T39" fmla="*/ 258 h 258"/>
                  <a:gd name="T40" fmla="*/ 260 w 403"/>
                  <a:gd name="T41" fmla="*/ 244 h 258"/>
                  <a:gd name="T42" fmla="*/ 244 w 403"/>
                  <a:gd name="T43" fmla="*/ 215 h 258"/>
                  <a:gd name="T44" fmla="*/ 244 w 403"/>
                  <a:gd name="T45" fmla="*/ 199 h 258"/>
                  <a:gd name="T46" fmla="*/ 215 w 403"/>
                  <a:gd name="T47" fmla="*/ 186 h 258"/>
                  <a:gd name="T48" fmla="*/ 188 w 403"/>
                  <a:gd name="T49" fmla="*/ 186 h 258"/>
                  <a:gd name="T50" fmla="*/ 174 w 403"/>
                  <a:gd name="T51" fmla="*/ 172 h 258"/>
                  <a:gd name="T52" fmla="*/ 145 w 403"/>
                  <a:gd name="T53" fmla="*/ 172 h 258"/>
                  <a:gd name="T54" fmla="*/ 130 w 403"/>
                  <a:gd name="T55" fmla="*/ 143 h 258"/>
                  <a:gd name="T56" fmla="*/ 116 w 403"/>
                  <a:gd name="T57" fmla="*/ 128 h 258"/>
                  <a:gd name="T58" fmla="*/ 74 w 403"/>
                  <a:gd name="T59" fmla="*/ 114 h 258"/>
                  <a:gd name="T60" fmla="*/ 58 w 403"/>
                  <a:gd name="T61" fmla="*/ 100 h 258"/>
                  <a:gd name="T62" fmla="*/ 45 w 403"/>
                  <a:gd name="T63" fmla="*/ 100 h 258"/>
                  <a:gd name="T64" fmla="*/ 14 w 403"/>
                  <a:gd name="T65" fmla="*/ 85 h 258"/>
                  <a:gd name="T66" fmla="*/ 0 w 403"/>
                  <a:gd name="T67" fmla="*/ 71 h 258"/>
                  <a:gd name="T68" fmla="*/ 0 w 403"/>
                  <a:gd name="T69" fmla="*/ 58 h 258"/>
                  <a:gd name="T70" fmla="*/ 14 w 403"/>
                  <a:gd name="T71" fmla="*/ 42 h 258"/>
                  <a:gd name="T72" fmla="*/ 14 w 403"/>
                  <a:gd name="T73" fmla="*/ 13 h 258"/>
                  <a:gd name="T74" fmla="*/ 29 w 403"/>
                  <a:gd name="T75" fmla="*/ 13 h 258"/>
                  <a:gd name="T76" fmla="*/ 45 w 403"/>
                  <a:gd name="T77" fmla="*/ 0 h 258"/>
                  <a:gd name="T78" fmla="*/ 58 w 403"/>
                  <a:gd name="T79" fmla="*/ 13 h 258"/>
                  <a:gd name="T80" fmla="*/ 58 w 403"/>
                  <a:gd name="T81" fmla="*/ 29 h 258"/>
                  <a:gd name="T82" fmla="*/ 87 w 403"/>
                  <a:gd name="T83" fmla="*/ 13 h 258"/>
                  <a:gd name="T84" fmla="*/ 116 w 403"/>
                  <a:gd name="T85" fmla="*/ 13 h 258"/>
                  <a:gd name="T86" fmla="*/ 130 w 403"/>
                  <a:gd name="T87" fmla="*/ 29 h 258"/>
                  <a:gd name="T88" fmla="*/ 159 w 403"/>
                  <a:gd name="T89" fmla="*/ 42 h 258"/>
                  <a:gd name="T90" fmla="*/ 188 w 403"/>
                  <a:gd name="T91" fmla="*/ 58 h 258"/>
                  <a:gd name="T92" fmla="*/ 215 w 403"/>
                  <a:gd name="T93" fmla="*/ 58 h 258"/>
                  <a:gd name="T94" fmla="*/ 244 w 403"/>
                  <a:gd name="T95" fmla="*/ 42 h 258"/>
                  <a:gd name="T96" fmla="*/ 260 w 403"/>
                  <a:gd name="T97" fmla="*/ 42 h 258"/>
                  <a:gd name="T98" fmla="*/ 273 w 403"/>
                  <a:gd name="T99" fmla="*/ 42 h 258"/>
                  <a:gd name="T100" fmla="*/ 289 w 403"/>
                  <a:gd name="T101" fmla="*/ 42 h 258"/>
                  <a:gd name="T102" fmla="*/ 302 w 403"/>
                  <a:gd name="T103" fmla="*/ 29 h 258"/>
                  <a:gd name="T104" fmla="*/ 318 w 403"/>
                  <a:gd name="T105" fmla="*/ 29 h 258"/>
                  <a:gd name="T106" fmla="*/ 332 w 403"/>
                  <a:gd name="T107" fmla="*/ 42 h 258"/>
                  <a:gd name="T108" fmla="*/ 347 w 403"/>
                  <a:gd name="T109" fmla="*/ 29 h 258"/>
                  <a:gd name="T110" fmla="*/ 376 w 403"/>
                  <a:gd name="T111" fmla="*/ 29 h 258"/>
                  <a:gd name="T112" fmla="*/ 403 w 403"/>
                  <a:gd name="T113" fmla="*/ 13 h 258"/>
                  <a:gd name="T114" fmla="*/ 403 w 403"/>
                  <a:gd name="T115" fmla="*/ 13 h 258"/>
                  <a:gd name="T116" fmla="*/ 403 w 403"/>
                  <a:gd name="T117" fmla="*/ 1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lnTo>
                      <a:pt x="403" y="13"/>
                    </a:lnTo>
                    <a:lnTo>
                      <a:pt x="403" y="13"/>
                    </a:lnTo>
                    <a:close/>
                  </a:path>
                </a:pathLst>
              </a:custGeom>
              <a:solidFill>
                <a:schemeClr val="accent2"/>
              </a:solidFill>
              <a:ln w="3175" cmpd="sng">
                <a:solidFill>
                  <a:schemeClr val="bg1"/>
                </a:solidFill>
                <a:round/>
                <a:headEnd/>
                <a:tailEnd/>
              </a:ln>
            </p:spPr>
            <p:txBody>
              <a:bodyPr/>
              <a:lstStyle/>
              <a:p>
                <a:endParaRPr lang="es-ES" sz="900" dirty="0"/>
              </a:p>
            </p:txBody>
          </p:sp>
          <p:sp>
            <p:nvSpPr>
              <p:cNvPr id="516" name="Freeform 30"/>
              <p:cNvSpPr>
                <a:spLocks/>
              </p:cNvSpPr>
              <p:nvPr>
                <p:custDataLst>
                  <p:tags r:id="rId97"/>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17" name="Freeform 31"/>
              <p:cNvSpPr>
                <a:spLocks/>
              </p:cNvSpPr>
              <p:nvPr>
                <p:custDataLst>
                  <p:tags r:id="rId98"/>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18" name="Freeform 32"/>
              <p:cNvSpPr>
                <a:spLocks/>
              </p:cNvSpPr>
              <p:nvPr>
                <p:custDataLst>
                  <p:tags r:id="rId99"/>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 name="T16" fmla="*/ 0 w 4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
                    <a:moveTo>
                      <a:pt x="0" y="0"/>
                    </a:moveTo>
                    <a:lnTo>
                      <a:pt x="29" y="0"/>
                    </a:lnTo>
                    <a:lnTo>
                      <a:pt x="43" y="0"/>
                    </a:lnTo>
                    <a:lnTo>
                      <a:pt x="43" y="14"/>
                    </a:lnTo>
                    <a:lnTo>
                      <a:pt x="29" y="14"/>
                    </a:lnTo>
                    <a:lnTo>
                      <a:pt x="14" y="14"/>
                    </a:lnTo>
                    <a:lnTo>
                      <a:pt x="0" y="0"/>
                    </a:lnTo>
                    <a:lnTo>
                      <a:pt x="0" y="0"/>
                    </a:lnTo>
                    <a:lnTo>
                      <a:pt x="0" y="0"/>
                    </a:lnTo>
                    <a:close/>
                  </a:path>
                </a:pathLst>
              </a:custGeom>
              <a:solidFill>
                <a:schemeClr val="accent2"/>
              </a:solidFill>
              <a:ln w="3175" cmpd="sng">
                <a:solidFill>
                  <a:schemeClr val="bg1"/>
                </a:solidFill>
                <a:round/>
                <a:headEnd/>
                <a:tailEnd/>
              </a:ln>
            </p:spPr>
            <p:txBody>
              <a:bodyPr/>
              <a:lstStyle/>
              <a:p>
                <a:endParaRPr lang="es-ES" sz="900" dirty="0"/>
              </a:p>
            </p:txBody>
          </p:sp>
          <p:sp>
            <p:nvSpPr>
              <p:cNvPr id="519" name="Freeform 33"/>
              <p:cNvSpPr>
                <a:spLocks/>
              </p:cNvSpPr>
              <p:nvPr>
                <p:custDataLst>
                  <p:tags r:id="rId100"/>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
                    <a:moveTo>
                      <a:pt x="0" y="0"/>
                    </a:moveTo>
                    <a:lnTo>
                      <a:pt x="29" y="0"/>
                    </a:lnTo>
                    <a:lnTo>
                      <a:pt x="43" y="0"/>
                    </a:lnTo>
                    <a:lnTo>
                      <a:pt x="43" y="14"/>
                    </a:lnTo>
                    <a:lnTo>
                      <a:pt x="29" y="14"/>
                    </a:lnTo>
                    <a:lnTo>
                      <a:pt x="14" y="14"/>
                    </a:lnTo>
                    <a:lnTo>
                      <a:pt x="0" y="0"/>
                    </a:lnTo>
                    <a:lnTo>
                      <a:pt x="0"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20" name="Freeform 34"/>
              <p:cNvSpPr>
                <a:spLocks/>
              </p:cNvSpPr>
              <p:nvPr>
                <p:custDataLst>
                  <p:tags r:id="rId101"/>
                </p:custDataLst>
              </p:nvPr>
            </p:nvSpPr>
            <p:spPr bwMode="auto">
              <a:xfrm>
                <a:off x="2467" y="1906"/>
                <a:ext cx="32" cy="26"/>
              </a:xfrm>
              <a:custGeom>
                <a:avLst/>
                <a:gdLst>
                  <a:gd name="T0" fmla="*/ 0 w 42"/>
                  <a:gd name="T1" fmla="*/ 29 h 43"/>
                  <a:gd name="T2" fmla="*/ 13 w 42"/>
                  <a:gd name="T3" fmla="*/ 14 h 43"/>
                  <a:gd name="T4" fmla="*/ 29 w 42"/>
                  <a:gd name="T5" fmla="*/ 0 h 43"/>
                  <a:gd name="T6" fmla="*/ 42 w 42"/>
                  <a:gd name="T7" fmla="*/ 14 h 43"/>
                  <a:gd name="T8" fmla="*/ 42 w 42"/>
                  <a:gd name="T9" fmla="*/ 29 h 43"/>
                  <a:gd name="T10" fmla="*/ 13 w 42"/>
                  <a:gd name="T11" fmla="*/ 43 h 43"/>
                  <a:gd name="T12" fmla="*/ 0 w 42"/>
                  <a:gd name="T13" fmla="*/ 29 h 43"/>
                  <a:gd name="T14" fmla="*/ 0 w 42"/>
                  <a:gd name="T15" fmla="*/ 2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29"/>
                    </a:moveTo>
                    <a:lnTo>
                      <a:pt x="13" y="14"/>
                    </a:lnTo>
                    <a:lnTo>
                      <a:pt x="29" y="0"/>
                    </a:lnTo>
                    <a:lnTo>
                      <a:pt x="42" y="14"/>
                    </a:lnTo>
                    <a:lnTo>
                      <a:pt x="42" y="29"/>
                    </a:lnTo>
                    <a:lnTo>
                      <a:pt x="13" y="43"/>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21" name="Freeform 35"/>
              <p:cNvSpPr>
                <a:spLocks/>
              </p:cNvSpPr>
              <p:nvPr>
                <p:custDataLst>
                  <p:tags r:id="rId102"/>
                </p:custDataLst>
              </p:nvPr>
            </p:nvSpPr>
            <p:spPr bwMode="auto">
              <a:xfrm>
                <a:off x="2215" y="1814"/>
                <a:ext cx="656" cy="527"/>
              </a:xfrm>
              <a:custGeom>
                <a:avLst/>
                <a:gdLst>
                  <a:gd name="T0" fmla="*/ 71 w 835"/>
                  <a:gd name="T1" fmla="*/ 690 h 804"/>
                  <a:gd name="T2" fmla="*/ 157 w 835"/>
                  <a:gd name="T3" fmla="*/ 632 h 804"/>
                  <a:gd name="T4" fmla="*/ 186 w 835"/>
                  <a:gd name="T5" fmla="*/ 618 h 804"/>
                  <a:gd name="T6" fmla="*/ 228 w 835"/>
                  <a:gd name="T7" fmla="*/ 632 h 804"/>
                  <a:gd name="T8" fmla="*/ 287 w 835"/>
                  <a:gd name="T9" fmla="*/ 645 h 804"/>
                  <a:gd name="T10" fmla="*/ 343 w 835"/>
                  <a:gd name="T11" fmla="*/ 618 h 804"/>
                  <a:gd name="T12" fmla="*/ 401 w 835"/>
                  <a:gd name="T13" fmla="*/ 587 h 804"/>
                  <a:gd name="T14" fmla="*/ 372 w 835"/>
                  <a:gd name="T15" fmla="*/ 576 h 804"/>
                  <a:gd name="T16" fmla="*/ 358 w 835"/>
                  <a:gd name="T17" fmla="*/ 517 h 804"/>
                  <a:gd name="T18" fmla="*/ 389 w 835"/>
                  <a:gd name="T19" fmla="*/ 475 h 804"/>
                  <a:gd name="T20" fmla="*/ 416 w 835"/>
                  <a:gd name="T21" fmla="*/ 417 h 804"/>
                  <a:gd name="T22" fmla="*/ 416 w 835"/>
                  <a:gd name="T23" fmla="*/ 360 h 804"/>
                  <a:gd name="T24" fmla="*/ 459 w 835"/>
                  <a:gd name="T25" fmla="*/ 345 h 804"/>
                  <a:gd name="T26" fmla="*/ 430 w 835"/>
                  <a:gd name="T27" fmla="*/ 316 h 804"/>
                  <a:gd name="T28" fmla="*/ 459 w 835"/>
                  <a:gd name="T29" fmla="*/ 273 h 804"/>
                  <a:gd name="T30" fmla="*/ 502 w 835"/>
                  <a:gd name="T31" fmla="*/ 244 h 804"/>
                  <a:gd name="T32" fmla="*/ 446 w 835"/>
                  <a:gd name="T33" fmla="*/ 228 h 804"/>
                  <a:gd name="T34" fmla="*/ 446 w 835"/>
                  <a:gd name="T35" fmla="*/ 172 h 804"/>
                  <a:gd name="T36" fmla="*/ 475 w 835"/>
                  <a:gd name="T37" fmla="*/ 102 h 804"/>
                  <a:gd name="T38" fmla="*/ 517 w 835"/>
                  <a:gd name="T39" fmla="*/ 87 h 804"/>
                  <a:gd name="T40" fmla="*/ 560 w 835"/>
                  <a:gd name="T41" fmla="*/ 71 h 804"/>
                  <a:gd name="T42" fmla="*/ 589 w 835"/>
                  <a:gd name="T43" fmla="*/ 42 h 804"/>
                  <a:gd name="T44" fmla="*/ 618 w 835"/>
                  <a:gd name="T45" fmla="*/ 29 h 804"/>
                  <a:gd name="T46" fmla="*/ 674 w 835"/>
                  <a:gd name="T47" fmla="*/ 42 h 804"/>
                  <a:gd name="T48" fmla="*/ 674 w 835"/>
                  <a:gd name="T49" fmla="*/ 116 h 804"/>
                  <a:gd name="T50" fmla="*/ 661 w 835"/>
                  <a:gd name="T51" fmla="*/ 186 h 804"/>
                  <a:gd name="T52" fmla="*/ 705 w 835"/>
                  <a:gd name="T53" fmla="*/ 215 h 804"/>
                  <a:gd name="T54" fmla="*/ 719 w 835"/>
                  <a:gd name="T55" fmla="*/ 273 h 804"/>
                  <a:gd name="T56" fmla="*/ 690 w 835"/>
                  <a:gd name="T57" fmla="*/ 345 h 804"/>
                  <a:gd name="T58" fmla="*/ 719 w 835"/>
                  <a:gd name="T59" fmla="*/ 374 h 804"/>
                  <a:gd name="T60" fmla="*/ 735 w 835"/>
                  <a:gd name="T61" fmla="*/ 430 h 804"/>
                  <a:gd name="T62" fmla="*/ 690 w 835"/>
                  <a:gd name="T63" fmla="*/ 475 h 804"/>
                  <a:gd name="T64" fmla="*/ 719 w 835"/>
                  <a:gd name="T65" fmla="*/ 502 h 804"/>
                  <a:gd name="T66" fmla="*/ 791 w 835"/>
                  <a:gd name="T67" fmla="*/ 502 h 804"/>
                  <a:gd name="T68" fmla="*/ 835 w 835"/>
                  <a:gd name="T69" fmla="*/ 576 h 804"/>
                  <a:gd name="T70" fmla="*/ 791 w 835"/>
                  <a:gd name="T71" fmla="*/ 645 h 804"/>
                  <a:gd name="T72" fmla="*/ 748 w 835"/>
                  <a:gd name="T73" fmla="*/ 661 h 804"/>
                  <a:gd name="T74" fmla="*/ 719 w 835"/>
                  <a:gd name="T75" fmla="*/ 674 h 804"/>
                  <a:gd name="T76" fmla="*/ 674 w 835"/>
                  <a:gd name="T77" fmla="*/ 690 h 804"/>
                  <a:gd name="T78" fmla="*/ 690 w 835"/>
                  <a:gd name="T79" fmla="*/ 733 h 804"/>
                  <a:gd name="T80" fmla="*/ 748 w 835"/>
                  <a:gd name="T81" fmla="*/ 733 h 804"/>
                  <a:gd name="T82" fmla="*/ 719 w 835"/>
                  <a:gd name="T83" fmla="*/ 775 h 804"/>
                  <a:gd name="T84" fmla="*/ 661 w 835"/>
                  <a:gd name="T85" fmla="*/ 789 h 804"/>
                  <a:gd name="T86" fmla="*/ 589 w 835"/>
                  <a:gd name="T87" fmla="*/ 775 h 804"/>
                  <a:gd name="T88" fmla="*/ 517 w 835"/>
                  <a:gd name="T89" fmla="*/ 775 h 804"/>
                  <a:gd name="T90" fmla="*/ 475 w 835"/>
                  <a:gd name="T91" fmla="*/ 746 h 804"/>
                  <a:gd name="T92" fmla="*/ 416 w 835"/>
                  <a:gd name="T93" fmla="*/ 760 h 804"/>
                  <a:gd name="T94" fmla="*/ 343 w 835"/>
                  <a:gd name="T95" fmla="*/ 760 h 804"/>
                  <a:gd name="T96" fmla="*/ 300 w 835"/>
                  <a:gd name="T97" fmla="*/ 717 h 804"/>
                  <a:gd name="T98" fmla="*/ 242 w 835"/>
                  <a:gd name="T99" fmla="*/ 704 h 804"/>
                  <a:gd name="T100" fmla="*/ 213 w 835"/>
                  <a:gd name="T101" fmla="*/ 760 h 804"/>
                  <a:gd name="T102" fmla="*/ 143 w 835"/>
                  <a:gd name="T103" fmla="*/ 733 h 804"/>
                  <a:gd name="T104" fmla="*/ 71 w 835"/>
                  <a:gd name="T105" fmla="*/ 733 h 804"/>
                  <a:gd name="T106" fmla="*/ 27 w 835"/>
                  <a:gd name="T107" fmla="*/ 746 h 804"/>
                  <a:gd name="T108" fmla="*/ 27 w 835"/>
                  <a:gd name="T10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lnTo>
                      <a:pt x="27" y="717"/>
                    </a:lnTo>
                    <a:lnTo>
                      <a:pt x="27" y="717"/>
                    </a:lnTo>
                    <a:close/>
                  </a:path>
                </a:pathLst>
              </a:custGeom>
              <a:solidFill>
                <a:schemeClr val="accent2"/>
              </a:solidFill>
              <a:ln w="3175" cmpd="sng">
                <a:solidFill>
                  <a:schemeClr val="bg1"/>
                </a:solidFill>
                <a:round/>
                <a:headEnd/>
                <a:tailEnd/>
              </a:ln>
            </p:spPr>
            <p:txBody>
              <a:bodyPr/>
              <a:lstStyle/>
              <a:p>
                <a:endParaRPr lang="es-ES" sz="900" dirty="0"/>
              </a:p>
            </p:txBody>
          </p:sp>
          <p:sp>
            <p:nvSpPr>
              <p:cNvPr id="522" name="Freeform 36"/>
              <p:cNvSpPr>
                <a:spLocks/>
              </p:cNvSpPr>
              <p:nvPr>
                <p:custDataLst>
                  <p:tags r:id="rId103"/>
                </p:custDataLst>
              </p:nvPr>
            </p:nvSpPr>
            <p:spPr bwMode="auto">
              <a:xfrm>
                <a:off x="2322" y="2023"/>
                <a:ext cx="235" cy="187"/>
              </a:xfrm>
              <a:custGeom>
                <a:avLst/>
                <a:gdLst>
                  <a:gd name="T0" fmla="*/ 274 w 303"/>
                  <a:gd name="T1" fmla="*/ 29 h 287"/>
                  <a:gd name="T2" fmla="*/ 260 w 303"/>
                  <a:gd name="T3" fmla="*/ 15 h 287"/>
                  <a:gd name="T4" fmla="*/ 245 w 303"/>
                  <a:gd name="T5" fmla="*/ 0 h 287"/>
                  <a:gd name="T6" fmla="*/ 187 w 303"/>
                  <a:gd name="T7" fmla="*/ 15 h 287"/>
                  <a:gd name="T8" fmla="*/ 144 w 303"/>
                  <a:gd name="T9" fmla="*/ 29 h 287"/>
                  <a:gd name="T10" fmla="*/ 115 w 303"/>
                  <a:gd name="T11" fmla="*/ 44 h 287"/>
                  <a:gd name="T12" fmla="*/ 130 w 303"/>
                  <a:gd name="T13" fmla="*/ 58 h 287"/>
                  <a:gd name="T14" fmla="*/ 159 w 303"/>
                  <a:gd name="T15" fmla="*/ 58 h 287"/>
                  <a:gd name="T16" fmla="*/ 187 w 303"/>
                  <a:gd name="T17" fmla="*/ 44 h 287"/>
                  <a:gd name="T18" fmla="*/ 171 w 303"/>
                  <a:gd name="T19" fmla="*/ 71 h 287"/>
                  <a:gd name="T20" fmla="*/ 171 w 303"/>
                  <a:gd name="T21" fmla="*/ 100 h 287"/>
                  <a:gd name="T22" fmla="*/ 171 w 303"/>
                  <a:gd name="T23" fmla="*/ 116 h 287"/>
                  <a:gd name="T24" fmla="*/ 144 w 303"/>
                  <a:gd name="T25" fmla="*/ 130 h 287"/>
                  <a:gd name="T26" fmla="*/ 115 w 303"/>
                  <a:gd name="T27" fmla="*/ 159 h 287"/>
                  <a:gd name="T28" fmla="*/ 86 w 303"/>
                  <a:gd name="T29" fmla="*/ 159 h 287"/>
                  <a:gd name="T30" fmla="*/ 59 w 303"/>
                  <a:gd name="T31" fmla="*/ 159 h 287"/>
                  <a:gd name="T32" fmla="*/ 27 w 303"/>
                  <a:gd name="T33" fmla="*/ 143 h 287"/>
                  <a:gd name="T34" fmla="*/ 14 w 303"/>
                  <a:gd name="T35" fmla="*/ 174 h 287"/>
                  <a:gd name="T36" fmla="*/ 27 w 303"/>
                  <a:gd name="T37" fmla="*/ 188 h 287"/>
                  <a:gd name="T38" fmla="*/ 43 w 303"/>
                  <a:gd name="T39" fmla="*/ 201 h 287"/>
                  <a:gd name="T40" fmla="*/ 27 w 303"/>
                  <a:gd name="T41" fmla="*/ 215 h 287"/>
                  <a:gd name="T42" fmla="*/ 72 w 303"/>
                  <a:gd name="T43" fmla="*/ 201 h 287"/>
                  <a:gd name="T44" fmla="*/ 101 w 303"/>
                  <a:gd name="T45" fmla="*/ 201 h 287"/>
                  <a:gd name="T46" fmla="*/ 101 w 303"/>
                  <a:gd name="T47" fmla="*/ 230 h 287"/>
                  <a:gd name="T48" fmla="*/ 101 w 303"/>
                  <a:gd name="T49" fmla="*/ 230 h 287"/>
                  <a:gd name="T50" fmla="*/ 130 w 303"/>
                  <a:gd name="T51" fmla="*/ 244 h 287"/>
                  <a:gd name="T52" fmla="*/ 130 w 303"/>
                  <a:gd name="T53" fmla="*/ 259 h 287"/>
                  <a:gd name="T54" fmla="*/ 159 w 303"/>
                  <a:gd name="T55" fmla="*/ 287 h 287"/>
                  <a:gd name="T56" fmla="*/ 202 w 303"/>
                  <a:gd name="T57" fmla="*/ 287 h 287"/>
                  <a:gd name="T58" fmla="*/ 231 w 303"/>
                  <a:gd name="T59" fmla="*/ 273 h 287"/>
                  <a:gd name="T60" fmla="*/ 245 w 303"/>
                  <a:gd name="T61" fmla="*/ 259 h 287"/>
                  <a:gd name="T62" fmla="*/ 231 w 303"/>
                  <a:gd name="T63" fmla="*/ 230 h 287"/>
                  <a:gd name="T64" fmla="*/ 231 w 303"/>
                  <a:gd name="T65" fmla="*/ 201 h 287"/>
                  <a:gd name="T66" fmla="*/ 260 w 303"/>
                  <a:gd name="T67" fmla="*/ 159 h 287"/>
                  <a:gd name="T68" fmla="*/ 260 w 303"/>
                  <a:gd name="T69" fmla="*/ 159 h 287"/>
                  <a:gd name="T70" fmla="*/ 274 w 303"/>
                  <a:gd name="T71" fmla="*/ 130 h 287"/>
                  <a:gd name="T72" fmla="*/ 289 w 303"/>
                  <a:gd name="T73" fmla="*/ 100 h 287"/>
                  <a:gd name="T74" fmla="*/ 303 w 303"/>
                  <a:gd name="T75" fmla="*/ 71 h 287"/>
                  <a:gd name="T76" fmla="*/ 289 w 303"/>
                  <a:gd name="T77" fmla="*/ 4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lnTo>
                      <a:pt x="289" y="44"/>
                    </a:lnTo>
                    <a:close/>
                  </a:path>
                </a:pathLst>
              </a:custGeom>
              <a:solidFill>
                <a:schemeClr val="accent2"/>
              </a:solidFill>
              <a:ln w="3175" cmpd="sng">
                <a:solidFill>
                  <a:schemeClr val="bg1"/>
                </a:solidFill>
                <a:round/>
                <a:headEnd/>
                <a:tailEnd/>
              </a:ln>
            </p:spPr>
            <p:txBody>
              <a:bodyPr/>
              <a:lstStyle/>
              <a:p>
                <a:endParaRPr lang="es-ES" sz="900" dirty="0"/>
              </a:p>
            </p:txBody>
          </p:sp>
          <p:sp>
            <p:nvSpPr>
              <p:cNvPr id="523" name="Freeform 37"/>
              <p:cNvSpPr>
                <a:spLocks/>
              </p:cNvSpPr>
              <p:nvPr>
                <p:custDataLst>
                  <p:tags r:id="rId104"/>
                </p:custDataLst>
              </p:nvPr>
            </p:nvSpPr>
            <p:spPr bwMode="auto">
              <a:xfrm>
                <a:off x="2476" y="1496"/>
                <a:ext cx="328" cy="386"/>
              </a:xfrm>
              <a:custGeom>
                <a:avLst/>
                <a:gdLst>
                  <a:gd name="T0" fmla="*/ 173 w 419"/>
                  <a:gd name="T1" fmla="*/ 574 h 589"/>
                  <a:gd name="T2" fmla="*/ 130 w 419"/>
                  <a:gd name="T3" fmla="*/ 560 h 589"/>
                  <a:gd name="T4" fmla="*/ 115 w 419"/>
                  <a:gd name="T5" fmla="*/ 560 h 589"/>
                  <a:gd name="T6" fmla="*/ 72 w 419"/>
                  <a:gd name="T7" fmla="*/ 545 h 589"/>
                  <a:gd name="T8" fmla="*/ 58 w 419"/>
                  <a:gd name="T9" fmla="*/ 589 h 589"/>
                  <a:gd name="T10" fmla="*/ 29 w 419"/>
                  <a:gd name="T11" fmla="*/ 545 h 589"/>
                  <a:gd name="T12" fmla="*/ 14 w 419"/>
                  <a:gd name="T13" fmla="*/ 574 h 589"/>
                  <a:gd name="T14" fmla="*/ 0 w 419"/>
                  <a:gd name="T15" fmla="*/ 531 h 589"/>
                  <a:gd name="T16" fmla="*/ 14 w 419"/>
                  <a:gd name="T17" fmla="*/ 502 h 589"/>
                  <a:gd name="T18" fmla="*/ 43 w 419"/>
                  <a:gd name="T19" fmla="*/ 473 h 589"/>
                  <a:gd name="T20" fmla="*/ 87 w 419"/>
                  <a:gd name="T21" fmla="*/ 444 h 589"/>
                  <a:gd name="T22" fmla="*/ 115 w 419"/>
                  <a:gd name="T23" fmla="*/ 417 h 589"/>
                  <a:gd name="T24" fmla="*/ 87 w 419"/>
                  <a:gd name="T25" fmla="*/ 388 h 589"/>
                  <a:gd name="T26" fmla="*/ 58 w 419"/>
                  <a:gd name="T27" fmla="*/ 374 h 589"/>
                  <a:gd name="T28" fmla="*/ 87 w 419"/>
                  <a:gd name="T29" fmla="*/ 343 h 589"/>
                  <a:gd name="T30" fmla="*/ 43 w 419"/>
                  <a:gd name="T31" fmla="*/ 358 h 589"/>
                  <a:gd name="T32" fmla="*/ 29 w 419"/>
                  <a:gd name="T33" fmla="*/ 343 h 589"/>
                  <a:gd name="T34" fmla="*/ 72 w 419"/>
                  <a:gd name="T35" fmla="*/ 302 h 589"/>
                  <a:gd name="T36" fmla="*/ 72 w 419"/>
                  <a:gd name="T37" fmla="*/ 287 h 589"/>
                  <a:gd name="T38" fmla="*/ 115 w 419"/>
                  <a:gd name="T39" fmla="*/ 244 h 589"/>
                  <a:gd name="T40" fmla="*/ 72 w 419"/>
                  <a:gd name="T41" fmla="*/ 258 h 589"/>
                  <a:gd name="T42" fmla="*/ 29 w 419"/>
                  <a:gd name="T43" fmla="*/ 258 h 589"/>
                  <a:gd name="T44" fmla="*/ 58 w 419"/>
                  <a:gd name="T45" fmla="*/ 215 h 589"/>
                  <a:gd name="T46" fmla="*/ 87 w 419"/>
                  <a:gd name="T47" fmla="*/ 186 h 589"/>
                  <a:gd name="T48" fmla="*/ 115 w 419"/>
                  <a:gd name="T49" fmla="*/ 157 h 589"/>
                  <a:gd name="T50" fmla="*/ 101 w 419"/>
                  <a:gd name="T51" fmla="*/ 143 h 589"/>
                  <a:gd name="T52" fmla="*/ 101 w 419"/>
                  <a:gd name="T53" fmla="*/ 101 h 589"/>
                  <a:gd name="T54" fmla="*/ 144 w 419"/>
                  <a:gd name="T55" fmla="*/ 85 h 589"/>
                  <a:gd name="T56" fmla="*/ 173 w 419"/>
                  <a:gd name="T57" fmla="*/ 114 h 589"/>
                  <a:gd name="T58" fmla="*/ 157 w 419"/>
                  <a:gd name="T59" fmla="*/ 71 h 589"/>
                  <a:gd name="T60" fmla="*/ 173 w 419"/>
                  <a:gd name="T61" fmla="*/ 42 h 589"/>
                  <a:gd name="T62" fmla="*/ 202 w 419"/>
                  <a:gd name="T63" fmla="*/ 42 h 589"/>
                  <a:gd name="T64" fmla="*/ 231 w 419"/>
                  <a:gd name="T65" fmla="*/ 0 h 589"/>
                  <a:gd name="T66" fmla="*/ 258 w 419"/>
                  <a:gd name="T67" fmla="*/ 29 h 589"/>
                  <a:gd name="T68" fmla="*/ 303 w 419"/>
                  <a:gd name="T69" fmla="*/ 42 h 589"/>
                  <a:gd name="T70" fmla="*/ 345 w 419"/>
                  <a:gd name="T71" fmla="*/ 42 h 589"/>
                  <a:gd name="T72" fmla="*/ 361 w 419"/>
                  <a:gd name="T73" fmla="*/ 71 h 589"/>
                  <a:gd name="T74" fmla="*/ 318 w 419"/>
                  <a:gd name="T75" fmla="*/ 101 h 589"/>
                  <a:gd name="T76" fmla="*/ 274 w 419"/>
                  <a:gd name="T77" fmla="*/ 114 h 589"/>
                  <a:gd name="T78" fmla="*/ 245 w 419"/>
                  <a:gd name="T79" fmla="*/ 143 h 589"/>
                  <a:gd name="T80" fmla="*/ 231 w 419"/>
                  <a:gd name="T81" fmla="*/ 172 h 589"/>
                  <a:gd name="T82" fmla="*/ 215 w 419"/>
                  <a:gd name="T83" fmla="*/ 199 h 589"/>
                  <a:gd name="T84" fmla="*/ 274 w 419"/>
                  <a:gd name="T85" fmla="*/ 186 h 589"/>
                  <a:gd name="T86" fmla="*/ 345 w 419"/>
                  <a:gd name="T87" fmla="*/ 186 h 589"/>
                  <a:gd name="T88" fmla="*/ 376 w 419"/>
                  <a:gd name="T89" fmla="*/ 215 h 589"/>
                  <a:gd name="T90" fmla="*/ 419 w 419"/>
                  <a:gd name="T91" fmla="*/ 215 h 589"/>
                  <a:gd name="T92" fmla="*/ 406 w 419"/>
                  <a:gd name="T93" fmla="*/ 258 h 589"/>
                  <a:gd name="T94" fmla="*/ 376 w 419"/>
                  <a:gd name="T95" fmla="*/ 273 h 589"/>
                  <a:gd name="T96" fmla="*/ 376 w 419"/>
                  <a:gd name="T97" fmla="*/ 316 h 589"/>
                  <a:gd name="T98" fmla="*/ 332 w 419"/>
                  <a:gd name="T99" fmla="*/ 358 h 589"/>
                  <a:gd name="T100" fmla="*/ 289 w 419"/>
                  <a:gd name="T101" fmla="*/ 358 h 589"/>
                  <a:gd name="T102" fmla="*/ 245 w 419"/>
                  <a:gd name="T103" fmla="*/ 374 h 589"/>
                  <a:gd name="T104" fmla="*/ 289 w 419"/>
                  <a:gd name="T105" fmla="*/ 388 h 589"/>
                  <a:gd name="T106" fmla="*/ 245 w 419"/>
                  <a:gd name="T107" fmla="*/ 417 h 589"/>
                  <a:gd name="T108" fmla="*/ 202 w 419"/>
                  <a:gd name="T109" fmla="*/ 401 h 589"/>
                  <a:gd name="T110" fmla="*/ 202 w 419"/>
                  <a:gd name="T111" fmla="*/ 417 h 589"/>
                  <a:gd name="T112" fmla="*/ 258 w 419"/>
                  <a:gd name="T113" fmla="*/ 430 h 589"/>
                  <a:gd name="T114" fmla="*/ 303 w 419"/>
                  <a:gd name="T115" fmla="*/ 459 h 589"/>
                  <a:gd name="T116" fmla="*/ 289 w 419"/>
                  <a:gd name="T117" fmla="*/ 517 h 589"/>
                  <a:gd name="T118" fmla="*/ 274 w 419"/>
                  <a:gd name="T119" fmla="*/ 531 h 589"/>
                  <a:gd name="T120" fmla="*/ 245 w 419"/>
                  <a:gd name="T121" fmla="*/ 545 h 589"/>
                  <a:gd name="T122" fmla="*/ 215 w 419"/>
                  <a:gd name="T123" fmla="*/ 574 h 589"/>
                  <a:gd name="T124" fmla="*/ 186 w 419"/>
                  <a:gd name="T125" fmla="*/ 57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lnTo>
                      <a:pt x="186" y="574"/>
                    </a:lnTo>
                    <a:close/>
                  </a:path>
                </a:pathLst>
              </a:custGeom>
              <a:solidFill>
                <a:schemeClr val="accent2"/>
              </a:solidFill>
              <a:ln w="3175" cmpd="sng">
                <a:solidFill>
                  <a:schemeClr val="bg1"/>
                </a:solidFill>
                <a:round/>
                <a:headEnd/>
                <a:tailEnd/>
              </a:ln>
            </p:spPr>
            <p:txBody>
              <a:bodyPr/>
              <a:lstStyle/>
              <a:p>
                <a:endParaRPr lang="es-ES" sz="900" dirty="0"/>
              </a:p>
            </p:txBody>
          </p:sp>
          <p:sp>
            <p:nvSpPr>
              <p:cNvPr id="524" name="Freeform 38"/>
              <p:cNvSpPr>
                <a:spLocks/>
              </p:cNvSpPr>
              <p:nvPr>
                <p:custDataLst>
                  <p:tags r:id="rId105"/>
                </p:custDataLst>
              </p:nvPr>
            </p:nvSpPr>
            <p:spPr bwMode="auto">
              <a:xfrm>
                <a:off x="3031" y="2761"/>
                <a:ext cx="407" cy="179"/>
              </a:xfrm>
              <a:custGeom>
                <a:avLst/>
                <a:gdLst>
                  <a:gd name="T0" fmla="*/ 53 w 385"/>
                  <a:gd name="T1" fmla="*/ 145 h 183"/>
                  <a:gd name="T2" fmla="*/ 63 w 385"/>
                  <a:gd name="T3" fmla="*/ 135 h 183"/>
                  <a:gd name="T4" fmla="*/ 53 w 385"/>
                  <a:gd name="T5" fmla="*/ 116 h 183"/>
                  <a:gd name="T6" fmla="*/ 75 w 385"/>
                  <a:gd name="T7" fmla="*/ 116 h 183"/>
                  <a:gd name="T8" fmla="*/ 63 w 385"/>
                  <a:gd name="T9" fmla="*/ 86 h 183"/>
                  <a:gd name="T10" fmla="*/ 53 w 385"/>
                  <a:gd name="T11" fmla="*/ 97 h 183"/>
                  <a:gd name="T12" fmla="*/ 32 w 385"/>
                  <a:gd name="T13" fmla="*/ 116 h 183"/>
                  <a:gd name="T14" fmla="*/ 0 w 385"/>
                  <a:gd name="T15" fmla="*/ 106 h 183"/>
                  <a:gd name="T16" fmla="*/ 32 w 385"/>
                  <a:gd name="T17" fmla="*/ 68 h 183"/>
                  <a:gd name="T18" fmla="*/ 41 w 385"/>
                  <a:gd name="T19" fmla="*/ 47 h 183"/>
                  <a:gd name="T20" fmla="*/ 84 w 385"/>
                  <a:gd name="T21" fmla="*/ 38 h 183"/>
                  <a:gd name="T22" fmla="*/ 96 w 385"/>
                  <a:gd name="T23" fmla="*/ 9 h 183"/>
                  <a:gd name="T24" fmla="*/ 118 w 385"/>
                  <a:gd name="T25" fmla="*/ 9 h 183"/>
                  <a:gd name="T26" fmla="*/ 139 w 385"/>
                  <a:gd name="T27" fmla="*/ 0 h 183"/>
                  <a:gd name="T28" fmla="*/ 150 w 385"/>
                  <a:gd name="T29" fmla="*/ 0 h 183"/>
                  <a:gd name="T30" fmla="*/ 159 w 385"/>
                  <a:gd name="T31" fmla="*/ 0 h 183"/>
                  <a:gd name="T32" fmla="*/ 193 w 385"/>
                  <a:gd name="T33" fmla="*/ 9 h 183"/>
                  <a:gd name="T34" fmla="*/ 212 w 385"/>
                  <a:gd name="T35" fmla="*/ 9 h 183"/>
                  <a:gd name="T36" fmla="*/ 234 w 385"/>
                  <a:gd name="T37" fmla="*/ 9 h 183"/>
                  <a:gd name="T38" fmla="*/ 272 w 385"/>
                  <a:gd name="T39" fmla="*/ 13 h 183"/>
                  <a:gd name="T40" fmla="*/ 277 w 385"/>
                  <a:gd name="T41" fmla="*/ 20 h 183"/>
                  <a:gd name="T42" fmla="*/ 290 w 385"/>
                  <a:gd name="T43" fmla="*/ 29 h 183"/>
                  <a:gd name="T44" fmla="*/ 309 w 385"/>
                  <a:gd name="T45" fmla="*/ 47 h 183"/>
                  <a:gd name="T46" fmla="*/ 298 w 385"/>
                  <a:gd name="T47" fmla="*/ 68 h 183"/>
                  <a:gd name="T48" fmla="*/ 309 w 385"/>
                  <a:gd name="T49" fmla="*/ 77 h 183"/>
                  <a:gd name="T50" fmla="*/ 332 w 385"/>
                  <a:gd name="T51" fmla="*/ 86 h 183"/>
                  <a:gd name="T52" fmla="*/ 385 w 385"/>
                  <a:gd name="T53" fmla="*/ 97 h 183"/>
                  <a:gd name="T54" fmla="*/ 373 w 385"/>
                  <a:gd name="T55" fmla="*/ 106 h 183"/>
                  <a:gd name="T56" fmla="*/ 373 w 385"/>
                  <a:gd name="T57" fmla="*/ 125 h 183"/>
                  <a:gd name="T58" fmla="*/ 352 w 385"/>
                  <a:gd name="T59" fmla="*/ 116 h 183"/>
                  <a:gd name="T60" fmla="*/ 332 w 385"/>
                  <a:gd name="T61" fmla="*/ 135 h 183"/>
                  <a:gd name="T62" fmla="*/ 332 w 385"/>
                  <a:gd name="T63" fmla="*/ 154 h 183"/>
                  <a:gd name="T64" fmla="*/ 309 w 385"/>
                  <a:gd name="T65" fmla="*/ 145 h 183"/>
                  <a:gd name="T66" fmla="*/ 287 w 385"/>
                  <a:gd name="T67" fmla="*/ 145 h 183"/>
                  <a:gd name="T68" fmla="*/ 277 w 385"/>
                  <a:gd name="T69" fmla="*/ 125 h 183"/>
                  <a:gd name="T70" fmla="*/ 267 w 385"/>
                  <a:gd name="T71" fmla="*/ 135 h 183"/>
                  <a:gd name="T72" fmla="*/ 255 w 385"/>
                  <a:gd name="T73" fmla="*/ 154 h 183"/>
                  <a:gd name="T74" fmla="*/ 234 w 385"/>
                  <a:gd name="T75" fmla="*/ 174 h 183"/>
                  <a:gd name="T76" fmla="*/ 224 w 385"/>
                  <a:gd name="T77" fmla="*/ 174 h 183"/>
                  <a:gd name="T78" fmla="*/ 202 w 385"/>
                  <a:gd name="T79" fmla="*/ 154 h 183"/>
                  <a:gd name="T80" fmla="*/ 202 w 385"/>
                  <a:gd name="T81" fmla="*/ 135 h 183"/>
                  <a:gd name="T82" fmla="*/ 181 w 385"/>
                  <a:gd name="T83" fmla="*/ 125 h 183"/>
                  <a:gd name="T84" fmla="*/ 171 w 385"/>
                  <a:gd name="T85" fmla="*/ 145 h 183"/>
                  <a:gd name="T86" fmla="*/ 150 w 385"/>
                  <a:gd name="T87" fmla="*/ 165 h 183"/>
                  <a:gd name="T88" fmla="*/ 118 w 385"/>
                  <a:gd name="T89" fmla="*/ 154 h 183"/>
                  <a:gd name="T90" fmla="*/ 63 w 385"/>
                  <a:gd name="T91" fmla="*/ 154 h 183"/>
                  <a:gd name="T92" fmla="*/ 63 w 385"/>
                  <a:gd name="T93" fmla="*/ 15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5" h="183">
                    <a:moveTo>
                      <a:pt x="63" y="154"/>
                    </a:moveTo>
                    <a:lnTo>
                      <a:pt x="53" y="145"/>
                    </a:lnTo>
                    <a:lnTo>
                      <a:pt x="53" y="135"/>
                    </a:lnTo>
                    <a:lnTo>
                      <a:pt x="63" y="135"/>
                    </a:lnTo>
                    <a:lnTo>
                      <a:pt x="53" y="125"/>
                    </a:lnTo>
                    <a:lnTo>
                      <a:pt x="53" y="116"/>
                    </a:lnTo>
                    <a:lnTo>
                      <a:pt x="63" y="116"/>
                    </a:lnTo>
                    <a:lnTo>
                      <a:pt x="75" y="116"/>
                    </a:lnTo>
                    <a:lnTo>
                      <a:pt x="75" y="106"/>
                    </a:lnTo>
                    <a:lnTo>
                      <a:pt x="63" y="86"/>
                    </a:lnTo>
                    <a:lnTo>
                      <a:pt x="53" y="86"/>
                    </a:lnTo>
                    <a:lnTo>
                      <a:pt x="53" y="97"/>
                    </a:lnTo>
                    <a:lnTo>
                      <a:pt x="41" y="97"/>
                    </a:lnTo>
                    <a:lnTo>
                      <a:pt x="32" y="116"/>
                    </a:lnTo>
                    <a:lnTo>
                      <a:pt x="10" y="125"/>
                    </a:lnTo>
                    <a:lnTo>
                      <a:pt x="0" y="106"/>
                    </a:lnTo>
                    <a:lnTo>
                      <a:pt x="10" y="86"/>
                    </a:lnTo>
                    <a:lnTo>
                      <a:pt x="32" y="68"/>
                    </a:lnTo>
                    <a:lnTo>
                      <a:pt x="32" y="57"/>
                    </a:lnTo>
                    <a:lnTo>
                      <a:pt x="41" y="47"/>
                    </a:lnTo>
                    <a:lnTo>
                      <a:pt x="63" y="47"/>
                    </a:lnTo>
                    <a:lnTo>
                      <a:pt x="84" y="38"/>
                    </a:lnTo>
                    <a:lnTo>
                      <a:pt x="96" y="20"/>
                    </a:lnTo>
                    <a:lnTo>
                      <a:pt x="96" y="9"/>
                    </a:lnTo>
                    <a:lnTo>
                      <a:pt x="107" y="0"/>
                    </a:lnTo>
                    <a:lnTo>
                      <a:pt x="118" y="9"/>
                    </a:lnTo>
                    <a:lnTo>
                      <a:pt x="130" y="20"/>
                    </a:lnTo>
                    <a:lnTo>
                      <a:pt x="139" y="0"/>
                    </a:lnTo>
                    <a:lnTo>
                      <a:pt x="150" y="9"/>
                    </a:lnTo>
                    <a:lnTo>
                      <a:pt x="150" y="0"/>
                    </a:lnTo>
                    <a:lnTo>
                      <a:pt x="159" y="9"/>
                    </a:lnTo>
                    <a:lnTo>
                      <a:pt x="159" y="0"/>
                    </a:lnTo>
                    <a:lnTo>
                      <a:pt x="181" y="9"/>
                    </a:lnTo>
                    <a:lnTo>
                      <a:pt x="193" y="9"/>
                    </a:lnTo>
                    <a:lnTo>
                      <a:pt x="202" y="9"/>
                    </a:lnTo>
                    <a:lnTo>
                      <a:pt x="212" y="9"/>
                    </a:lnTo>
                    <a:lnTo>
                      <a:pt x="224" y="9"/>
                    </a:lnTo>
                    <a:lnTo>
                      <a:pt x="234" y="9"/>
                    </a:lnTo>
                    <a:lnTo>
                      <a:pt x="246" y="9"/>
                    </a:lnTo>
                    <a:lnTo>
                      <a:pt x="272" y="13"/>
                    </a:lnTo>
                    <a:lnTo>
                      <a:pt x="267" y="20"/>
                    </a:lnTo>
                    <a:lnTo>
                      <a:pt x="277" y="20"/>
                    </a:lnTo>
                    <a:lnTo>
                      <a:pt x="287" y="19"/>
                    </a:lnTo>
                    <a:lnTo>
                      <a:pt x="290" y="29"/>
                    </a:lnTo>
                    <a:lnTo>
                      <a:pt x="309" y="38"/>
                    </a:lnTo>
                    <a:lnTo>
                      <a:pt x="309" y="47"/>
                    </a:lnTo>
                    <a:lnTo>
                      <a:pt x="298" y="57"/>
                    </a:lnTo>
                    <a:lnTo>
                      <a:pt x="298" y="68"/>
                    </a:lnTo>
                    <a:lnTo>
                      <a:pt x="309" y="68"/>
                    </a:lnTo>
                    <a:lnTo>
                      <a:pt x="309" y="77"/>
                    </a:lnTo>
                    <a:lnTo>
                      <a:pt x="320" y="77"/>
                    </a:lnTo>
                    <a:lnTo>
                      <a:pt x="332" y="86"/>
                    </a:lnTo>
                    <a:lnTo>
                      <a:pt x="342" y="97"/>
                    </a:lnTo>
                    <a:lnTo>
                      <a:pt x="385" y="97"/>
                    </a:lnTo>
                    <a:lnTo>
                      <a:pt x="373" y="97"/>
                    </a:lnTo>
                    <a:lnTo>
                      <a:pt x="373" y="106"/>
                    </a:lnTo>
                    <a:lnTo>
                      <a:pt x="373" y="116"/>
                    </a:lnTo>
                    <a:lnTo>
                      <a:pt x="373" y="125"/>
                    </a:lnTo>
                    <a:lnTo>
                      <a:pt x="364" y="125"/>
                    </a:lnTo>
                    <a:lnTo>
                      <a:pt x="352" y="116"/>
                    </a:lnTo>
                    <a:lnTo>
                      <a:pt x="342" y="125"/>
                    </a:lnTo>
                    <a:lnTo>
                      <a:pt x="332" y="135"/>
                    </a:lnTo>
                    <a:lnTo>
                      <a:pt x="342" y="145"/>
                    </a:lnTo>
                    <a:lnTo>
                      <a:pt x="332" y="154"/>
                    </a:lnTo>
                    <a:lnTo>
                      <a:pt x="320" y="145"/>
                    </a:lnTo>
                    <a:lnTo>
                      <a:pt x="309" y="145"/>
                    </a:lnTo>
                    <a:lnTo>
                      <a:pt x="298" y="145"/>
                    </a:lnTo>
                    <a:lnTo>
                      <a:pt x="287" y="145"/>
                    </a:lnTo>
                    <a:lnTo>
                      <a:pt x="287" y="135"/>
                    </a:lnTo>
                    <a:lnTo>
                      <a:pt x="277" y="125"/>
                    </a:lnTo>
                    <a:lnTo>
                      <a:pt x="267" y="125"/>
                    </a:lnTo>
                    <a:lnTo>
                      <a:pt x="267" y="135"/>
                    </a:lnTo>
                    <a:lnTo>
                      <a:pt x="267" y="154"/>
                    </a:lnTo>
                    <a:lnTo>
                      <a:pt x="255" y="154"/>
                    </a:lnTo>
                    <a:lnTo>
                      <a:pt x="246" y="165"/>
                    </a:lnTo>
                    <a:lnTo>
                      <a:pt x="234" y="174"/>
                    </a:lnTo>
                    <a:lnTo>
                      <a:pt x="234" y="183"/>
                    </a:lnTo>
                    <a:lnTo>
                      <a:pt x="224" y="174"/>
                    </a:lnTo>
                    <a:lnTo>
                      <a:pt x="212" y="165"/>
                    </a:lnTo>
                    <a:lnTo>
                      <a:pt x="202" y="154"/>
                    </a:lnTo>
                    <a:lnTo>
                      <a:pt x="202" y="145"/>
                    </a:lnTo>
                    <a:lnTo>
                      <a:pt x="202" y="135"/>
                    </a:lnTo>
                    <a:lnTo>
                      <a:pt x="193" y="125"/>
                    </a:lnTo>
                    <a:lnTo>
                      <a:pt x="181" y="125"/>
                    </a:lnTo>
                    <a:lnTo>
                      <a:pt x="171" y="135"/>
                    </a:lnTo>
                    <a:lnTo>
                      <a:pt x="171" y="145"/>
                    </a:lnTo>
                    <a:lnTo>
                      <a:pt x="159" y="165"/>
                    </a:lnTo>
                    <a:lnTo>
                      <a:pt x="150" y="165"/>
                    </a:lnTo>
                    <a:lnTo>
                      <a:pt x="130" y="165"/>
                    </a:lnTo>
                    <a:lnTo>
                      <a:pt x="118" y="154"/>
                    </a:lnTo>
                    <a:lnTo>
                      <a:pt x="75" y="165"/>
                    </a:lnTo>
                    <a:lnTo>
                      <a:pt x="63" y="154"/>
                    </a:lnTo>
                    <a:lnTo>
                      <a:pt x="63" y="154"/>
                    </a:lnTo>
                    <a:lnTo>
                      <a:pt x="63" y="154"/>
                    </a:lnTo>
                    <a:close/>
                  </a:path>
                </a:pathLst>
              </a:custGeom>
              <a:solidFill>
                <a:schemeClr val="accent2"/>
              </a:solidFill>
              <a:ln w="3175" cmpd="sng">
                <a:solidFill>
                  <a:schemeClr val="bg1"/>
                </a:solidFill>
                <a:round/>
                <a:headEnd/>
                <a:tailEnd/>
              </a:ln>
            </p:spPr>
            <p:txBody>
              <a:bodyPr/>
              <a:lstStyle/>
              <a:p>
                <a:endParaRPr lang="es-ES" sz="900" dirty="0"/>
              </a:p>
            </p:txBody>
          </p:sp>
          <p:sp>
            <p:nvSpPr>
              <p:cNvPr id="525" name="Freeform 39"/>
              <p:cNvSpPr>
                <a:spLocks/>
              </p:cNvSpPr>
              <p:nvPr>
                <p:custDataLst>
                  <p:tags r:id="rId106"/>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lnTo>
                      <a:pt x="43" y="303"/>
                    </a:lnTo>
                    <a:close/>
                  </a:path>
                </a:pathLst>
              </a:custGeom>
              <a:solidFill>
                <a:schemeClr val="accent2"/>
              </a:solidFill>
              <a:ln w="3175" cmpd="sng">
                <a:solidFill>
                  <a:schemeClr val="bg1"/>
                </a:solidFill>
                <a:round/>
                <a:headEnd/>
                <a:tailEnd/>
              </a:ln>
            </p:spPr>
            <p:txBody>
              <a:bodyPr/>
              <a:lstStyle/>
              <a:p>
                <a:endParaRPr lang="es-ES" sz="900" dirty="0"/>
              </a:p>
            </p:txBody>
          </p:sp>
          <p:sp>
            <p:nvSpPr>
              <p:cNvPr id="526" name="Freeform 40"/>
              <p:cNvSpPr>
                <a:spLocks/>
              </p:cNvSpPr>
              <p:nvPr>
                <p:custDataLst>
                  <p:tags r:id="rId107"/>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27" name="Freeform 41"/>
              <p:cNvSpPr>
                <a:spLocks/>
              </p:cNvSpPr>
              <p:nvPr>
                <p:custDataLst>
                  <p:tags r:id="rId108"/>
                </p:custDataLst>
              </p:nvPr>
            </p:nvSpPr>
            <p:spPr bwMode="auto">
              <a:xfrm>
                <a:off x="3123" y="2040"/>
                <a:ext cx="733" cy="800"/>
              </a:xfrm>
              <a:custGeom>
                <a:avLst/>
                <a:gdLst>
                  <a:gd name="T0" fmla="*/ 21 w 695"/>
                  <a:gd name="T1" fmla="*/ 500 h 819"/>
                  <a:gd name="T2" fmla="*/ 21 w 695"/>
                  <a:gd name="T3" fmla="*/ 548 h 819"/>
                  <a:gd name="T4" fmla="*/ 96 w 695"/>
                  <a:gd name="T5" fmla="*/ 596 h 819"/>
                  <a:gd name="T6" fmla="*/ 96 w 695"/>
                  <a:gd name="T7" fmla="*/ 635 h 819"/>
                  <a:gd name="T8" fmla="*/ 75 w 695"/>
                  <a:gd name="T9" fmla="*/ 703 h 819"/>
                  <a:gd name="T10" fmla="*/ 75 w 695"/>
                  <a:gd name="T11" fmla="*/ 751 h 819"/>
                  <a:gd name="T12" fmla="*/ 130 w 695"/>
                  <a:gd name="T13" fmla="*/ 751 h 819"/>
                  <a:gd name="T14" fmla="*/ 185 w 695"/>
                  <a:gd name="T15" fmla="*/ 758 h 819"/>
                  <a:gd name="T16" fmla="*/ 235 w 695"/>
                  <a:gd name="T17" fmla="*/ 771 h 819"/>
                  <a:gd name="T18" fmla="*/ 289 w 695"/>
                  <a:gd name="T19" fmla="*/ 799 h 819"/>
                  <a:gd name="T20" fmla="*/ 336 w 695"/>
                  <a:gd name="T21" fmla="*/ 788 h 819"/>
                  <a:gd name="T22" fmla="*/ 397 w 695"/>
                  <a:gd name="T23" fmla="*/ 789 h 819"/>
                  <a:gd name="T24" fmla="*/ 460 w 695"/>
                  <a:gd name="T25" fmla="*/ 779 h 819"/>
                  <a:gd name="T26" fmla="*/ 495 w 695"/>
                  <a:gd name="T27" fmla="*/ 797 h 819"/>
                  <a:gd name="T28" fmla="*/ 524 w 695"/>
                  <a:gd name="T29" fmla="*/ 799 h 819"/>
                  <a:gd name="T30" fmla="*/ 503 w 695"/>
                  <a:gd name="T31" fmla="*/ 751 h 819"/>
                  <a:gd name="T32" fmla="*/ 556 w 695"/>
                  <a:gd name="T33" fmla="*/ 703 h 819"/>
                  <a:gd name="T34" fmla="*/ 588 w 695"/>
                  <a:gd name="T35" fmla="*/ 684 h 819"/>
                  <a:gd name="T36" fmla="*/ 545 w 695"/>
                  <a:gd name="T37" fmla="*/ 646 h 819"/>
                  <a:gd name="T38" fmla="*/ 503 w 695"/>
                  <a:gd name="T39" fmla="*/ 578 h 819"/>
                  <a:gd name="T40" fmla="*/ 471 w 695"/>
                  <a:gd name="T41" fmla="*/ 519 h 819"/>
                  <a:gd name="T42" fmla="*/ 493 w 695"/>
                  <a:gd name="T43" fmla="*/ 491 h 819"/>
                  <a:gd name="T44" fmla="*/ 565 w 695"/>
                  <a:gd name="T45" fmla="*/ 482 h 819"/>
                  <a:gd name="T46" fmla="*/ 654 w 695"/>
                  <a:gd name="T47" fmla="*/ 434 h 819"/>
                  <a:gd name="T48" fmla="*/ 685 w 695"/>
                  <a:gd name="T49" fmla="*/ 434 h 819"/>
                  <a:gd name="T50" fmla="*/ 685 w 695"/>
                  <a:gd name="T51" fmla="*/ 375 h 819"/>
                  <a:gd name="T52" fmla="*/ 674 w 695"/>
                  <a:gd name="T53" fmla="*/ 299 h 819"/>
                  <a:gd name="T54" fmla="*/ 654 w 695"/>
                  <a:gd name="T55" fmla="*/ 261 h 819"/>
                  <a:gd name="T56" fmla="*/ 663 w 695"/>
                  <a:gd name="T57" fmla="*/ 202 h 819"/>
                  <a:gd name="T58" fmla="*/ 631 w 695"/>
                  <a:gd name="T59" fmla="*/ 135 h 819"/>
                  <a:gd name="T60" fmla="*/ 588 w 695"/>
                  <a:gd name="T61" fmla="*/ 97 h 819"/>
                  <a:gd name="T62" fmla="*/ 545 w 695"/>
                  <a:gd name="T63" fmla="*/ 97 h 819"/>
                  <a:gd name="T64" fmla="*/ 481 w 695"/>
                  <a:gd name="T65" fmla="*/ 115 h 819"/>
                  <a:gd name="T66" fmla="*/ 440 w 695"/>
                  <a:gd name="T67" fmla="*/ 97 h 819"/>
                  <a:gd name="T68" fmla="*/ 428 w 695"/>
                  <a:gd name="T69" fmla="*/ 76 h 819"/>
                  <a:gd name="T70" fmla="*/ 385 w 695"/>
                  <a:gd name="T71" fmla="*/ 58 h 819"/>
                  <a:gd name="T72" fmla="*/ 363 w 695"/>
                  <a:gd name="T73" fmla="*/ 29 h 819"/>
                  <a:gd name="T74" fmla="*/ 301 w 695"/>
                  <a:gd name="T75" fmla="*/ 0 h 819"/>
                  <a:gd name="T76" fmla="*/ 289 w 695"/>
                  <a:gd name="T77" fmla="*/ 58 h 819"/>
                  <a:gd name="T78" fmla="*/ 289 w 695"/>
                  <a:gd name="T79" fmla="*/ 87 h 819"/>
                  <a:gd name="T80" fmla="*/ 332 w 695"/>
                  <a:gd name="T81" fmla="*/ 144 h 819"/>
                  <a:gd name="T82" fmla="*/ 269 w 695"/>
                  <a:gd name="T83" fmla="*/ 125 h 819"/>
                  <a:gd name="T84" fmla="*/ 246 w 695"/>
                  <a:gd name="T85" fmla="*/ 155 h 819"/>
                  <a:gd name="T86" fmla="*/ 226 w 695"/>
                  <a:gd name="T87" fmla="*/ 144 h 819"/>
                  <a:gd name="T88" fmla="*/ 172 w 695"/>
                  <a:gd name="T89" fmla="*/ 115 h 819"/>
                  <a:gd name="T90" fmla="*/ 163 w 695"/>
                  <a:gd name="T91" fmla="*/ 144 h 819"/>
                  <a:gd name="T92" fmla="*/ 163 w 695"/>
                  <a:gd name="T93" fmla="*/ 194 h 819"/>
                  <a:gd name="T94" fmla="*/ 151 w 695"/>
                  <a:gd name="T95" fmla="*/ 241 h 819"/>
                  <a:gd name="T96" fmla="*/ 130 w 695"/>
                  <a:gd name="T97" fmla="*/ 299 h 819"/>
                  <a:gd name="T98" fmla="*/ 55 w 695"/>
                  <a:gd name="T99" fmla="*/ 299 h 819"/>
                  <a:gd name="T100" fmla="*/ 33 w 695"/>
                  <a:gd name="T101" fmla="*/ 356 h 819"/>
                  <a:gd name="T102" fmla="*/ 0 w 695"/>
                  <a:gd name="T103" fmla="*/ 414 h 819"/>
                  <a:gd name="T104" fmla="*/ 0 w 695"/>
                  <a:gd name="T105" fmla="*/ 44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5" h="819">
                    <a:moveTo>
                      <a:pt x="0" y="462"/>
                    </a:moveTo>
                    <a:lnTo>
                      <a:pt x="0" y="472"/>
                    </a:lnTo>
                    <a:lnTo>
                      <a:pt x="12" y="482"/>
                    </a:lnTo>
                    <a:lnTo>
                      <a:pt x="21" y="491"/>
                    </a:lnTo>
                    <a:lnTo>
                      <a:pt x="21" y="500"/>
                    </a:lnTo>
                    <a:lnTo>
                      <a:pt x="21" y="511"/>
                    </a:lnTo>
                    <a:lnTo>
                      <a:pt x="21" y="519"/>
                    </a:lnTo>
                    <a:lnTo>
                      <a:pt x="21" y="529"/>
                    </a:lnTo>
                    <a:lnTo>
                      <a:pt x="12" y="529"/>
                    </a:lnTo>
                    <a:lnTo>
                      <a:pt x="21" y="548"/>
                    </a:lnTo>
                    <a:lnTo>
                      <a:pt x="33" y="568"/>
                    </a:lnTo>
                    <a:lnTo>
                      <a:pt x="44" y="578"/>
                    </a:lnTo>
                    <a:lnTo>
                      <a:pt x="65" y="587"/>
                    </a:lnTo>
                    <a:lnTo>
                      <a:pt x="87" y="587"/>
                    </a:lnTo>
                    <a:lnTo>
                      <a:pt x="96" y="596"/>
                    </a:lnTo>
                    <a:lnTo>
                      <a:pt x="108" y="596"/>
                    </a:lnTo>
                    <a:lnTo>
                      <a:pt x="118" y="596"/>
                    </a:lnTo>
                    <a:lnTo>
                      <a:pt x="125" y="605"/>
                    </a:lnTo>
                    <a:lnTo>
                      <a:pt x="101" y="621"/>
                    </a:lnTo>
                    <a:lnTo>
                      <a:pt x="96" y="635"/>
                    </a:lnTo>
                    <a:lnTo>
                      <a:pt x="87" y="655"/>
                    </a:lnTo>
                    <a:lnTo>
                      <a:pt x="87" y="664"/>
                    </a:lnTo>
                    <a:lnTo>
                      <a:pt x="75" y="673"/>
                    </a:lnTo>
                    <a:lnTo>
                      <a:pt x="75" y="684"/>
                    </a:lnTo>
                    <a:lnTo>
                      <a:pt x="75" y="703"/>
                    </a:lnTo>
                    <a:lnTo>
                      <a:pt x="75" y="712"/>
                    </a:lnTo>
                    <a:lnTo>
                      <a:pt x="65" y="721"/>
                    </a:lnTo>
                    <a:lnTo>
                      <a:pt x="65" y="743"/>
                    </a:lnTo>
                    <a:lnTo>
                      <a:pt x="65" y="742"/>
                    </a:lnTo>
                    <a:lnTo>
                      <a:pt x="75" y="751"/>
                    </a:lnTo>
                    <a:lnTo>
                      <a:pt x="75" y="742"/>
                    </a:lnTo>
                    <a:lnTo>
                      <a:pt x="96" y="751"/>
                    </a:lnTo>
                    <a:lnTo>
                      <a:pt x="108" y="751"/>
                    </a:lnTo>
                    <a:lnTo>
                      <a:pt x="118" y="751"/>
                    </a:lnTo>
                    <a:lnTo>
                      <a:pt x="130" y="751"/>
                    </a:lnTo>
                    <a:lnTo>
                      <a:pt x="139" y="751"/>
                    </a:lnTo>
                    <a:lnTo>
                      <a:pt x="151" y="751"/>
                    </a:lnTo>
                    <a:lnTo>
                      <a:pt x="163" y="751"/>
                    </a:lnTo>
                    <a:lnTo>
                      <a:pt x="177" y="758"/>
                    </a:lnTo>
                    <a:lnTo>
                      <a:pt x="185" y="758"/>
                    </a:lnTo>
                    <a:lnTo>
                      <a:pt x="194" y="761"/>
                    </a:lnTo>
                    <a:lnTo>
                      <a:pt x="204" y="761"/>
                    </a:lnTo>
                    <a:lnTo>
                      <a:pt x="198" y="770"/>
                    </a:lnTo>
                    <a:lnTo>
                      <a:pt x="226" y="779"/>
                    </a:lnTo>
                    <a:lnTo>
                      <a:pt x="235" y="771"/>
                    </a:lnTo>
                    <a:lnTo>
                      <a:pt x="246" y="771"/>
                    </a:lnTo>
                    <a:lnTo>
                      <a:pt x="258" y="779"/>
                    </a:lnTo>
                    <a:lnTo>
                      <a:pt x="269" y="789"/>
                    </a:lnTo>
                    <a:lnTo>
                      <a:pt x="279" y="789"/>
                    </a:lnTo>
                    <a:lnTo>
                      <a:pt x="289" y="799"/>
                    </a:lnTo>
                    <a:lnTo>
                      <a:pt x="301" y="789"/>
                    </a:lnTo>
                    <a:lnTo>
                      <a:pt x="310" y="789"/>
                    </a:lnTo>
                    <a:lnTo>
                      <a:pt x="322" y="771"/>
                    </a:lnTo>
                    <a:lnTo>
                      <a:pt x="336" y="777"/>
                    </a:lnTo>
                    <a:lnTo>
                      <a:pt x="336" y="788"/>
                    </a:lnTo>
                    <a:lnTo>
                      <a:pt x="352" y="789"/>
                    </a:lnTo>
                    <a:lnTo>
                      <a:pt x="363" y="789"/>
                    </a:lnTo>
                    <a:lnTo>
                      <a:pt x="375" y="779"/>
                    </a:lnTo>
                    <a:lnTo>
                      <a:pt x="385" y="789"/>
                    </a:lnTo>
                    <a:lnTo>
                      <a:pt x="397" y="789"/>
                    </a:lnTo>
                    <a:lnTo>
                      <a:pt x="406" y="789"/>
                    </a:lnTo>
                    <a:lnTo>
                      <a:pt x="418" y="779"/>
                    </a:lnTo>
                    <a:lnTo>
                      <a:pt x="428" y="779"/>
                    </a:lnTo>
                    <a:lnTo>
                      <a:pt x="449" y="779"/>
                    </a:lnTo>
                    <a:lnTo>
                      <a:pt x="460" y="779"/>
                    </a:lnTo>
                    <a:lnTo>
                      <a:pt x="471" y="789"/>
                    </a:lnTo>
                    <a:lnTo>
                      <a:pt x="471" y="779"/>
                    </a:lnTo>
                    <a:lnTo>
                      <a:pt x="481" y="779"/>
                    </a:lnTo>
                    <a:lnTo>
                      <a:pt x="498" y="788"/>
                    </a:lnTo>
                    <a:lnTo>
                      <a:pt x="495" y="797"/>
                    </a:lnTo>
                    <a:lnTo>
                      <a:pt x="503" y="810"/>
                    </a:lnTo>
                    <a:lnTo>
                      <a:pt x="514" y="819"/>
                    </a:lnTo>
                    <a:lnTo>
                      <a:pt x="514" y="810"/>
                    </a:lnTo>
                    <a:lnTo>
                      <a:pt x="524" y="810"/>
                    </a:lnTo>
                    <a:lnTo>
                      <a:pt x="524" y="799"/>
                    </a:lnTo>
                    <a:lnTo>
                      <a:pt x="524" y="789"/>
                    </a:lnTo>
                    <a:lnTo>
                      <a:pt x="514" y="779"/>
                    </a:lnTo>
                    <a:lnTo>
                      <a:pt x="514" y="771"/>
                    </a:lnTo>
                    <a:lnTo>
                      <a:pt x="514" y="761"/>
                    </a:lnTo>
                    <a:lnTo>
                      <a:pt x="503" y="751"/>
                    </a:lnTo>
                    <a:lnTo>
                      <a:pt x="503" y="742"/>
                    </a:lnTo>
                    <a:lnTo>
                      <a:pt x="503" y="721"/>
                    </a:lnTo>
                    <a:lnTo>
                      <a:pt x="536" y="721"/>
                    </a:lnTo>
                    <a:lnTo>
                      <a:pt x="545" y="712"/>
                    </a:lnTo>
                    <a:lnTo>
                      <a:pt x="556" y="703"/>
                    </a:lnTo>
                    <a:lnTo>
                      <a:pt x="556" y="692"/>
                    </a:lnTo>
                    <a:lnTo>
                      <a:pt x="565" y="692"/>
                    </a:lnTo>
                    <a:lnTo>
                      <a:pt x="577" y="692"/>
                    </a:lnTo>
                    <a:lnTo>
                      <a:pt x="588" y="692"/>
                    </a:lnTo>
                    <a:lnTo>
                      <a:pt x="588" y="684"/>
                    </a:lnTo>
                    <a:lnTo>
                      <a:pt x="588" y="673"/>
                    </a:lnTo>
                    <a:lnTo>
                      <a:pt x="577" y="664"/>
                    </a:lnTo>
                    <a:lnTo>
                      <a:pt x="565" y="655"/>
                    </a:lnTo>
                    <a:lnTo>
                      <a:pt x="556" y="646"/>
                    </a:lnTo>
                    <a:lnTo>
                      <a:pt x="545" y="646"/>
                    </a:lnTo>
                    <a:lnTo>
                      <a:pt x="536" y="635"/>
                    </a:lnTo>
                    <a:lnTo>
                      <a:pt x="524" y="616"/>
                    </a:lnTo>
                    <a:lnTo>
                      <a:pt x="514" y="596"/>
                    </a:lnTo>
                    <a:lnTo>
                      <a:pt x="503" y="587"/>
                    </a:lnTo>
                    <a:lnTo>
                      <a:pt x="503" y="578"/>
                    </a:lnTo>
                    <a:lnTo>
                      <a:pt x="503" y="559"/>
                    </a:lnTo>
                    <a:lnTo>
                      <a:pt x="493" y="548"/>
                    </a:lnTo>
                    <a:lnTo>
                      <a:pt x="481" y="540"/>
                    </a:lnTo>
                    <a:lnTo>
                      <a:pt x="481" y="519"/>
                    </a:lnTo>
                    <a:lnTo>
                      <a:pt x="471" y="519"/>
                    </a:lnTo>
                    <a:lnTo>
                      <a:pt x="460" y="500"/>
                    </a:lnTo>
                    <a:lnTo>
                      <a:pt x="460" y="482"/>
                    </a:lnTo>
                    <a:lnTo>
                      <a:pt x="471" y="491"/>
                    </a:lnTo>
                    <a:lnTo>
                      <a:pt x="471" y="500"/>
                    </a:lnTo>
                    <a:lnTo>
                      <a:pt x="493" y="491"/>
                    </a:lnTo>
                    <a:lnTo>
                      <a:pt x="503" y="500"/>
                    </a:lnTo>
                    <a:lnTo>
                      <a:pt x="524" y="500"/>
                    </a:lnTo>
                    <a:lnTo>
                      <a:pt x="545" y="491"/>
                    </a:lnTo>
                    <a:lnTo>
                      <a:pt x="556" y="491"/>
                    </a:lnTo>
                    <a:lnTo>
                      <a:pt x="565" y="482"/>
                    </a:lnTo>
                    <a:lnTo>
                      <a:pt x="577" y="482"/>
                    </a:lnTo>
                    <a:lnTo>
                      <a:pt x="611" y="462"/>
                    </a:lnTo>
                    <a:lnTo>
                      <a:pt x="620" y="452"/>
                    </a:lnTo>
                    <a:lnTo>
                      <a:pt x="631" y="443"/>
                    </a:lnTo>
                    <a:lnTo>
                      <a:pt x="654" y="434"/>
                    </a:lnTo>
                    <a:lnTo>
                      <a:pt x="663" y="443"/>
                    </a:lnTo>
                    <a:lnTo>
                      <a:pt x="663" y="452"/>
                    </a:lnTo>
                    <a:lnTo>
                      <a:pt x="674" y="452"/>
                    </a:lnTo>
                    <a:lnTo>
                      <a:pt x="685" y="443"/>
                    </a:lnTo>
                    <a:lnTo>
                      <a:pt x="685" y="434"/>
                    </a:lnTo>
                    <a:lnTo>
                      <a:pt x="685" y="404"/>
                    </a:lnTo>
                    <a:lnTo>
                      <a:pt x="695" y="395"/>
                    </a:lnTo>
                    <a:lnTo>
                      <a:pt x="685" y="395"/>
                    </a:lnTo>
                    <a:lnTo>
                      <a:pt x="685" y="385"/>
                    </a:lnTo>
                    <a:lnTo>
                      <a:pt x="685" y="375"/>
                    </a:lnTo>
                    <a:lnTo>
                      <a:pt x="685" y="347"/>
                    </a:lnTo>
                    <a:lnTo>
                      <a:pt x="685" y="338"/>
                    </a:lnTo>
                    <a:lnTo>
                      <a:pt x="674" y="318"/>
                    </a:lnTo>
                    <a:lnTo>
                      <a:pt x="674" y="308"/>
                    </a:lnTo>
                    <a:lnTo>
                      <a:pt x="674" y="299"/>
                    </a:lnTo>
                    <a:lnTo>
                      <a:pt x="685" y="288"/>
                    </a:lnTo>
                    <a:lnTo>
                      <a:pt x="674" y="288"/>
                    </a:lnTo>
                    <a:lnTo>
                      <a:pt x="663" y="279"/>
                    </a:lnTo>
                    <a:lnTo>
                      <a:pt x="663" y="270"/>
                    </a:lnTo>
                    <a:lnTo>
                      <a:pt x="654" y="261"/>
                    </a:lnTo>
                    <a:lnTo>
                      <a:pt x="642" y="241"/>
                    </a:lnTo>
                    <a:lnTo>
                      <a:pt x="654" y="231"/>
                    </a:lnTo>
                    <a:lnTo>
                      <a:pt x="663" y="221"/>
                    </a:lnTo>
                    <a:lnTo>
                      <a:pt x="663" y="212"/>
                    </a:lnTo>
                    <a:lnTo>
                      <a:pt x="663" y="202"/>
                    </a:lnTo>
                    <a:lnTo>
                      <a:pt x="663" y="194"/>
                    </a:lnTo>
                    <a:lnTo>
                      <a:pt x="663" y="183"/>
                    </a:lnTo>
                    <a:lnTo>
                      <a:pt x="663" y="155"/>
                    </a:lnTo>
                    <a:lnTo>
                      <a:pt x="631" y="155"/>
                    </a:lnTo>
                    <a:lnTo>
                      <a:pt x="631" y="135"/>
                    </a:lnTo>
                    <a:lnTo>
                      <a:pt x="631" y="115"/>
                    </a:lnTo>
                    <a:lnTo>
                      <a:pt x="611" y="115"/>
                    </a:lnTo>
                    <a:lnTo>
                      <a:pt x="599" y="115"/>
                    </a:lnTo>
                    <a:lnTo>
                      <a:pt x="599" y="107"/>
                    </a:lnTo>
                    <a:lnTo>
                      <a:pt x="588" y="97"/>
                    </a:lnTo>
                    <a:lnTo>
                      <a:pt x="588" y="87"/>
                    </a:lnTo>
                    <a:lnTo>
                      <a:pt x="577" y="87"/>
                    </a:lnTo>
                    <a:lnTo>
                      <a:pt x="565" y="97"/>
                    </a:lnTo>
                    <a:lnTo>
                      <a:pt x="556" y="97"/>
                    </a:lnTo>
                    <a:lnTo>
                      <a:pt x="545" y="97"/>
                    </a:lnTo>
                    <a:lnTo>
                      <a:pt x="524" y="107"/>
                    </a:lnTo>
                    <a:lnTo>
                      <a:pt x="503" y="115"/>
                    </a:lnTo>
                    <a:lnTo>
                      <a:pt x="493" y="107"/>
                    </a:lnTo>
                    <a:lnTo>
                      <a:pt x="493" y="115"/>
                    </a:lnTo>
                    <a:lnTo>
                      <a:pt x="481" y="115"/>
                    </a:lnTo>
                    <a:lnTo>
                      <a:pt x="460" y="115"/>
                    </a:lnTo>
                    <a:lnTo>
                      <a:pt x="449" y="115"/>
                    </a:lnTo>
                    <a:lnTo>
                      <a:pt x="428" y="107"/>
                    </a:lnTo>
                    <a:lnTo>
                      <a:pt x="440" y="107"/>
                    </a:lnTo>
                    <a:lnTo>
                      <a:pt x="440" y="97"/>
                    </a:lnTo>
                    <a:lnTo>
                      <a:pt x="449" y="97"/>
                    </a:lnTo>
                    <a:lnTo>
                      <a:pt x="449" y="87"/>
                    </a:lnTo>
                    <a:lnTo>
                      <a:pt x="449" y="76"/>
                    </a:lnTo>
                    <a:lnTo>
                      <a:pt x="440" y="76"/>
                    </a:lnTo>
                    <a:lnTo>
                      <a:pt x="428" y="76"/>
                    </a:lnTo>
                    <a:lnTo>
                      <a:pt x="418" y="87"/>
                    </a:lnTo>
                    <a:lnTo>
                      <a:pt x="406" y="68"/>
                    </a:lnTo>
                    <a:lnTo>
                      <a:pt x="397" y="68"/>
                    </a:lnTo>
                    <a:lnTo>
                      <a:pt x="385" y="68"/>
                    </a:lnTo>
                    <a:lnTo>
                      <a:pt x="385" y="58"/>
                    </a:lnTo>
                    <a:lnTo>
                      <a:pt x="375" y="58"/>
                    </a:lnTo>
                    <a:lnTo>
                      <a:pt x="363" y="58"/>
                    </a:lnTo>
                    <a:lnTo>
                      <a:pt x="363" y="48"/>
                    </a:lnTo>
                    <a:lnTo>
                      <a:pt x="375" y="39"/>
                    </a:lnTo>
                    <a:lnTo>
                      <a:pt x="363" y="29"/>
                    </a:lnTo>
                    <a:lnTo>
                      <a:pt x="352" y="21"/>
                    </a:lnTo>
                    <a:lnTo>
                      <a:pt x="342" y="10"/>
                    </a:lnTo>
                    <a:lnTo>
                      <a:pt x="322" y="10"/>
                    </a:lnTo>
                    <a:lnTo>
                      <a:pt x="310" y="0"/>
                    </a:lnTo>
                    <a:lnTo>
                      <a:pt x="301" y="0"/>
                    </a:lnTo>
                    <a:lnTo>
                      <a:pt x="301" y="21"/>
                    </a:lnTo>
                    <a:lnTo>
                      <a:pt x="301" y="29"/>
                    </a:lnTo>
                    <a:lnTo>
                      <a:pt x="310" y="39"/>
                    </a:lnTo>
                    <a:lnTo>
                      <a:pt x="310" y="48"/>
                    </a:lnTo>
                    <a:lnTo>
                      <a:pt x="289" y="58"/>
                    </a:lnTo>
                    <a:lnTo>
                      <a:pt x="279" y="58"/>
                    </a:lnTo>
                    <a:lnTo>
                      <a:pt x="279" y="68"/>
                    </a:lnTo>
                    <a:lnTo>
                      <a:pt x="289" y="68"/>
                    </a:lnTo>
                    <a:lnTo>
                      <a:pt x="289" y="76"/>
                    </a:lnTo>
                    <a:lnTo>
                      <a:pt x="289" y="87"/>
                    </a:lnTo>
                    <a:lnTo>
                      <a:pt x="310" y="97"/>
                    </a:lnTo>
                    <a:lnTo>
                      <a:pt x="301" y="107"/>
                    </a:lnTo>
                    <a:lnTo>
                      <a:pt x="310" y="115"/>
                    </a:lnTo>
                    <a:lnTo>
                      <a:pt x="332" y="125"/>
                    </a:lnTo>
                    <a:lnTo>
                      <a:pt x="332" y="144"/>
                    </a:lnTo>
                    <a:lnTo>
                      <a:pt x="322" y="125"/>
                    </a:lnTo>
                    <a:lnTo>
                      <a:pt x="310" y="115"/>
                    </a:lnTo>
                    <a:lnTo>
                      <a:pt x="289" y="115"/>
                    </a:lnTo>
                    <a:lnTo>
                      <a:pt x="269" y="115"/>
                    </a:lnTo>
                    <a:lnTo>
                      <a:pt x="269" y="125"/>
                    </a:lnTo>
                    <a:lnTo>
                      <a:pt x="269" y="144"/>
                    </a:lnTo>
                    <a:lnTo>
                      <a:pt x="269" y="155"/>
                    </a:lnTo>
                    <a:lnTo>
                      <a:pt x="258" y="164"/>
                    </a:lnTo>
                    <a:lnTo>
                      <a:pt x="258" y="173"/>
                    </a:lnTo>
                    <a:lnTo>
                      <a:pt x="246" y="155"/>
                    </a:lnTo>
                    <a:lnTo>
                      <a:pt x="246" y="144"/>
                    </a:lnTo>
                    <a:lnTo>
                      <a:pt x="246" y="135"/>
                    </a:lnTo>
                    <a:lnTo>
                      <a:pt x="235" y="135"/>
                    </a:lnTo>
                    <a:lnTo>
                      <a:pt x="235" y="144"/>
                    </a:lnTo>
                    <a:lnTo>
                      <a:pt x="226" y="144"/>
                    </a:lnTo>
                    <a:lnTo>
                      <a:pt x="226" y="135"/>
                    </a:lnTo>
                    <a:lnTo>
                      <a:pt x="235" y="125"/>
                    </a:lnTo>
                    <a:lnTo>
                      <a:pt x="214" y="115"/>
                    </a:lnTo>
                    <a:lnTo>
                      <a:pt x="194" y="115"/>
                    </a:lnTo>
                    <a:lnTo>
                      <a:pt x="172" y="115"/>
                    </a:lnTo>
                    <a:lnTo>
                      <a:pt x="163" y="115"/>
                    </a:lnTo>
                    <a:lnTo>
                      <a:pt x="163" y="125"/>
                    </a:lnTo>
                    <a:lnTo>
                      <a:pt x="151" y="135"/>
                    </a:lnTo>
                    <a:lnTo>
                      <a:pt x="151" y="144"/>
                    </a:lnTo>
                    <a:lnTo>
                      <a:pt x="163" y="144"/>
                    </a:lnTo>
                    <a:lnTo>
                      <a:pt x="163" y="155"/>
                    </a:lnTo>
                    <a:lnTo>
                      <a:pt x="172" y="164"/>
                    </a:lnTo>
                    <a:lnTo>
                      <a:pt x="163" y="173"/>
                    </a:lnTo>
                    <a:lnTo>
                      <a:pt x="163" y="183"/>
                    </a:lnTo>
                    <a:lnTo>
                      <a:pt x="163" y="194"/>
                    </a:lnTo>
                    <a:lnTo>
                      <a:pt x="163" y="202"/>
                    </a:lnTo>
                    <a:lnTo>
                      <a:pt x="151" y="202"/>
                    </a:lnTo>
                    <a:lnTo>
                      <a:pt x="151" y="212"/>
                    </a:lnTo>
                    <a:lnTo>
                      <a:pt x="151" y="231"/>
                    </a:lnTo>
                    <a:lnTo>
                      <a:pt x="151" y="241"/>
                    </a:lnTo>
                    <a:lnTo>
                      <a:pt x="139" y="251"/>
                    </a:lnTo>
                    <a:lnTo>
                      <a:pt x="151" y="261"/>
                    </a:lnTo>
                    <a:lnTo>
                      <a:pt x="151" y="270"/>
                    </a:lnTo>
                    <a:lnTo>
                      <a:pt x="139" y="299"/>
                    </a:lnTo>
                    <a:lnTo>
                      <a:pt x="130" y="299"/>
                    </a:lnTo>
                    <a:lnTo>
                      <a:pt x="118" y="299"/>
                    </a:lnTo>
                    <a:lnTo>
                      <a:pt x="108" y="299"/>
                    </a:lnTo>
                    <a:lnTo>
                      <a:pt x="96" y="299"/>
                    </a:lnTo>
                    <a:lnTo>
                      <a:pt x="87" y="288"/>
                    </a:lnTo>
                    <a:lnTo>
                      <a:pt x="55" y="299"/>
                    </a:lnTo>
                    <a:lnTo>
                      <a:pt x="33" y="308"/>
                    </a:lnTo>
                    <a:lnTo>
                      <a:pt x="33" y="318"/>
                    </a:lnTo>
                    <a:lnTo>
                      <a:pt x="33" y="327"/>
                    </a:lnTo>
                    <a:lnTo>
                      <a:pt x="33" y="347"/>
                    </a:lnTo>
                    <a:lnTo>
                      <a:pt x="33" y="356"/>
                    </a:lnTo>
                    <a:lnTo>
                      <a:pt x="12" y="365"/>
                    </a:lnTo>
                    <a:lnTo>
                      <a:pt x="12" y="375"/>
                    </a:lnTo>
                    <a:lnTo>
                      <a:pt x="12" y="385"/>
                    </a:lnTo>
                    <a:lnTo>
                      <a:pt x="12" y="395"/>
                    </a:lnTo>
                    <a:lnTo>
                      <a:pt x="0" y="414"/>
                    </a:lnTo>
                    <a:lnTo>
                      <a:pt x="12" y="414"/>
                    </a:lnTo>
                    <a:lnTo>
                      <a:pt x="12" y="424"/>
                    </a:lnTo>
                    <a:lnTo>
                      <a:pt x="12" y="434"/>
                    </a:lnTo>
                    <a:lnTo>
                      <a:pt x="0" y="434"/>
                    </a:lnTo>
                    <a:lnTo>
                      <a:pt x="0" y="443"/>
                    </a:lnTo>
                    <a:lnTo>
                      <a:pt x="0" y="452"/>
                    </a:lnTo>
                    <a:lnTo>
                      <a:pt x="0" y="462"/>
                    </a:lnTo>
                    <a:lnTo>
                      <a:pt x="0" y="462"/>
                    </a:lnTo>
                    <a:lnTo>
                      <a:pt x="0" y="462"/>
                    </a:lnTo>
                    <a:close/>
                  </a:path>
                </a:pathLst>
              </a:custGeom>
              <a:solidFill>
                <a:schemeClr val="accent2"/>
              </a:solidFill>
              <a:ln w="3175" cmpd="sng">
                <a:solidFill>
                  <a:schemeClr val="bg1"/>
                </a:solidFill>
                <a:round/>
                <a:headEnd/>
                <a:tailEnd/>
              </a:ln>
            </p:spPr>
            <p:txBody>
              <a:bodyPr/>
              <a:lstStyle/>
              <a:p>
                <a:endParaRPr lang="es-ES" sz="900" dirty="0"/>
              </a:p>
            </p:txBody>
          </p:sp>
          <p:sp>
            <p:nvSpPr>
              <p:cNvPr id="528" name="Freeform 42"/>
              <p:cNvSpPr>
                <a:spLocks/>
              </p:cNvSpPr>
              <p:nvPr>
                <p:custDataLst>
                  <p:tags r:id="rId109"/>
                </p:custDataLst>
              </p:nvPr>
            </p:nvSpPr>
            <p:spPr bwMode="auto">
              <a:xfrm>
                <a:off x="3091" y="2476"/>
                <a:ext cx="57" cy="79"/>
              </a:xfrm>
              <a:custGeom>
                <a:avLst/>
                <a:gdLst>
                  <a:gd name="T0" fmla="*/ 3 w 53"/>
                  <a:gd name="T1" fmla="*/ 69 h 81"/>
                  <a:gd name="T2" fmla="*/ 5 w 53"/>
                  <a:gd name="T3" fmla="*/ 52 h 81"/>
                  <a:gd name="T4" fmla="*/ 0 w 53"/>
                  <a:gd name="T5" fmla="*/ 43 h 81"/>
                  <a:gd name="T6" fmla="*/ 0 w 53"/>
                  <a:gd name="T7" fmla="*/ 33 h 81"/>
                  <a:gd name="T8" fmla="*/ 0 w 53"/>
                  <a:gd name="T9" fmla="*/ 23 h 81"/>
                  <a:gd name="T10" fmla="*/ 3 w 53"/>
                  <a:gd name="T11" fmla="*/ 9 h 81"/>
                  <a:gd name="T12" fmla="*/ 18 w 53"/>
                  <a:gd name="T13" fmla="*/ 0 h 81"/>
                  <a:gd name="T14" fmla="*/ 31 w 53"/>
                  <a:gd name="T15" fmla="*/ 14 h 81"/>
                  <a:gd name="T16" fmla="*/ 31 w 53"/>
                  <a:gd name="T17" fmla="*/ 23 h 81"/>
                  <a:gd name="T18" fmla="*/ 43 w 53"/>
                  <a:gd name="T19" fmla="*/ 33 h 81"/>
                  <a:gd name="T20" fmla="*/ 53 w 53"/>
                  <a:gd name="T21" fmla="*/ 43 h 81"/>
                  <a:gd name="T22" fmla="*/ 53 w 53"/>
                  <a:gd name="T23" fmla="*/ 51 h 81"/>
                  <a:gd name="T24" fmla="*/ 53 w 53"/>
                  <a:gd name="T25" fmla="*/ 62 h 81"/>
                  <a:gd name="T26" fmla="*/ 50 w 53"/>
                  <a:gd name="T27" fmla="*/ 81 h 81"/>
                  <a:gd name="T28" fmla="*/ 43 w 53"/>
                  <a:gd name="T29" fmla="*/ 81 h 81"/>
                  <a:gd name="T30" fmla="*/ 17 w 53"/>
                  <a:gd name="T31" fmla="*/ 81 h 81"/>
                  <a:gd name="T32" fmla="*/ 3 w 53"/>
                  <a:gd name="T33" fmla="*/ 69 h 81"/>
                  <a:gd name="T34" fmla="*/ 3 w 53"/>
                  <a:gd name="T3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1">
                    <a:moveTo>
                      <a:pt x="3" y="69"/>
                    </a:moveTo>
                    <a:lnTo>
                      <a:pt x="5" y="52"/>
                    </a:lnTo>
                    <a:lnTo>
                      <a:pt x="0" y="43"/>
                    </a:lnTo>
                    <a:lnTo>
                      <a:pt x="0" y="33"/>
                    </a:lnTo>
                    <a:lnTo>
                      <a:pt x="0" y="23"/>
                    </a:lnTo>
                    <a:lnTo>
                      <a:pt x="3" y="9"/>
                    </a:lnTo>
                    <a:lnTo>
                      <a:pt x="18" y="0"/>
                    </a:lnTo>
                    <a:lnTo>
                      <a:pt x="31" y="14"/>
                    </a:lnTo>
                    <a:lnTo>
                      <a:pt x="31" y="23"/>
                    </a:lnTo>
                    <a:lnTo>
                      <a:pt x="43" y="33"/>
                    </a:lnTo>
                    <a:lnTo>
                      <a:pt x="53" y="43"/>
                    </a:lnTo>
                    <a:lnTo>
                      <a:pt x="53" y="51"/>
                    </a:lnTo>
                    <a:lnTo>
                      <a:pt x="53" y="62"/>
                    </a:lnTo>
                    <a:lnTo>
                      <a:pt x="50" y="81"/>
                    </a:lnTo>
                    <a:lnTo>
                      <a:pt x="43" y="81"/>
                    </a:lnTo>
                    <a:lnTo>
                      <a:pt x="17" y="81"/>
                    </a:lnTo>
                    <a:lnTo>
                      <a:pt x="3" y="69"/>
                    </a:lnTo>
                    <a:lnTo>
                      <a:pt x="3" y="69"/>
                    </a:lnTo>
                    <a:close/>
                  </a:path>
                </a:pathLst>
              </a:custGeom>
              <a:solidFill>
                <a:schemeClr val="accent2"/>
              </a:solidFill>
              <a:ln w="3175" cmpd="sng">
                <a:solidFill>
                  <a:schemeClr val="bg1"/>
                </a:solidFill>
                <a:round/>
                <a:headEnd/>
                <a:tailEnd/>
              </a:ln>
            </p:spPr>
            <p:txBody>
              <a:bodyPr/>
              <a:lstStyle/>
              <a:p>
                <a:endParaRPr lang="es-ES" sz="900" dirty="0"/>
              </a:p>
            </p:txBody>
          </p:sp>
          <p:sp>
            <p:nvSpPr>
              <p:cNvPr id="529" name="Freeform 43"/>
              <p:cNvSpPr>
                <a:spLocks/>
              </p:cNvSpPr>
              <p:nvPr>
                <p:custDataLst>
                  <p:tags r:id="rId110"/>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 name="T80" fmla="*/ 14 w 231"/>
                  <a:gd name="T8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lnTo>
                      <a:pt x="14" y="143"/>
                    </a:lnTo>
                    <a:close/>
                  </a:path>
                </a:pathLst>
              </a:custGeom>
              <a:solidFill>
                <a:schemeClr val="accent2"/>
              </a:solidFill>
              <a:ln w="3175" cmpd="sng">
                <a:solidFill>
                  <a:schemeClr val="bg1"/>
                </a:solidFill>
                <a:round/>
                <a:headEnd/>
                <a:tailEnd/>
              </a:ln>
            </p:spPr>
            <p:txBody>
              <a:bodyPr/>
              <a:lstStyle/>
              <a:p>
                <a:endParaRPr lang="es-ES" sz="900" dirty="0"/>
              </a:p>
            </p:txBody>
          </p:sp>
          <p:sp>
            <p:nvSpPr>
              <p:cNvPr id="530" name="Freeform 44"/>
              <p:cNvSpPr>
                <a:spLocks/>
              </p:cNvSpPr>
              <p:nvPr>
                <p:custDataLst>
                  <p:tags r:id="rId111"/>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1" name="Freeform 45"/>
              <p:cNvSpPr>
                <a:spLocks/>
              </p:cNvSpPr>
              <p:nvPr>
                <p:custDataLst>
                  <p:tags r:id="rId112"/>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close/>
                  </a:path>
                </a:pathLst>
              </a:custGeom>
              <a:solidFill>
                <a:schemeClr val="accent2"/>
              </a:solidFill>
              <a:ln w="3175" cmpd="sng">
                <a:solidFill>
                  <a:schemeClr val="bg1"/>
                </a:solidFill>
                <a:round/>
                <a:headEnd/>
                <a:tailEnd/>
              </a:ln>
            </p:spPr>
            <p:txBody>
              <a:bodyPr/>
              <a:lstStyle/>
              <a:p>
                <a:endParaRPr lang="es-ES" sz="900" dirty="0"/>
              </a:p>
            </p:txBody>
          </p:sp>
          <p:sp>
            <p:nvSpPr>
              <p:cNvPr id="532" name="Freeform 46"/>
              <p:cNvSpPr>
                <a:spLocks/>
              </p:cNvSpPr>
              <p:nvPr>
                <p:custDataLst>
                  <p:tags r:id="rId113"/>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3" name="Freeform 47"/>
              <p:cNvSpPr>
                <a:spLocks/>
              </p:cNvSpPr>
              <p:nvPr>
                <p:custDataLst>
                  <p:tags r:id="rId114"/>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close/>
                  </a:path>
                </a:pathLst>
              </a:custGeom>
              <a:solidFill>
                <a:schemeClr val="accent2"/>
              </a:solidFill>
              <a:ln w="3175" cmpd="sng">
                <a:solidFill>
                  <a:schemeClr val="bg1"/>
                </a:solidFill>
                <a:round/>
                <a:headEnd/>
                <a:tailEnd/>
              </a:ln>
            </p:spPr>
            <p:txBody>
              <a:bodyPr/>
              <a:lstStyle/>
              <a:p>
                <a:endParaRPr lang="es-ES" sz="900" dirty="0"/>
              </a:p>
            </p:txBody>
          </p:sp>
          <p:sp>
            <p:nvSpPr>
              <p:cNvPr id="534" name="Freeform 48"/>
              <p:cNvSpPr>
                <a:spLocks/>
              </p:cNvSpPr>
              <p:nvPr>
                <p:custDataLst>
                  <p:tags r:id="rId115"/>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5" name="Freeform 49"/>
              <p:cNvSpPr>
                <a:spLocks/>
              </p:cNvSpPr>
              <p:nvPr>
                <p:custDataLst>
                  <p:tags r:id="rId116"/>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536" name="Freeform 50"/>
              <p:cNvSpPr>
                <a:spLocks/>
              </p:cNvSpPr>
              <p:nvPr>
                <p:custDataLst>
                  <p:tags r:id="rId117"/>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7" name="Freeform 51"/>
              <p:cNvSpPr>
                <a:spLocks/>
              </p:cNvSpPr>
              <p:nvPr>
                <p:custDataLst>
                  <p:tags r:id="rId118"/>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 name="T20" fmla="*/ 0 w 27"/>
                  <a:gd name="T21"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38" name="Freeform 52"/>
              <p:cNvSpPr>
                <a:spLocks/>
              </p:cNvSpPr>
              <p:nvPr>
                <p:custDataLst>
                  <p:tags r:id="rId119"/>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39" name="Freeform 53"/>
              <p:cNvSpPr>
                <a:spLocks/>
              </p:cNvSpPr>
              <p:nvPr>
                <p:custDataLst>
                  <p:tags r:id="rId120"/>
                </p:custDataLst>
              </p:nvPr>
            </p:nvSpPr>
            <p:spPr bwMode="auto">
              <a:xfrm>
                <a:off x="3920" y="2717"/>
                <a:ext cx="572" cy="299"/>
              </a:xfrm>
              <a:custGeom>
                <a:avLst/>
                <a:gdLst>
                  <a:gd name="T0" fmla="*/ 115 w 730"/>
                  <a:gd name="T1" fmla="*/ 101 h 458"/>
                  <a:gd name="T2" fmla="*/ 146 w 730"/>
                  <a:gd name="T3" fmla="*/ 115 h 458"/>
                  <a:gd name="T4" fmla="*/ 173 w 730"/>
                  <a:gd name="T5" fmla="*/ 142 h 458"/>
                  <a:gd name="T6" fmla="*/ 218 w 730"/>
                  <a:gd name="T7" fmla="*/ 142 h 458"/>
                  <a:gd name="T8" fmla="*/ 237 w 730"/>
                  <a:gd name="T9" fmla="*/ 142 h 458"/>
                  <a:gd name="T10" fmla="*/ 288 w 730"/>
                  <a:gd name="T11" fmla="*/ 130 h 458"/>
                  <a:gd name="T12" fmla="*/ 288 w 730"/>
                  <a:gd name="T13" fmla="*/ 113 h 458"/>
                  <a:gd name="T14" fmla="*/ 311 w 730"/>
                  <a:gd name="T15" fmla="*/ 97 h 458"/>
                  <a:gd name="T16" fmla="*/ 346 w 730"/>
                  <a:gd name="T17" fmla="*/ 101 h 458"/>
                  <a:gd name="T18" fmla="*/ 390 w 730"/>
                  <a:gd name="T19" fmla="*/ 86 h 458"/>
                  <a:gd name="T20" fmla="*/ 433 w 730"/>
                  <a:gd name="T21" fmla="*/ 59 h 458"/>
                  <a:gd name="T22" fmla="*/ 462 w 730"/>
                  <a:gd name="T23" fmla="*/ 29 h 458"/>
                  <a:gd name="T24" fmla="*/ 478 w 730"/>
                  <a:gd name="T25" fmla="*/ 0 h 458"/>
                  <a:gd name="T26" fmla="*/ 507 w 730"/>
                  <a:gd name="T27" fmla="*/ 0 h 458"/>
                  <a:gd name="T28" fmla="*/ 549 w 730"/>
                  <a:gd name="T29" fmla="*/ 0 h 458"/>
                  <a:gd name="T30" fmla="*/ 576 w 730"/>
                  <a:gd name="T31" fmla="*/ 0 h 458"/>
                  <a:gd name="T32" fmla="*/ 592 w 730"/>
                  <a:gd name="T33" fmla="*/ 14 h 458"/>
                  <a:gd name="T34" fmla="*/ 635 w 730"/>
                  <a:gd name="T35" fmla="*/ 14 h 458"/>
                  <a:gd name="T36" fmla="*/ 670 w 730"/>
                  <a:gd name="T37" fmla="*/ 43 h 458"/>
                  <a:gd name="T38" fmla="*/ 697 w 730"/>
                  <a:gd name="T39" fmla="*/ 43 h 458"/>
                  <a:gd name="T40" fmla="*/ 730 w 730"/>
                  <a:gd name="T41" fmla="*/ 68 h 458"/>
                  <a:gd name="T42" fmla="*/ 726 w 730"/>
                  <a:gd name="T43" fmla="*/ 109 h 458"/>
                  <a:gd name="T44" fmla="*/ 683 w 730"/>
                  <a:gd name="T45" fmla="*/ 142 h 458"/>
                  <a:gd name="T46" fmla="*/ 654 w 730"/>
                  <a:gd name="T47" fmla="*/ 156 h 458"/>
                  <a:gd name="T48" fmla="*/ 639 w 730"/>
                  <a:gd name="T49" fmla="*/ 204 h 458"/>
                  <a:gd name="T50" fmla="*/ 625 w 730"/>
                  <a:gd name="T51" fmla="*/ 233 h 458"/>
                  <a:gd name="T52" fmla="*/ 600 w 730"/>
                  <a:gd name="T53" fmla="*/ 287 h 458"/>
                  <a:gd name="T54" fmla="*/ 571 w 730"/>
                  <a:gd name="T55" fmla="*/ 307 h 458"/>
                  <a:gd name="T56" fmla="*/ 547 w 730"/>
                  <a:gd name="T57" fmla="*/ 340 h 458"/>
                  <a:gd name="T58" fmla="*/ 526 w 730"/>
                  <a:gd name="T59" fmla="*/ 363 h 458"/>
                  <a:gd name="T60" fmla="*/ 511 w 730"/>
                  <a:gd name="T61" fmla="*/ 388 h 458"/>
                  <a:gd name="T62" fmla="*/ 447 w 730"/>
                  <a:gd name="T63" fmla="*/ 373 h 458"/>
                  <a:gd name="T64" fmla="*/ 433 w 730"/>
                  <a:gd name="T65" fmla="*/ 386 h 458"/>
                  <a:gd name="T66" fmla="*/ 390 w 730"/>
                  <a:gd name="T67" fmla="*/ 402 h 458"/>
                  <a:gd name="T68" fmla="*/ 346 w 730"/>
                  <a:gd name="T69" fmla="*/ 402 h 458"/>
                  <a:gd name="T70" fmla="*/ 303 w 730"/>
                  <a:gd name="T71" fmla="*/ 415 h 458"/>
                  <a:gd name="T72" fmla="*/ 276 w 730"/>
                  <a:gd name="T73" fmla="*/ 431 h 458"/>
                  <a:gd name="T74" fmla="*/ 247 w 730"/>
                  <a:gd name="T75" fmla="*/ 458 h 458"/>
                  <a:gd name="T76" fmla="*/ 202 w 730"/>
                  <a:gd name="T77" fmla="*/ 445 h 458"/>
                  <a:gd name="T78" fmla="*/ 173 w 730"/>
                  <a:gd name="T79" fmla="*/ 445 h 458"/>
                  <a:gd name="T80" fmla="*/ 146 w 730"/>
                  <a:gd name="T81" fmla="*/ 431 h 458"/>
                  <a:gd name="T82" fmla="*/ 130 w 730"/>
                  <a:gd name="T83" fmla="*/ 415 h 458"/>
                  <a:gd name="T84" fmla="*/ 101 w 730"/>
                  <a:gd name="T85" fmla="*/ 402 h 458"/>
                  <a:gd name="T86" fmla="*/ 72 w 730"/>
                  <a:gd name="T87" fmla="*/ 373 h 458"/>
                  <a:gd name="T88" fmla="*/ 59 w 730"/>
                  <a:gd name="T89" fmla="*/ 344 h 458"/>
                  <a:gd name="T90" fmla="*/ 43 w 730"/>
                  <a:gd name="T91" fmla="*/ 317 h 458"/>
                  <a:gd name="T92" fmla="*/ 30 w 730"/>
                  <a:gd name="T93" fmla="*/ 287 h 458"/>
                  <a:gd name="T94" fmla="*/ 0 w 730"/>
                  <a:gd name="T95" fmla="*/ 301 h 458"/>
                  <a:gd name="T96" fmla="*/ 14 w 730"/>
                  <a:gd name="T97" fmla="*/ 258 h 458"/>
                  <a:gd name="T98" fmla="*/ 43 w 730"/>
                  <a:gd name="T99" fmla="*/ 229 h 458"/>
                  <a:gd name="T100" fmla="*/ 59 w 730"/>
                  <a:gd name="T101" fmla="*/ 200 h 458"/>
                  <a:gd name="T102" fmla="*/ 59 w 730"/>
                  <a:gd name="T103" fmla="*/ 173 h 458"/>
                  <a:gd name="T104" fmla="*/ 43 w 730"/>
                  <a:gd name="T105" fmla="*/ 142 h 458"/>
                  <a:gd name="T106" fmla="*/ 76 w 730"/>
                  <a:gd name="T107" fmla="*/ 134 h 458"/>
                  <a:gd name="T108" fmla="*/ 88 w 730"/>
                  <a:gd name="T109" fmla="*/ 152 h 458"/>
                  <a:gd name="T110" fmla="*/ 101 w 730"/>
                  <a:gd name="T111" fmla="*/ 128 h 458"/>
                  <a:gd name="T112" fmla="*/ 84 w 730"/>
                  <a:gd name="T113" fmla="*/ 7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lnTo>
                      <a:pt x="84" y="78"/>
                    </a:lnTo>
                    <a:close/>
                  </a:path>
                </a:pathLst>
              </a:custGeom>
              <a:solidFill>
                <a:schemeClr val="accent2"/>
              </a:solidFill>
              <a:ln w="3175" cmpd="sng">
                <a:solidFill>
                  <a:schemeClr val="bg1"/>
                </a:solidFill>
                <a:round/>
                <a:headEnd/>
                <a:tailEnd/>
              </a:ln>
            </p:spPr>
            <p:txBody>
              <a:bodyPr/>
              <a:lstStyle/>
              <a:p>
                <a:endParaRPr lang="es-ES" sz="900" dirty="0"/>
              </a:p>
            </p:txBody>
          </p:sp>
          <p:sp>
            <p:nvSpPr>
              <p:cNvPr id="540" name="Freeform 54"/>
              <p:cNvSpPr>
                <a:spLocks/>
              </p:cNvSpPr>
              <p:nvPr>
                <p:custDataLst>
                  <p:tags r:id="rId121"/>
                </p:custDataLst>
              </p:nvPr>
            </p:nvSpPr>
            <p:spPr bwMode="auto">
              <a:xfrm>
                <a:off x="4555" y="3679"/>
                <a:ext cx="157" cy="93"/>
              </a:xfrm>
              <a:custGeom>
                <a:avLst/>
                <a:gdLst>
                  <a:gd name="T0" fmla="*/ 0 w 202"/>
                  <a:gd name="T1" fmla="*/ 12 h 142"/>
                  <a:gd name="T2" fmla="*/ 29 w 202"/>
                  <a:gd name="T3" fmla="*/ 0 h 142"/>
                  <a:gd name="T4" fmla="*/ 45 w 202"/>
                  <a:gd name="T5" fmla="*/ 0 h 142"/>
                  <a:gd name="T6" fmla="*/ 58 w 202"/>
                  <a:gd name="T7" fmla="*/ 12 h 142"/>
                  <a:gd name="T8" fmla="*/ 72 w 202"/>
                  <a:gd name="T9" fmla="*/ 27 h 142"/>
                  <a:gd name="T10" fmla="*/ 101 w 202"/>
                  <a:gd name="T11" fmla="*/ 27 h 142"/>
                  <a:gd name="T12" fmla="*/ 130 w 202"/>
                  <a:gd name="T13" fmla="*/ 41 h 142"/>
                  <a:gd name="T14" fmla="*/ 144 w 202"/>
                  <a:gd name="T15" fmla="*/ 57 h 142"/>
                  <a:gd name="T16" fmla="*/ 157 w 202"/>
                  <a:gd name="T17" fmla="*/ 57 h 142"/>
                  <a:gd name="T18" fmla="*/ 173 w 202"/>
                  <a:gd name="T19" fmla="*/ 70 h 142"/>
                  <a:gd name="T20" fmla="*/ 173 w 202"/>
                  <a:gd name="T21" fmla="*/ 84 h 142"/>
                  <a:gd name="T22" fmla="*/ 188 w 202"/>
                  <a:gd name="T23" fmla="*/ 97 h 142"/>
                  <a:gd name="T24" fmla="*/ 202 w 202"/>
                  <a:gd name="T25" fmla="*/ 113 h 142"/>
                  <a:gd name="T26" fmla="*/ 202 w 202"/>
                  <a:gd name="T27" fmla="*/ 142 h 142"/>
                  <a:gd name="T28" fmla="*/ 188 w 202"/>
                  <a:gd name="T29" fmla="*/ 142 h 142"/>
                  <a:gd name="T30" fmla="*/ 173 w 202"/>
                  <a:gd name="T31" fmla="*/ 113 h 142"/>
                  <a:gd name="T32" fmla="*/ 157 w 202"/>
                  <a:gd name="T33" fmla="*/ 97 h 142"/>
                  <a:gd name="T34" fmla="*/ 144 w 202"/>
                  <a:gd name="T35" fmla="*/ 84 h 142"/>
                  <a:gd name="T36" fmla="*/ 115 w 202"/>
                  <a:gd name="T37" fmla="*/ 70 h 142"/>
                  <a:gd name="T38" fmla="*/ 101 w 202"/>
                  <a:gd name="T39" fmla="*/ 57 h 142"/>
                  <a:gd name="T40" fmla="*/ 72 w 202"/>
                  <a:gd name="T41" fmla="*/ 41 h 142"/>
                  <a:gd name="T42" fmla="*/ 58 w 202"/>
                  <a:gd name="T43" fmla="*/ 27 h 142"/>
                  <a:gd name="T44" fmla="*/ 29 w 202"/>
                  <a:gd name="T45" fmla="*/ 27 h 142"/>
                  <a:gd name="T46" fmla="*/ 14 w 202"/>
                  <a:gd name="T47" fmla="*/ 27 h 142"/>
                  <a:gd name="T48" fmla="*/ 0 w 202"/>
                  <a:gd name="T49" fmla="*/ 12 h 142"/>
                  <a:gd name="T50" fmla="*/ 0 w 202"/>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lnTo>
                      <a:pt x="0" y="12"/>
                    </a:lnTo>
                    <a:close/>
                  </a:path>
                </a:pathLst>
              </a:custGeom>
              <a:solidFill>
                <a:schemeClr val="accent2"/>
              </a:solidFill>
              <a:ln w="3175" cmpd="sng">
                <a:solidFill>
                  <a:schemeClr val="bg1"/>
                </a:solidFill>
                <a:round/>
                <a:headEnd/>
                <a:tailEnd/>
              </a:ln>
            </p:spPr>
            <p:txBody>
              <a:bodyPr/>
              <a:lstStyle/>
              <a:p>
                <a:endParaRPr lang="es-ES" sz="900" dirty="0"/>
              </a:p>
            </p:txBody>
          </p:sp>
          <p:sp>
            <p:nvSpPr>
              <p:cNvPr id="541" name="Freeform 55"/>
              <p:cNvSpPr>
                <a:spLocks/>
              </p:cNvSpPr>
              <p:nvPr>
                <p:custDataLst>
                  <p:tags r:id="rId122"/>
                </p:custDataLst>
              </p:nvPr>
            </p:nvSpPr>
            <p:spPr bwMode="auto">
              <a:xfrm>
                <a:off x="4303" y="2738"/>
                <a:ext cx="445" cy="480"/>
              </a:xfrm>
              <a:custGeom>
                <a:avLst/>
                <a:gdLst>
                  <a:gd name="T0" fmla="*/ 180 w 422"/>
                  <a:gd name="T1" fmla="*/ 413 h 492"/>
                  <a:gd name="T2" fmla="*/ 170 w 422"/>
                  <a:gd name="T3" fmla="*/ 400 h 492"/>
                  <a:gd name="T4" fmla="*/ 170 w 422"/>
                  <a:gd name="T5" fmla="*/ 381 h 492"/>
                  <a:gd name="T6" fmla="*/ 140 w 422"/>
                  <a:gd name="T7" fmla="*/ 400 h 492"/>
                  <a:gd name="T8" fmla="*/ 107 w 422"/>
                  <a:gd name="T9" fmla="*/ 381 h 492"/>
                  <a:gd name="T10" fmla="*/ 75 w 422"/>
                  <a:gd name="T11" fmla="*/ 381 h 492"/>
                  <a:gd name="T12" fmla="*/ 64 w 422"/>
                  <a:gd name="T13" fmla="*/ 370 h 492"/>
                  <a:gd name="T14" fmla="*/ 75 w 422"/>
                  <a:gd name="T15" fmla="*/ 352 h 492"/>
                  <a:gd name="T16" fmla="*/ 64 w 422"/>
                  <a:gd name="T17" fmla="*/ 332 h 492"/>
                  <a:gd name="T18" fmla="*/ 42 w 422"/>
                  <a:gd name="T19" fmla="*/ 322 h 492"/>
                  <a:gd name="T20" fmla="*/ 32 w 422"/>
                  <a:gd name="T21" fmla="*/ 302 h 492"/>
                  <a:gd name="T22" fmla="*/ 20 w 422"/>
                  <a:gd name="T23" fmla="*/ 284 h 492"/>
                  <a:gd name="T24" fmla="*/ 20 w 422"/>
                  <a:gd name="T25" fmla="*/ 254 h 492"/>
                  <a:gd name="T26" fmla="*/ 0 w 422"/>
                  <a:gd name="T27" fmla="*/ 254 h 492"/>
                  <a:gd name="T28" fmla="*/ 10 w 422"/>
                  <a:gd name="T29" fmla="*/ 236 h 492"/>
                  <a:gd name="T30" fmla="*/ 32 w 422"/>
                  <a:gd name="T31" fmla="*/ 208 h 492"/>
                  <a:gd name="T32" fmla="*/ 53 w 422"/>
                  <a:gd name="T33" fmla="*/ 188 h 492"/>
                  <a:gd name="T34" fmla="*/ 65 w 422"/>
                  <a:gd name="T35" fmla="*/ 169 h 492"/>
                  <a:gd name="T36" fmla="*/ 85 w 422"/>
                  <a:gd name="T37" fmla="*/ 159 h 492"/>
                  <a:gd name="T38" fmla="*/ 97 w 422"/>
                  <a:gd name="T39" fmla="*/ 120 h 492"/>
                  <a:gd name="T40" fmla="*/ 107 w 422"/>
                  <a:gd name="T41" fmla="*/ 91 h 492"/>
                  <a:gd name="T42" fmla="*/ 129 w 422"/>
                  <a:gd name="T43" fmla="*/ 72 h 492"/>
                  <a:gd name="T44" fmla="*/ 150 w 422"/>
                  <a:gd name="T45" fmla="*/ 63 h 492"/>
                  <a:gd name="T46" fmla="*/ 172 w 422"/>
                  <a:gd name="T47" fmla="*/ 43 h 492"/>
                  <a:gd name="T48" fmla="*/ 154 w 422"/>
                  <a:gd name="T49" fmla="*/ 10 h 492"/>
                  <a:gd name="T50" fmla="*/ 204 w 422"/>
                  <a:gd name="T51" fmla="*/ 6 h 492"/>
                  <a:gd name="T52" fmla="*/ 238 w 422"/>
                  <a:gd name="T53" fmla="*/ 16 h 492"/>
                  <a:gd name="T54" fmla="*/ 270 w 422"/>
                  <a:gd name="T55" fmla="*/ 26 h 492"/>
                  <a:gd name="T56" fmla="*/ 300 w 422"/>
                  <a:gd name="T57" fmla="*/ 10 h 492"/>
                  <a:gd name="T58" fmla="*/ 343 w 422"/>
                  <a:gd name="T59" fmla="*/ 24 h 492"/>
                  <a:gd name="T60" fmla="*/ 376 w 422"/>
                  <a:gd name="T61" fmla="*/ 0 h 492"/>
                  <a:gd name="T62" fmla="*/ 402 w 422"/>
                  <a:gd name="T63" fmla="*/ 0 h 492"/>
                  <a:gd name="T64" fmla="*/ 420 w 422"/>
                  <a:gd name="T65" fmla="*/ 489 h 492"/>
                  <a:gd name="T66" fmla="*/ 376 w 422"/>
                  <a:gd name="T67" fmla="*/ 483 h 492"/>
                  <a:gd name="T68" fmla="*/ 342 w 422"/>
                  <a:gd name="T69" fmla="*/ 483 h 492"/>
                  <a:gd name="T70" fmla="*/ 311 w 422"/>
                  <a:gd name="T71" fmla="*/ 483 h 492"/>
                  <a:gd name="T72" fmla="*/ 274 w 422"/>
                  <a:gd name="T73" fmla="*/ 475 h 492"/>
                  <a:gd name="T74" fmla="*/ 235 w 422"/>
                  <a:gd name="T75" fmla="*/ 475 h 492"/>
                  <a:gd name="T76" fmla="*/ 204 w 422"/>
                  <a:gd name="T77" fmla="*/ 469 h 492"/>
                  <a:gd name="T78" fmla="*/ 196 w 422"/>
                  <a:gd name="T79" fmla="*/ 442 h 492"/>
                  <a:gd name="T80" fmla="*/ 193 w 422"/>
                  <a:gd name="T81" fmla="*/ 434 h 492"/>
                  <a:gd name="T82" fmla="*/ 192 w 422"/>
                  <a:gd name="T83" fmla="*/ 43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2" h="492">
                    <a:moveTo>
                      <a:pt x="192" y="434"/>
                    </a:moveTo>
                    <a:lnTo>
                      <a:pt x="180" y="413"/>
                    </a:lnTo>
                    <a:lnTo>
                      <a:pt x="170" y="409"/>
                    </a:lnTo>
                    <a:lnTo>
                      <a:pt x="170" y="400"/>
                    </a:lnTo>
                    <a:lnTo>
                      <a:pt x="182" y="389"/>
                    </a:lnTo>
                    <a:lnTo>
                      <a:pt x="170" y="381"/>
                    </a:lnTo>
                    <a:lnTo>
                      <a:pt x="150" y="389"/>
                    </a:lnTo>
                    <a:lnTo>
                      <a:pt x="140" y="400"/>
                    </a:lnTo>
                    <a:lnTo>
                      <a:pt x="118" y="389"/>
                    </a:lnTo>
                    <a:lnTo>
                      <a:pt x="107" y="381"/>
                    </a:lnTo>
                    <a:lnTo>
                      <a:pt x="97" y="381"/>
                    </a:lnTo>
                    <a:lnTo>
                      <a:pt x="75" y="381"/>
                    </a:lnTo>
                    <a:lnTo>
                      <a:pt x="64" y="381"/>
                    </a:lnTo>
                    <a:lnTo>
                      <a:pt x="64" y="370"/>
                    </a:lnTo>
                    <a:lnTo>
                      <a:pt x="64" y="360"/>
                    </a:lnTo>
                    <a:lnTo>
                      <a:pt x="75" y="352"/>
                    </a:lnTo>
                    <a:lnTo>
                      <a:pt x="75" y="341"/>
                    </a:lnTo>
                    <a:lnTo>
                      <a:pt x="64" y="332"/>
                    </a:lnTo>
                    <a:lnTo>
                      <a:pt x="53" y="322"/>
                    </a:lnTo>
                    <a:lnTo>
                      <a:pt x="42" y="322"/>
                    </a:lnTo>
                    <a:lnTo>
                      <a:pt x="32" y="322"/>
                    </a:lnTo>
                    <a:lnTo>
                      <a:pt x="32" y="302"/>
                    </a:lnTo>
                    <a:lnTo>
                      <a:pt x="20" y="295"/>
                    </a:lnTo>
                    <a:lnTo>
                      <a:pt x="20" y="284"/>
                    </a:lnTo>
                    <a:lnTo>
                      <a:pt x="20" y="265"/>
                    </a:lnTo>
                    <a:lnTo>
                      <a:pt x="20" y="254"/>
                    </a:lnTo>
                    <a:lnTo>
                      <a:pt x="10" y="254"/>
                    </a:lnTo>
                    <a:lnTo>
                      <a:pt x="0" y="254"/>
                    </a:lnTo>
                    <a:lnTo>
                      <a:pt x="10" y="236"/>
                    </a:lnTo>
                    <a:lnTo>
                      <a:pt x="10" y="236"/>
                    </a:lnTo>
                    <a:lnTo>
                      <a:pt x="22" y="216"/>
                    </a:lnTo>
                    <a:lnTo>
                      <a:pt x="32" y="208"/>
                    </a:lnTo>
                    <a:lnTo>
                      <a:pt x="43" y="197"/>
                    </a:lnTo>
                    <a:lnTo>
                      <a:pt x="53" y="188"/>
                    </a:lnTo>
                    <a:lnTo>
                      <a:pt x="65" y="177"/>
                    </a:lnTo>
                    <a:lnTo>
                      <a:pt x="65" y="169"/>
                    </a:lnTo>
                    <a:lnTo>
                      <a:pt x="75" y="169"/>
                    </a:lnTo>
                    <a:lnTo>
                      <a:pt x="85" y="159"/>
                    </a:lnTo>
                    <a:lnTo>
                      <a:pt x="97" y="150"/>
                    </a:lnTo>
                    <a:lnTo>
                      <a:pt x="97" y="120"/>
                    </a:lnTo>
                    <a:lnTo>
                      <a:pt x="107" y="111"/>
                    </a:lnTo>
                    <a:lnTo>
                      <a:pt x="107" y="91"/>
                    </a:lnTo>
                    <a:lnTo>
                      <a:pt x="118" y="81"/>
                    </a:lnTo>
                    <a:lnTo>
                      <a:pt x="129" y="72"/>
                    </a:lnTo>
                    <a:lnTo>
                      <a:pt x="140" y="72"/>
                    </a:lnTo>
                    <a:lnTo>
                      <a:pt x="150" y="63"/>
                    </a:lnTo>
                    <a:lnTo>
                      <a:pt x="161" y="53"/>
                    </a:lnTo>
                    <a:lnTo>
                      <a:pt x="172" y="43"/>
                    </a:lnTo>
                    <a:lnTo>
                      <a:pt x="172" y="33"/>
                    </a:lnTo>
                    <a:lnTo>
                      <a:pt x="154" y="10"/>
                    </a:lnTo>
                    <a:lnTo>
                      <a:pt x="173" y="6"/>
                    </a:lnTo>
                    <a:lnTo>
                      <a:pt x="204" y="6"/>
                    </a:lnTo>
                    <a:lnTo>
                      <a:pt x="224" y="10"/>
                    </a:lnTo>
                    <a:lnTo>
                      <a:pt x="238" y="16"/>
                    </a:lnTo>
                    <a:lnTo>
                      <a:pt x="250" y="24"/>
                    </a:lnTo>
                    <a:lnTo>
                      <a:pt x="270" y="26"/>
                    </a:lnTo>
                    <a:lnTo>
                      <a:pt x="281" y="14"/>
                    </a:lnTo>
                    <a:lnTo>
                      <a:pt x="300" y="10"/>
                    </a:lnTo>
                    <a:lnTo>
                      <a:pt x="311" y="10"/>
                    </a:lnTo>
                    <a:lnTo>
                      <a:pt x="343" y="24"/>
                    </a:lnTo>
                    <a:lnTo>
                      <a:pt x="354" y="16"/>
                    </a:lnTo>
                    <a:lnTo>
                      <a:pt x="376" y="0"/>
                    </a:lnTo>
                    <a:lnTo>
                      <a:pt x="383" y="0"/>
                    </a:lnTo>
                    <a:lnTo>
                      <a:pt x="402" y="0"/>
                    </a:lnTo>
                    <a:lnTo>
                      <a:pt x="422" y="0"/>
                    </a:lnTo>
                    <a:lnTo>
                      <a:pt x="420" y="489"/>
                    </a:lnTo>
                    <a:lnTo>
                      <a:pt x="395" y="492"/>
                    </a:lnTo>
                    <a:lnTo>
                      <a:pt x="376" y="483"/>
                    </a:lnTo>
                    <a:lnTo>
                      <a:pt x="365" y="483"/>
                    </a:lnTo>
                    <a:lnTo>
                      <a:pt x="342" y="483"/>
                    </a:lnTo>
                    <a:lnTo>
                      <a:pt x="330" y="483"/>
                    </a:lnTo>
                    <a:lnTo>
                      <a:pt x="311" y="483"/>
                    </a:lnTo>
                    <a:lnTo>
                      <a:pt x="288" y="483"/>
                    </a:lnTo>
                    <a:lnTo>
                      <a:pt x="274" y="475"/>
                    </a:lnTo>
                    <a:lnTo>
                      <a:pt x="258" y="475"/>
                    </a:lnTo>
                    <a:lnTo>
                      <a:pt x="235" y="475"/>
                    </a:lnTo>
                    <a:lnTo>
                      <a:pt x="216" y="475"/>
                    </a:lnTo>
                    <a:lnTo>
                      <a:pt x="204" y="469"/>
                    </a:lnTo>
                    <a:lnTo>
                      <a:pt x="201" y="454"/>
                    </a:lnTo>
                    <a:lnTo>
                      <a:pt x="196" y="442"/>
                    </a:lnTo>
                    <a:lnTo>
                      <a:pt x="193" y="438"/>
                    </a:lnTo>
                    <a:lnTo>
                      <a:pt x="193" y="434"/>
                    </a:lnTo>
                    <a:lnTo>
                      <a:pt x="193" y="434"/>
                    </a:lnTo>
                    <a:lnTo>
                      <a:pt x="192" y="434"/>
                    </a:lnTo>
                    <a:close/>
                  </a:path>
                </a:pathLst>
              </a:custGeom>
              <a:solidFill>
                <a:schemeClr val="accent2"/>
              </a:solidFill>
              <a:ln w="3175" cmpd="sng">
                <a:solidFill>
                  <a:schemeClr val="bg1"/>
                </a:solidFill>
                <a:round/>
                <a:headEnd/>
                <a:tailEnd/>
              </a:ln>
            </p:spPr>
            <p:txBody>
              <a:bodyPr/>
              <a:lstStyle/>
              <a:p>
                <a:endParaRPr lang="es-ES" sz="900" dirty="0"/>
              </a:p>
            </p:txBody>
          </p:sp>
          <p:sp>
            <p:nvSpPr>
              <p:cNvPr id="542" name="Freeform 56"/>
              <p:cNvSpPr>
                <a:spLocks/>
              </p:cNvSpPr>
              <p:nvPr>
                <p:custDataLst>
                  <p:tags r:id="rId123"/>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close/>
                  </a:path>
                </a:pathLst>
              </a:custGeom>
              <a:solidFill>
                <a:schemeClr val="accent2"/>
              </a:solidFill>
              <a:ln w="3175" cmpd="sng">
                <a:solidFill>
                  <a:schemeClr val="bg1"/>
                </a:solidFill>
                <a:round/>
                <a:headEnd/>
                <a:tailEnd/>
              </a:ln>
            </p:spPr>
            <p:txBody>
              <a:bodyPr/>
              <a:lstStyle/>
              <a:p>
                <a:endParaRPr lang="es-ES" sz="900" dirty="0"/>
              </a:p>
            </p:txBody>
          </p:sp>
          <p:sp>
            <p:nvSpPr>
              <p:cNvPr id="543" name="Freeform 57"/>
              <p:cNvSpPr>
                <a:spLocks/>
              </p:cNvSpPr>
              <p:nvPr>
                <p:custDataLst>
                  <p:tags r:id="rId124"/>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close/>
                  </a:path>
                </a:pathLst>
              </a:custGeom>
              <a:solidFill>
                <a:schemeClr val="accent2"/>
              </a:solidFill>
              <a:ln w="3175" cmpd="sng">
                <a:solidFill>
                  <a:schemeClr val="bg1"/>
                </a:solidFill>
                <a:round/>
                <a:headEnd/>
                <a:tailEnd/>
              </a:ln>
            </p:spPr>
            <p:txBody>
              <a:bodyPr/>
              <a:lstStyle/>
              <a:p>
                <a:endParaRPr lang="es-ES" sz="900" dirty="0"/>
              </a:p>
            </p:txBody>
          </p:sp>
          <p:sp>
            <p:nvSpPr>
              <p:cNvPr id="544" name="Freeform 58"/>
              <p:cNvSpPr>
                <a:spLocks/>
              </p:cNvSpPr>
              <p:nvPr>
                <p:custDataLst>
                  <p:tags r:id="rId125"/>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45" name="Freeform 59"/>
              <p:cNvSpPr>
                <a:spLocks/>
              </p:cNvSpPr>
              <p:nvPr>
                <p:custDataLst>
                  <p:tags r:id="rId126"/>
                </p:custDataLst>
              </p:nvPr>
            </p:nvSpPr>
            <p:spPr bwMode="auto">
              <a:xfrm>
                <a:off x="2759" y="1465"/>
                <a:ext cx="22" cy="28"/>
              </a:xfrm>
              <a:custGeom>
                <a:avLst/>
                <a:gdLst>
                  <a:gd name="T0" fmla="*/ 29 w 29"/>
                  <a:gd name="T1" fmla="*/ 43 h 43"/>
                  <a:gd name="T2" fmla="*/ 15 w 29"/>
                  <a:gd name="T3" fmla="*/ 29 h 43"/>
                  <a:gd name="T4" fmla="*/ 0 w 29"/>
                  <a:gd name="T5" fmla="*/ 14 h 43"/>
                  <a:gd name="T6" fmla="*/ 15 w 29"/>
                  <a:gd name="T7" fmla="*/ 14 h 43"/>
                  <a:gd name="T8" fmla="*/ 29 w 29"/>
                  <a:gd name="T9" fmla="*/ 0 h 43"/>
                  <a:gd name="T10" fmla="*/ 29 w 29"/>
                  <a:gd name="T11" fmla="*/ 14 h 43"/>
                  <a:gd name="T12" fmla="*/ 29 w 29"/>
                  <a:gd name="T13" fmla="*/ 29 h 43"/>
                  <a:gd name="T14" fmla="*/ 29 w 29"/>
                  <a:gd name="T15" fmla="*/ 43 h 43"/>
                  <a:gd name="T16" fmla="*/ 29 w 29"/>
                  <a:gd name="T17" fmla="*/ 43 h 43"/>
                  <a:gd name="T18" fmla="*/ 29 w 2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3">
                    <a:moveTo>
                      <a:pt x="29" y="43"/>
                    </a:moveTo>
                    <a:lnTo>
                      <a:pt x="15" y="29"/>
                    </a:lnTo>
                    <a:lnTo>
                      <a:pt x="0" y="14"/>
                    </a:lnTo>
                    <a:lnTo>
                      <a:pt x="15" y="14"/>
                    </a:lnTo>
                    <a:lnTo>
                      <a:pt x="29" y="0"/>
                    </a:lnTo>
                    <a:lnTo>
                      <a:pt x="29" y="14"/>
                    </a:lnTo>
                    <a:lnTo>
                      <a:pt x="29" y="29"/>
                    </a:lnTo>
                    <a:lnTo>
                      <a:pt x="29" y="43"/>
                    </a:lnTo>
                    <a:lnTo>
                      <a:pt x="29" y="43"/>
                    </a:lnTo>
                    <a:lnTo>
                      <a:pt x="29" y="43"/>
                    </a:lnTo>
                    <a:close/>
                  </a:path>
                </a:pathLst>
              </a:custGeom>
              <a:solidFill>
                <a:schemeClr val="accent2"/>
              </a:solidFill>
              <a:ln w="3175" cmpd="sng">
                <a:solidFill>
                  <a:schemeClr val="bg1"/>
                </a:solidFill>
                <a:round/>
                <a:headEnd/>
                <a:tailEnd/>
              </a:ln>
            </p:spPr>
            <p:txBody>
              <a:bodyPr/>
              <a:lstStyle/>
              <a:p>
                <a:endParaRPr lang="es-ES" sz="900" dirty="0"/>
              </a:p>
            </p:txBody>
          </p:sp>
          <p:sp>
            <p:nvSpPr>
              <p:cNvPr id="546" name="Freeform 60"/>
              <p:cNvSpPr>
                <a:spLocks/>
              </p:cNvSpPr>
              <p:nvPr>
                <p:custDataLst>
                  <p:tags r:id="rId127"/>
                </p:custDataLst>
              </p:nvPr>
            </p:nvSpPr>
            <p:spPr bwMode="auto">
              <a:xfrm>
                <a:off x="2918" y="1351"/>
                <a:ext cx="33" cy="74"/>
              </a:xfrm>
              <a:custGeom>
                <a:avLst/>
                <a:gdLst>
                  <a:gd name="T0" fmla="*/ 0 w 45"/>
                  <a:gd name="T1" fmla="*/ 114 h 114"/>
                  <a:gd name="T2" fmla="*/ 16 w 45"/>
                  <a:gd name="T3" fmla="*/ 101 h 114"/>
                  <a:gd name="T4" fmla="*/ 16 w 45"/>
                  <a:gd name="T5" fmla="*/ 85 h 114"/>
                  <a:gd name="T6" fmla="*/ 0 w 45"/>
                  <a:gd name="T7" fmla="*/ 72 h 114"/>
                  <a:gd name="T8" fmla="*/ 0 w 45"/>
                  <a:gd name="T9" fmla="*/ 58 h 114"/>
                  <a:gd name="T10" fmla="*/ 30 w 45"/>
                  <a:gd name="T11" fmla="*/ 58 h 114"/>
                  <a:gd name="T12" fmla="*/ 30 w 45"/>
                  <a:gd name="T13" fmla="*/ 42 h 114"/>
                  <a:gd name="T14" fmla="*/ 45 w 45"/>
                  <a:gd name="T15" fmla="*/ 0 h 114"/>
                  <a:gd name="T16" fmla="*/ 45 w 45"/>
                  <a:gd name="T17" fmla="*/ 27 h 114"/>
                  <a:gd name="T18" fmla="*/ 45 w 45"/>
                  <a:gd name="T19" fmla="*/ 42 h 114"/>
                  <a:gd name="T20" fmla="*/ 45 w 45"/>
                  <a:gd name="T21" fmla="*/ 58 h 114"/>
                  <a:gd name="T22" fmla="*/ 45 w 45"/>
                  <a:gd name="T23" fmla="*/ 72 h 114"/>
                  <a:gd name="T24" fmla="*/ 30 w 45"/>
                  <a:gd name="T25" fmla="*/ 85 h 114"/>
                  <a:gd name="T26" fmla="*/ 30 w 45"/>
                  <a:gd name="T27" fmla="*/ 101 h 114"/>
                  <a:gd name="T28" fmla="*/ 0 w 45"/>
                  <a:gd name="T29" fmla="*/ 114 h 114"/>
                  <a:gd name="T30" fmla="*/ 0 w 45"/>
                  <a:gd name="T31" fmla="*/ 114 h 114"/>
                  <a:gd name="T32" fmla="*/ 0 w 45"/>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lnTo>
                      <a:pt x="0" y="114"/>
                    </a:lnTo>
                    <a:lnTo>
                      <a:pt x="0" y="114"/>
                    </a:lnTo>
                    <a:close/>
                  </a:path>
                </a:pathLst>
              </a:custGeom>
              <a:solidFill>
                <a:schemeClr val="accent2"/>
              </a:solidFill>
              <a:ln w="3175" cmpd="sng">
                <a:solidFill>
                  <a:schemeClr val="bg1"/>
                </a:solidFill>
                <a:round/>
                <a:headEnd/>
                <a:tailEnd/>
              </a:ln>
            </p:spPr>
            <p:txBody>
              <a:bodyPr/>
              <a:lstStyle/>
              <a:p>
                <a:endParaRPr lang="es-ES" sz="900" dirty="0"/>
              </a:p>
            </p:txBody>
          </p:sp>
          <p:sp>
            <p:nvSpPr>
              <p:cNvPr id="547" name="Freeform 61"/>
              <p:cNvSpPr>
                <a:spLocks/>
              </p:cNvSpPr>
              <p:nvPr>
                <p:custDataLst>
                  <p:tags r:id="rId128"/>
                </p:custDataLst>
              </p:nvPr>
            </p:nvSpPr>
            <p:spPr bwMode="auto">
              <a:xfrm>
                <a:off x="2476" y="1474"/>
                <a:ext cx="79" cy="64"/>
              </a:xfrm>
              <a:custGeom>
                <a:avLst/>
                <a:gdLst>
                  <a:gd name="T0" fmla="*/ 0 w 101"/>
                  <a:gd name="T1" fmla="*/ 101 h 101"/>
                  <a:gd name="T2" fmla="*/ 16 w 101"/>
                  <a:gd name="T3" fmla="*/ 72 h 101"/>
                  <a:gd name="T4" fmla="*/ 29 w 101"/>
                  <a:gd name="T5" fmla="*/ 58 h 101"/>
                  <a:gd name="T6" fmla="*/ 45 w 101"/>
                  <a:gd name="T7" fmla="*/ 72 h 101"/>
                  <a:gd name="T8" fmla="*/ 45 w 101"/>
                  <a:gd name="T9" fmla="*/ 87 h 101"/>
                  <a:gd name="T10" fmla="*/ 58 w 101"/>
                  <a:gd name="T11" fmla="*/ 72 h 101"/>
                  <a:gd name="T12" fmla="*/ 58 w 101"/>
                  <a:gd name="T13" fmla="*/ 58 h 101"/>
                  <a:gd name="T14" fmla="*/ 74 w 101"/>
                  <a:gd name="T15" fmla="*/ 43 h 101"/>
                  <a:gd name="T16" fmla="*/ 87 w 101"/>
                  <a:gd name="T17" fmla="*/ 43 h 101"/>
                  <a:gd name="T18" fmla="*/ 87 w 101"/>
                  <a:gd name="T19" fmla="*/ 29 h 101"/>
                  <a:gd name="T20" fmla="*/ 101 w 101"/>
                  <a:gd name="T21" fmla="*/ 15 h 101"/>
                  <a:gd name="T22" fmla="*/ 101 w 101"/>
                  <a:gd name="T23" fmla="*/ 0 h 101"/>
                  <a:gd name="T24" fmla="*/ 87 w 101"/>
                  <a:gd name="T25" fmla="*/ 15 h 101"/>
                  <a:gd name="T26" fmla="*/ 74 w 101"/>
                  <a:gd name="T27" fmla="*/ 15 h 101"/>
                  <a:gd name="T28" fmla="*/ 45 w 101"/>
                  <a:gd name="T29" fmla="*/ 15 h 101"/>
                  <a:gd name="T30" fmla="*/ 45 w 101"/>
                  <a:gd name="T31" fmla="*/ 43 h 101"/>
                  <a:gd name="T32" fmla="*/ 29 w 101"/>
                  <a:gd name="T33" fmla="*/ 29 h 101"/>
                  <a:gd name="T34" fmla="*/ 29 w 101"/>
                  <a:gd name="T35" fmla="*/ 15 h 101"/>
                  <a:gd name="T36" fmla="*/ 16 w 101"/>
                  <a:gd name="T37" fmla="*/ 29 h 101"/>
                  <a:gd name="T38" fmla="*/ 16 w 101"/>
                  <a:gd name="T39" fmla="*/ 43 h 101"/>
                  <a:gd name="T40" fmla="*/ 0 w 101"/>
                  <a:gd name="T41" fmla="*/ 72 h 101"/>
                  <a:gd name="T42" fmla="*/ 0 w 101"/>
                  <a:gd name="T43" fmla="*/ 87 h 101"/>
                  <a:gd name="T44" fmla="*/ 0 w 101"/>
                  <a:gd name="T45" fmla="*/ 101 h 101"/>
                  <a:gd name="T46" fmla="*/ 0 w 101"/>
                  <a:gd name="T47" fmla="*/ 101 h 101"/>
                  <a:gd name="T48" fmla="*/ 0 w 101"/>
                  <a:gd name="T4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lnTo>
                      <a:pt x="0" y="101"/>
                    </a:lnTo>
                    <a:lnTo>
                      <a:pt x="0" y="101"/>
                    </a:lnTo>
                    <a:close/>
                  </a:path>
                </a:pathLst>
              </a:custGeom>
              <a:solidFill>
                <a:schemeClr val="accent2"/>
              </a:solidFill>
              <a:ln w="3175" cmpd="sng">
                <a:solidFill>
                  <a:schemeClr val="bg1"/>
                </a:solidFill>
                <a:round/>
                <a:headEnd/>
                <a:tailEnd/>
              </a:ln>
            </p:spPr>
            <p:txBody>
              <a:bodyPr/>
              <a:lstStyle/>
              <a:p>
                <a:endParaRPr lang="es-ES" sz="900" dirty="0"/>
              </a:p>
            </p:txBody>
          </p:sp>
          <p:sp>
            <p:nvSpPr>
              <p:cNvPr id="548" name="Freeform 62"/>
              <p:cNvSpPr>
                <a:spLocks/>
              </p:cNvSpPr>
              <p:nvPr>
                <p:custDataLst>
                  <p:tags r:id="rId129"/>
                </p:custDataLst>
              </p:nvPr>
            </p:nvSpPr>
            <p:spPr bwMode="auto">
              <a:xfrm>
                <a:off x="2486" y="1559"/>
                <a:ext cx="46" cy="57"/>
              </a:xfrm>
              <a:custGeom>
                <a:avLst/>
                <a:gdLst>
                  <a:gd name="T0" fmla="*/ 44 w 58"/>
                  <a:gd name="T1" fmla="*/ 56 h 85"/>
                  <a:gd name="T2" fmla="*/ 44 w 58"/>
                  <a:gd name="T3" fmla="*/ 44 h 85"/>
                  <a:gd name="T4" fmla="*/ 44 w 58"/>
                  <a:gd name="T5" fmla="*/ 29 h 85"/>
                  <a:gd name="T6" fmla="*/ 58 w 58"/>
                  <a:gd name="T7" fmla="*/ 15 h 85"/>
                  <a:gd name="T8" fmla="*/ 58 w 58"/>
                  <a:gd name="T9" fmla="*/ 0 h 85"/>
                  <a:gd name="T10" fmla="*/ 44 w 58"/>
                  <a:gd name="T11" fmla="*/ 15 h 85"/>
                  <a:gd name="T12" fmla="*/ 29 w 58"/>
                  <a:gd name="T13" fmla="*/ 29 h 85"/>
                  <a:gd name="T14" fmla="*/ 29 w 58"/>
                  <a:gd name="T15" fmla="*/ 15 h 85"/>
                  <a:gd name="T16" fmla="*/ 29 w 58"/>
                  <a:gd name="T17" fmla="*/ 0 h 85"/>
                  <a:gd name="T18" fmla="*/ 0 w 58"/>
                  <a:gd name="T19" fmla="*/ 15 h 85"/>
                  <a:gd name="T20" fmla="*/ 0 w 58"/>
                  <a:gd name="T21" fmla="*/ 29 h 85"/>
                  <a:gd name="T22" fmla="*/ 0 w 58"/>
                  <a:gd name="T23" fmla="*/ 44 h 85"/>
                  <a:gd name="T24" fmla="*/ 29 w 58"/>
                  <a:gd name="T25" fmla="*/ 29 h 85"/>
                  <a:gd name="T26" fmla="*/ 15 w 58"/>
                  <a:gd name="T27" fmla="*/ 56 h 85"/>
                  <a:gd name="T28" fmla="*/ 29 w 58"/>
                  <a:gd name="T29" fmla="*/ 72 h 85"/>
                  <a:gd name="T30" fmla="*/ 29 w 58"/>
                  <a:gd name="T31" fmla="*/ 85 h 85"/>
                  <a:gd name="T32" fmla="*/ 44 w 58"/>
                  <a:gd name="T33" fmla="*/ 56 h 85"/>
                  <a:gd name="T34" fmla="*/ 44 w 58"/>
                  <a:gd name="T35" fmla="*/ 56 h 85"/>
                  <a:gd name="T36" fmla="*/ 44 w 58"/>
                  <a:gd name="T3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lnTo>
                      <a:pt x="44" y="56"/>
                    </a:lnTo>
                    <a:lnTo>
                      <a:pt x="44" y="56"/>
                    </a:lnTo>
                    <a:close/>
                  </a:path>
                </a:pathLst>
              </a:custGeom>
              <a:solidFill>
                <a:schemeClr val="accent2"/>
              </a:solidFill>
              <a:ln w="3175" cmpd="sng">
                <a:solidFill>
                  <a:schemeClr val="bg1"/>
                </a:solidFill>
                <a:round/>
                <a:headEnd/>
                <a:tailEnd/>
              </a:ln>
            </p:spPr>
            <p:txBody>
              <a:bodyPr/>
              <a:lstStyle/>
              <a:p>
                <a:endParaRPr lang="es-ES" sz="900" dirty="0"/>
              </a:p>
            </p:txBody>
          </p:sp>
          <p:sp>
            <p:nvSpPr>
              <p:cNvPr id="549" name="Freeform 63"/>
              <p:cNvSpPr>
                <a:spLocks/>
              </p:cNvSpPr>
              <p:nvPr>
                <p:custDataLst>
                  <p:tags r:id="rId130"/>
                </p:custDataLst>
              </p:nvPr>
            </p:nvSpPr>
            <p:spPr bwMode="auto">
              <a:xfrm>
                <a:off x="2476" y="1661"/>
                <a:ext cx="23" cy="30"/>
              </a:xfrm>
              <a:custGeom>
                <a:avLst/>
                <a:gdLst>
                  <a:gd name="T0" fmla="*/ 14 w 29"/>
                  <a:gd name="T1" fmla="*/ 45 h 45"/>
                  <a:gd name="T2" fmla="*/ 14 w 29"/>
                  <a:gd name="T3" fmla="*/ 29 h 45"/>
                  <a:gd name="T4" fmla="*/ 0 w 29"/>
                  <a:gd name="T5" fmla="*/ 29 h 45"/>
                  <a:gd name="T6" fmla="*/ 14 w 29"/>
                  <a:gd name="T7" fmla="*/ 15 h 45"/>
                  <a:gd name="T8" fmla="*/ 14 w 29"/>
                  <a:gd name="T9" fmla="*/ 0 h 45"/>
                  <a:gd name="T10" fmla="*/ 0 w 29"/>
                  <a:gd name="T11" fmla="*/ 0 h 45"/>
                  <a:gd name="T12" fmla="*/ 29 w 29"/>
                  <a:gd name="T13" fmla="*/ 15 h 45"/>
                  <a:gd name="T14" fmla="*/ 29 w 29"/>
                  <a:gd name="T15" fmla="*/ 29 h 45"/>
                  <a:gd name="T16" fmla="*/ 14 w 29"/>
                  <a:gd name="T17" fmla="*/ 29 h 45"/>
                  <a:gd name="T18" fmla="*/ 14 w 29"/>
                  <a:gd name="T19" fmla="*/ 45 h 45"/>
                  <a:gd name="T20" fmla="*/ 14 w 29"/>
                  <a:gd name="T21" fmla="*/ 45 h 45"/>
                  <a:gd name="T22" fmla="*/ 14 w 29"/>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lnTo>
                      <a:pt x="14" y="45"/>
                    </a:lnTo>
                    <a:lnTo>
                      <a:pt x="14" y="45"/>
                    </a:lnTo>
                    <a:close/>
                  </a:path>
                </a:pathLst>
              </a:custGeom>
              <a:solidFill>
                <a:schemeClr val="accent2"/>
              </a:solidFill>
              <a:ln w="3175" cmpd="sng">
                <a:solidFill>
                  <a:schemeClr val="bg1"/>
                </a:solidFill>
                <a:round/>
                <a:headEnd/>
                <a:tailEnd/>
              </a:ln>
            </p:spPr>
            <p:txBody>
              <a:bodyPr/>
              <a:lstStyle/>
              <a:p>
                <a:endParaRPr lang="es-ES" sz="900" dirty="0"/>
              </a:p>
            </p:txBody>
          </p:sp>
          <p:sp>
            <p:nvSpPr>
              <p:cNvPr id="550" name="Freeform 64"/>
              <p:cNvSpPr>
                <a:spLocks/>
              </p:cNvSpPr>
              <p:nvPr>
                <p:custDataLst>
                  <p:tags r:id="rId131"/>
                </p:custDataLst>
              </p:nvPr>
            </p:nvSpPr>
            <p:spPr bwMode="auto">
              <a:xfrm>
                <a:off x="2185" y="2348"/>
                <a:ext cx="1076" cy="867"/>
              </a:xfrm>
              <a:custGeom>
                <a:avLst/>
                <a:gdLst>
                  <a:gd name="T0" fmla="*/ 857 w 1018"/>
                  <a:gd name="T1" fmla="*/ 779 h 889"/>
                  <a:gd name="T2" fmla="*/ 845 w 1018"/>
                  <a:gd name="T3" fmla="*/ 713 h 889"/>
                  <a:gd name="T4" fmla="*/ 814 w 1018"/>
                  <a:gd name="T5" fmla="*/ 664 h 889"/>
                  <a:gd name="T6" fmla="*/ 878 w 1018"/>
                  <a:gd name="T7" fmla="*/ 634 h 889"/>
                  <a:gd name="T8" fmla="*/ 867 w 1018"/>
                  <a:gd name="T9" fmla="*/ 588 h 889"/>
                  <a:gd name="T10" fmla="*/ 857 w 1018"/>
                  <a:gd name="T11" fmla="*/ 540 h 889"/>
                  <a:gd name="T12" fmla="*/ 837 w 1018"/>
                  <a:gd name="T13" fmla="*/ 518 h 889"/>
                  <a:gd name="T14" fmla="*/ 835 w 1018"/>
                  <a:gd name="T15" fmla="*/ 491 h 889"/>
                  <a:gd name="T16" fmla="*/ 898 w 1018"/>
                  <a:gd name="T17" fmla="*/ 433 h 889"/>
                  <a:gd name="T18" fmla="*/ 953 w 1018"/>
                  <a:gd name="T19" fmla="*/ 404 h 889"/>
                  <a:gd name="T20" fmla="*/ 975 w 1018"/>
                  <a:gd name="T21" fmla="*/ 337 h 889"/>
                  <a:gd name="T22" fmla="*/ 985 w 1018"/>
                  <a:gd name="T23" fmla="*/ 278 h 889"/>
                  <a:gd name="T24" fmla="*/ 898 w 1018"/>
                  <a:gd name="T25" fmla="*/ 212 h 889"/>
                  <a:gd name="T26" fmla="*/ 835 w 1018"/>
                  <a:gd name="T27" fmla="*/ 202 h 889"/>
                  <a:gd name="T28" fmla="*/ 793 w 1018"/>
                  <a:gd name="T29" fmla="*/ 154 h 889"/>
                  <a:gd name="T30" fmla="*/ 748 w 1018"/>
                  <a:gd name="T31" fmla="*/ 144 h 889"/>
                  <a:gd name="T32" fmla="*/ 728 w 1018"/>
                  <a:gd name="T33" fmla="*/ 96 h 889"/>
                  <a:gd name="T34" fmla="*/ 684 w 1018"/>
                  <a:gd name="T35" fmla="*/ 57 h 889"/>
                  <a:gd name="T36" fmla="*/ 652 w 1018"/>
                  <a:gd name="T37" fmla="*/ 19 h 889"/>
                  <a:gd name="T38" fmla="*/ 599 w 1018"/>
                  <a:gd name="T39" fmla="*/ 0 h 889"/>
                  <a:gd name="T40" fmla="*/ 567 w 1018"/>
                  <a:gd name="T41" fmla="*/ 48 h 889"/>
                  <a:gd name="T42" fmla="*/ 524 w 1018"/>
                  <a:gd name="T43" fmla="*/ 87 h 889"/>
                  <a:gd name="T44" fmla="*/ 449 w 1018"/>
                  <a:gd name="T45" fmla="*/ 116 h 889"/>
                  <a:gd name="T46" fmla="*/ 428 w 1018"/>
                  <a:gd name="T47" fmla="*/ 134 h 889"/>
                  <a:gd name="T48" fmla="*/ 342 w 1018"/>
                  <a:gd name="T49" fmla="*/ 116 h 889"/>
                  <a:gd name="T50" fmla="*/ 321 w 1018"/>
                  <a:gd name="T51" fmla="*/ 68 h 889"/>
                  <a:gd name="T52" fmla="*/ 278 w 1018"/>
                  <a:gd name="T53" fmla="*/ 96 h 889"/>
                  <a:gd name="T54" fmla="*/ 290 w 1018"/>
                  <a:gd name="T55" fmla="*/ 164 h 889"/>
                  <a:gd name="T56" fmla="*/ 246 w 1018"/>
                  <a:gd name="T57" fmla="*/ 154 h 889"/>
                  <a:gd name="T58" fmla="*/ 172 w 1018"/>
                  <a:gd name="T59" fmla="*/ 144 h 889"/>
                  <a:gd name="T60" fmla="*/ 149 w 1018"/>
                  <a:gd name="T61" fmla="*/ 116 h 889"/>
                  <a:gd name="T62" fmla="*/ 75 w 1018"/>
                  <a:gd name="T63" fmla="*/ 116 h 889"/>
                  <a:gd name="T64" fmla="*/ 10 w 1018"/>
                  <a:gd name="T65" fmla="*/ 116 h 889"/>
                  <a:gd name="T66" fmla="*/ 42 w 1018"/>
                  <a:gd name="T67" fmla="*/ 144 h 889"/>
                  <a:gd name="T68" fmla="*/ 10 w 1018"/>
                  <a:gd name="T69" fmla="*/ 164 h 889"/>
                  <a:gd name="T70" fmla="*/ 63 w 1018"/>
                  <a:gd name="T71" fmla="*/ 183 h 889"/>
                  <a:gd name="T72" fmla="*/ 106 w 1018"/>
                  <a:gd name="T73" fmla="*/ 231 h 889"/>
                  <a:gd name="T74" fmla="*/ 160 w 1018"/>
                  <a:gd name="T75" fmla="*/ 260 h 889"/>
                  <a:gd name="T76" fmla="*/ 172 w 1018"/>
                  <a:gd name="T77" fmla="*/ 298 h 889"/>
                  <a:gd name="T78" fmla="*/ 181 w 1018"/>
                  <a:gd name="T79" fmla="*/ 356 h 889"/>
                  <a:gd name="T80" fmla="*/ 224 w 1018"/>
                  <a:gd name="T81" fmla="*/ 404 h 889"/>
                  <a:gd name="T82" fmla="*/ 213 w 1018"/>
                  <a:gd name="T83" fmla="*/ 461 h 889"/>
                  <a:gd name="T84" fmla="*/ 224 w 1018"/>
                  <a:gd name="T85" fmla="*/ 510 h 889"/>
                  <a:gd name="T86" fmla="*/ 213 w 1018"/>
                  <a:gd name="T87" fmla="*/ 520 h 889"/>
                  <a:gd name="T88" fmla="*/ 181 w 1018"/>
                  <a:gd name="T89" fmla="*/ 520 h 889"/>
                  <a:gd name="T90" fmla="*/ 172 w 1018"/>
                  <a:gd name="T91" fmla="*/ 577 h 889"/>
                  <a:gd name="T92" fmla="*/ 128 w 1018"/>
                  <a:gd name="T93" fmla="*/ 616 h 889"/>
                  <a:gd name="T94" fmla="*/ 63 w 1018"/>
                  <a:gd name="T95" fmla="*/ 693 h 889"/>
                  <a:gd name="T96" fmla="*/ 106 w 1018"/>
                  <a:gd name="T97" fmla="*/ 731 h 889"/>
                  <a:gd name="T98" fmla="*/ 181 w 1018"/>
                  <a:gd name="T99" fmla="*/ 779 h 889"/>
                  <a:gd name="T100" fmla="*/ 270 w 1018"/>
                  <a:gd name="T101" fmla="*/ 821 h 889"/>
                  <a:gd name="T102" fmla="*/ 333 w 1018"/>
                  <a:gd name="T103" fmla="*/ 857 h 889"/>
                  <a:gd name="T104" fmla="*/ 406 w 1018"/>
                  <a:gd name="T105" fmla="*/ 876 h 889"/>
                  <a:gd name="T106" fmla="*/ 469 w 1018"/>
                  <a:gd name="T107" fmla="*/ 880 h 889"/>
                  <a:gd name="T108" fmla="*/ 471 w 1018"/>
                  <a:gd name="T109" fmla="*/ 827 h 889"/>
                  <a:gd name="T110" fmla="*/ 524 w 1018"/>
                  <a:gd name="T111" fmla="*/ 798 h 889"/>
                  <a:gd name="T112" fmla="*/ 589 w 1018"/>
                  <a:gd name="T113" fmla="*/ 798 h 889"/>
                  <a:gd name="T114" fmla="*/ 652 w 1018"/>
                  <a:gd name="T115" fmla="*/ 798 h 889"/>
                  <a:gd name="T116" fmla="*/ 684 w 1018"/>
                  <a:gd name="T117" fmla="*/ 827 h 889"/>
                  <a:gd name="T118" fmla="*/ 728 w 1018"/>
                  <a:gd name="T119" fmla="*/ 867 h 889"/>
                  <a:gd name="T120" fmla="*/ 793 w 1018"/>
                  <a:gd name="T121" fmla="*/ 857 h 889"/>
                  <a:gd name="T122" fmla="*/ 823 w 1018"/>
                  <a:gd name="T123" fmla="*/ 827 h 889"/>
                  <a:gd name="T124" fmla="*/ 867 w 1018"/>
                  <a:gd name="T125" fmla="*/ 81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889">
                    <a:moveTo>
                      <a:pt x="867" y="819"/>
                    </a:moveTo>
                    <a:lnTo>
                      <a:pt x="878" y="809"/>
                    </a:lnTo>
                    <a:lnTo>
                      <a:pt x="878" y="798"/>
                    </a:lnTo>
                    <a:lnTo>
                      <a:pt x="888" y="789"/>
                    </a:lnTo>
                    <a:lnTo>
                      <a:pt x="878" y="779"/>
                    </a:lnTo>
                    <a:lnTo>
                      <a:pt x="857" y="779"/>
                    </a:lnTo>
                    <a:lnTo>
                      <a:pt x="845" y="779"/>
                    </a:lnTo>
                    <a:lnTo>
                      <a:pt x="835" y="760"/>
                    </a:lnTo>
                    <a:lnTo>
                      <a:pt x="835" y="752"/>
                    </a:lnTo>
                    <a:lnTo>
                      <a:pt x="835" y="731"/>
                    </a:lnTo>
                    <a:lnTo>
                      <a:pt x="835" y="721"/>
                    </a:lnTo>
                    <a:lnTo>
                      <a:pt x="845" y="713"/>
                    </a:lnTo>
                    <a:lnTo>
                      <a:pt x="845" y="702"/>
                    </a:lnTo>
                    <a:lnTo>
                      <a:pt x="845" y="693"/>
                    </a:lnTo>
                    <a:lnTo>
                      <a:pt x="835" y="683"/>
                    </a:lnTo>
                    <a:lnTo>
                      <a:pt x="823" y="683"/>
                    </a:lnTo>
                    <a:lnTo>
                      <a:pt x="814" y="674"/>
                    </a:lnTo>
                    <a:lnTo>
                      <a:pt x="814" y="664"/>
                    </a:lnTo>
                    <a:lnTo>
                      <a:pt x="823" y="664"/>
                    </a:lnTo>
                    <a:lnTo>
                      <a:pt x="835" y="664"/>
                    </a:lnTo>
                    <a:lnTo>
                      <a:pt x="845" y="664"/>
                    </a:lnTo>
                    <a:lnTo>
                      <a:pt x="857" y="654"/>
                    </a:lnTo>
                    <a:lnTo>
                      <a:pt x="867" y="645"/>
                    </a:lnTo>
                    <a:lnTo>
                      <a:pt x="878" y="634"/>
                    </a:lnTo>
                    <a:lnTo>
                      <a:pt x="867" y="626"/>
                    </a:lnTo>
                    <a:lnTo>
                      <a:pt x="867" y="616"/>
                    </a:lnTo>
                    <a:lnTo>
                      <a:pt x="857" y="606"/>
                    </a:lnTo>
                    <a:lnTo>
                      <a:pt x="857" y="597"/>
                    </a:lnTo>
                    <a:lnTo>
                      <a:pt x="867" y="597"/>
                    </a:lnTo>
                    <a:lnTo>
                      <a:pt x="867" y="588"/>
                    </a:lnTo>
                    <a:lnTo>
                      <a:pt x="867" y="577"/>
                    </a:lnTo>
                    <a:lnTo>
                      <a:pt x="857" y="568"/>
                    </a:lnTo>
                    <a:lnTo>
                      <a:pt x="857" y="558"/>
                    </a:lnTo>
                    <a:lnTo>
                      <a:pt x="867" y="558"/>
                    </a:lnTo>
                    <a:lnTo>
                      <a:pt x="857" y="548"/>
                    </a:lnTo>
                    <a:lnTo>
                      <a:pt x="857" y="540"/>
                    </a:lnTo>
                    <a:lnTo>
                      <a:pt x="867" y="540"/>
                    </a:lnTo>
                    <a:lnTo>
                      <a:pt x="878" y="540"/>
                    </a:lnTo>
                    <a:lnTo>
                      <a:pt x="878" y="529"/>
                    </a:lnTo>
                    <a:lnTo>
                      <a:pt x="867" y="510"/>
                    </a:lnTo>
                    <a:lnTo>
                      <a:pt x="852" y="510"/>
                    </a:lnTo>
                    <a:lnTo>
                      <a:pt x="837" y="518"/>
                    </a:lnTo>
                    <a:lnTo>
                      <a:pt x="835" y="540"/>
                    </a:lnTo>
                    <a:lnTo>
                      <a:pt x="827" y="537"/>
                    </a:lnTo>
                    <a:lnTo>
                      <a:pt x="814" y="548"/>
                    </a:lnTo>
                    <a:lnTo>
                      <a:pt x="803" y="529"/>
                    </a:lnTo>
                    <a:lnTo>
                      <a:pt x="814" y="510"/>
                    </a:lnTo>
                    <a:lnTo>
                      <a:pt x="835" y="491"/>
                    </a:lnTo>
                    <a:lnTo>
                      <a:pt x="835" y="481"/>
                    </a:lnTo>
                    <a:lnTo>
                      <a:pt x="845" y="471"/>
                    </a:lnTo>
                    <a:lnTo>
                      <a:pt x="867" y="471"/>
                    </a:lnTo>
                    <a:lnTo>
                      <a:pt x="888" y="461"/>
                    </a:lnTo>
                    <a:lnTo>
                      <a:pt x="898" y="443"/>
                    </a:lnTo>
                    <a:lnTo>
                      <a:pt x="898" y="433"/>
                    </a:lnTo>
                    <a:lnTo>
                      <a:pt x="910" y="424"/>
                    </a:lnTo>
                    <a:lnTo>
                      <a:pt x="920" y="433"/>
                    </a:lnTo>
                    <a:lnTo>
                      <a:pt x="932" y="443"/>
                    </a:lnTo>
                    <a:lnTo>
                      <a:pt x="942" y="424"/>
                    </a:lnTo>
                    <a:lnTo>
                      <a:pt x="953" y="433"/>
                    </a:lnTo>
                    <a:lnTo>
                      <a:pt x="953" y="404"/>
                    </a:lnTo>
                    <a:lnTo>
                      <a:pt x="963" y="395"/>
                    </a:lnTo>
                    <a:lnTo>
                      <a:pt x="963" y="385"/>
                    </a:lnTo>
                    <a:lnTo>
                      <a:pt x="963" y="367"/>
                    </a:lnTo>
                    <a:lnTo>
                      <a:pt x="963" y="356"/>
                    </a:lnTo>
                    <a:lnTo>
                      <a:pt x="975" y="346"/>
                    </a:lnTo>
                    <a:lnTo>
                      <a:pt x="975" y="337"/>
                    </a:lnTo>
                    <a:lnTo>
                      <a:pt x="985" y="317"/>
                    </a:lnTo>
                    <a:lnTo>
                      <a:pt x="996" y="307"/>
                    </a:lnTo>
                    <a:lnTo>
                      <a:pt x="1018" y="288"/>
                    </a:lnTo>
                    <a:lnTo>
                      <a:pt x="1006" y="278"/>
                    </a:lnTo>
                    <a:lnTo>
                      <a:pt x="996" y="278"/>
                    </a:lnTo>
                    <a:lnTo>
                      <a:pt x="985" y="278"/>
                    </a:lnTo>
                    <a:lnTo>
                      <a:pt x="975" y="269"/>
                    </a:lnTo>
                    <a:lnTo>
                      <a:pt x="953" y="269"/>
                    </a:lnTo>
                    <a:lnTo>
                      <a:pt x="932" y="260"/>
                    </a:lnTo>
                    <a:lnTo>
                      <a:pt x="920" y="251"/>
                    </a:lnTo>
                    <a:lnTo>
                      <a:pt x="910" y="231"/>
                    </a:lnTo>
                    <a:lnTo>
                      <a:pt x="898" y="212"/>
                    </a:lnTo>
                    <a:lnTo>
                      <a:pt x="878" y="212"/>
                    </a:lnTo>
                    <a:lnTo>
                      <a:pt x="867" y="202"/>
                    </a:lnTo>
                    <a:lnTo>
                      <a:pt x="857" y="202"/>
                    </a:lnTo>
                    <a:lnTo>
                      <a:pt x="845" y="202"/>
                    </a:lnTo>
                    <a:lnTo>
                      <a:pt x="835" y="212"/>
                    </a:lnTo>
                    <a:lnTo>
                      <a:pt x="835" y="202"/>
                    </a:lnTo>
                    <a:lnTo>
                      <a:pt x="823" y="192"/>
                    </a:lnTo>
                    <a:lnTo>
                      <a:pt x="814" y="183"/>
                    </a:lnTo>
                    <a:lnTo>
                      <a:pt x="803" y="183"/>
                    </a:lnTo>
                    <a:lnTo>
                      <a:pt x="803" y="173"/>
                    </a:lnTo>
                    <a:lnTo>
                      <a:pt x="793" y="164"/>
                    </a:lnTo>
                    <a:lnTo>
                      <a:pt x="793" y="154"/>
                    </a:lnTo>
                    <a:lnTo>
                      <a:pt x="782" y="144"/>
                    </a:lnTo>
                    <a:lnTo>
                      <a:pt x="782" y="134"/>
                    </a:lnTo>
                    <a:lnTo>
                      <a:pt x="770" y="134"/>
                    </a:lnTo>
                    <a:lnTo>
                      <a:pt x="770" y="144"/>
                    </a:lnTo>
                    <a:lnTo>
                      <a:pt x="760" y="144"/>
                    </a:lnTo>
                    <a:lnTo>
                      <a:pt x="748" y="144"/>
                    </a:lnTo>
                    <a:lnTo>
                      <a:pt x="739" y="134"/>
                    </a:lnTo>
                    <a:lnTo>
                      <a:pt x="748" y="125"/>
                    </a:lnTo>
                    <a:lnTo>
                      <a:pt x="748" y="116"/>
                    </a:lnTo>
                    <a:lnTo>
                      <a:pt x="748" y="96"/>
                    </a:lnTo>
                    <a:lnTo>
                      <a:pt x="739" y="96"/>
                    </a:lnTo>
                    <a:lnTo>
                      <a:pt x="728" y="96"/>
                    </a:lnTo>
                    <a:lnTo>
                      <a:pt x="717" y="96"/>
                    </a:lnTo>
                    <a:lnTo>
                      <a:pt x="707" y="76"/>
                    </a:lnTo>
                    <a:lnTo>
                      <a:pt x="707" y="68"/>
                    </a:lnTo>
                    <a:lnTo>
                      <a:pt x="695" y="68"/>
                    </a:lnTo>
                    <a:lnTo>
                      <a:pt x="684" y="68"/>
                    </a:lnTo>
                    <a:lnTo>
                      <a:pt x="684" y="57"/>
                    </a:lnTo>
                    <a:lnTo>
                      <a:pt x="684" y="48"/>
                    </a:lnTo>
                    <a:lnTo>
                      <a:pt x="673" y="48"/>
                    </a:lnTo>
                    <a:lnTo>
                      <a:pt x="664" y="48"/>
                    </a:lnTo>
                    <a:lnTo>
                      <a:pt x="664" y="39"/>
                    </a:lnTo>
                    <a:lnTo>
                      <a:pt x="652" y="29"/>
                    </a:lnTo>
                    <a:lnTo>
                      <a:pt x="652" y="19"/>
                    </a:lnTo>
                    <a:lnTo>
                      <a:pt x="652" y="9"/>
                    </a:lnTo>
                    <a:lnTo>
                      <a:pt x="652" y="0"/>
                    </a:lnTo>
                    <a:lnTo>
                      <a:pt x="630" y="0"/>
                    </a:lnTo>
                    <a:lnTo>
                      <a:pt x="621" y="0"/>
                    </a:lnTo>
                    <a:lnTo>
                      <a:pt x="609" y="0"/>
                    </a:lnTo>
                    <a:lnTo>
                      <a:pt x="599" y="0"/>
                    </a:lnTo>
                    <a:lnTo>
                      <a:pt x="589" y="0"/>
                    </a:lnTo>
                    <a:lnTo>
                      <a:pt x="578" y="9"/>
                    </a:lnTo>
                    <a:lnTo>
                      <a:pt x="578" y="19"/>
                    </a:lnTo>
                    <a:lnTo>
                      <a:pt x="578" y="29"/>
                    </a:lnTo>
                    <a:lnTo>
                      <a:pt x="567" y="39"/>
                    </a:lnTo>
                    <a:lnTo>
                      <a:pt x="567" y="48"/>
                    </a:lnTo>
                    <a:lnTo>
                      <a:pt x="567" y="68"/>
                    </a:lnTo>
                    <a:lnTo>
                      <a:pt x="567" y="76"/>
                    </a:lnTo>
                    <a:lnTo>
                      <a:pt x="557" y="76"/>
                    </a:lnTo>
                    <a:lnTo>
                      <a:pt x="546" y="76"/>
                    </a:lnTo>
                    <a:lnTo>
                      <a:pt x="535" y="87"/>
                    </a:lnTo>
                    <a:lnTo>
                      <a:pt x="524" y="87"/>
                    </a:lnTo>
                    <a:lnTo>
                      <a:pt x="503" y="96"/>
                    </a:lnTo>
                    <a:lnTo>
                      <a:pt x="482" y="105"/>
                    </a:lnTo>
                    <a:lnTo>
                      <a:pt x="460" y="105"/>
                    </a:lnTo>
                    <a:lnTo>
                      <a:pt x="439" y="105"/>
                    </a:lnTo>
                    <a:lnTo>
                      <a:pt x="439" y="116"/>
                    </a:lnTo>
                    <a:lnTo>
                      <a:pt x="449" y="116"/>
                    </a:lnTo>
                    <a:lnTo>
                      <a:pt x="471" y="125"/>
                    </a:lnTo>
                    <a:lnTo>
                      <a:pt x="482" y="134"/>
                    </a:lnTo>
                    <a:lnTo>
                      <a:pt x="471" y="134"/>
                    </a:lnTo>
                    <a:lnTo>
                      <a:pt x="471" y="144"/>
                    </a:lnTo>
                    <a:lnTo>
                      <a:pt x="449" y="134"/>
                    </a:lnTo>
                    <a:lnTo>
                      <a:pt x="428" y="134"/>
                    </a:lnTo>
                    <a:lnTo>
                      <a:pt x="406" y="134"/>
                    </a:lnTo>
                    <a:lnTo>
                      <a:pt x="406" y="125"/>
                    </a:lnTo>
                    <a:lnTo>
                      <a:pt x="385" y="125"/>
                    </a:lnTo>
                    <a:lnTo>
                      <a:pt x="364" y="116"/>
                    </a:lnTo>
                    <a:lnTo>
                      <a:pt x="342" y="105"/>
                    </a:lnTo>
                    <a:lnTo>
                      <a:pt x="342" y="116"/>
                    </a:lnTo>
                    <a:lnTo>
                      <a:pt x="321" y="105"/>
                    </a:lnTo>
                    <a:lnTo>
                      <a:pt x="333" y="96"/>
                    </a:lnTo>
                    <a:lnTo>
                      <a:pt x="321" y="87"/>
                    </a:lnTo>
                    <a:lnTo>
                      <a:pt x="321" y="76"/>
                    </a:lnTo>
                    <a:lnTo>
                      <a:pt x="333" y="68"/>
                    </a:lnTo>
                    <a:lnTo>
                      <a:pt x="321" y="68"/>
                    </a:lnTo>
                    <a:lnTo>
                      <a:pt x="311" y="68"/>
                    </a:lnTo>
                    <a:lnTo>
                      <a:pt x="299" y="57"/>
                    </a:lnTo>
                    <a:lnTo>
                      <a:pt x="290" y="57"/>
                    </a:lnTo>
                    <a:lnTo>
                      <a:pt x="290" y="68"/>
                    </a:lnTo>
                    <a:lnTo>
                      <a:pt x="278" y="76"/>
                    </a:lnTo>
                    <a:lnTo>
                      <a:pt x="278" y="96"/>
                    </a:lnTo>
                    <a:lnTo>
                      <a:pt x="278" y="105"/>
                    </a:lnTo>
                    <a:lnTo>
                      <a:pt x="290" y="125"/>
                    </a:lnTo>
                    <a:lnTo>
                      <a:pt x="278" y="134"/>
                    </a:lnTo>
                    <a:lnTo>
                      <a:pt x="278" y="144"/>
                    </a:lnTo>
                    <a:lnTo>
                      <a:pt x="278" y="154"/>
                    </a:lnTo>
                    <a:lnTo>
                      <a:pt x="290" y="164"/>
                    </a:lnTo>
                    <a:lnTo>
                      <a:pt x="290" y="173"/>
                    </a:lnTo>
                    <a:lnTo>
                      <a:pt x="268" y="173"/>
                    </a:lnTo>
                    <a:lnTo>
                      <a:pt x="256" y="164"/>
                    </a:lnTo>
                    <a:lnTo>
                      <a:pt x="246" y="164"/>
                    </a:lnTo>
                    <a:lnTo>
                      <a:pt x="235" y="164"/>
                    </a:lnTo>
                    <a:lnTo>
                      <a:pt x="246" y="154"/>
                    </a:lnTo>
                    <a:lnTo>
                      <a:pt x="224" y="154"/>
                    </a:lnTo>
                    <a:lnTo>
                      <a:pt x="203" y="154"/>
                    </a:lnTo>
                    <a:lnTo>
                      <a:pt x="192" y="144"/>
                    </a:lnTo>
                    <a:lnTo>
                      <a:pt x="192" y="154"/>
                    </a:lnTo>
                    <a:lnTo>
                      <a:pt x="172" y="154"/>
                    </a:lnTo>
                    <a:lnTo>
                      <a:pt x="172" y="144"/>
                    </a:lnTo>
                    <a:lnTo>
                      <a:pt x="172" y="125"/>
                    </a:lnTo>
                    <a:lnTo>
                      <a:pt x="160" y="125"/>
                    </a:lnTo>
                    <a:lnTo>
                      <a:pt x="149" y="125"/>
                    </a:lnTo>
                    <a:lnTo>
                      <a:pt x="149" y="116"/>
                    </a:lnTo>
                    <a:lnTo>
                      <a:pt x="160" y="105"/>
                    </a:lnTo>
                    <a:lnTo>
                      <a:pt x="149" y="116"/>
                    </a:lnTo>
                    <a:lnTo>
                      <a:pt x="128" y="105"/>
                    </a:lnTo>
                    <a:lnTo>
                      <a:pt x="118" y="116"/>
                    </a:lnTo>
                    <a:lnTo>
                      <a:pt x="118" y="125"/>
                    </a:lnTo>
                    <a:lnTo>
                      <a:pt x="97" y="125"/>
                    </a:lnTo>
                    <a:lnTo>
                      <a:pt x="97" y="116"/>
                    </a:lnTo>
                    <a:lnTo>
                      <a:pt x="75" y="116"/>
                    </a:lnTo>
                    <a:lnTo>
                      <a:pt x="63" y="116"/>
                    </a:lnTo>
                    <a:lnTo>
                      <a:pt x="53" y="105"/>
                    </a:lnTo>
                    <a:lnTo>
                      <a:pt x="42" y="116"/>
                    </a:lnTo>
                    <a:lnTo>
                      <a:pt x="31" y="116"/>
                    </a:lnTo>
                    <a:lnTo>
                      <a:pt x="22" y="116"/>
                    </a:lnTo>
                    <a:lnTo>
                      <a:pt x="10" y="116"/>
                    </a:lnTo>
                    <a:lnTo>
                      <a:pt x="10" y="125"/>
                    </a:lnTo>
                    <a:lnTo>
                      <a:pt x="22" y="125"/>
                    </a:lnTo>
                    <a:lnTo>
                      <a:pt x="31" y="125"/>
                    </a:lnTo>
                    <a:lnTo>
                      <a:pt x="42" y="125"/>
                    </a:lnTo>
                    <a:lnTo>
                      <a:pt x="42" y="134"/>
                    </a:lnTo>
                    <a:lnTo>
                      <a:pt x="42" y="144"/>
                    </a:lnTo>
                    <a:lnTo>
                      <a:pt x="31" y="144"/>
                    </a:lnTo>
                    <a:lnTo>
                      <a:pt x="31" y="154"/>
                    </a:lnTo>
                    <a:lnTo>
                      <a:pt x="22" y="154"/>
                    </a:lnTo>
                    <a:lnTo>
                      <a:pt x="10" y="154"/>
                    </a:lnTo>
                    <a:lnTo>
                      <a:pt x="0" y="164"/>
                    </a:lnTo>
                    <a:lnTo>
                      <a:pt x="10" y="164"/>
                    </a:lnTo>
                    <a:lnTo>
                      <a:pt x="22" y="173"/>
                    </a:lnTo>
                    <a:lnTo>
                      <a:pt x="31" y="192"/>
                    </a:lnTo>
                    <a:lnTo>
                      <a:pt x="31" y="183"/>
                    </a:lnTo>
                    <a:lnTo>
                      <a:pt x="53" y="192"/>
                    </a:lnTo>
                    <a:lnTo>
                      <a:pt x="53" y="183"/>
                    </a:lnTo>
                    <a:lnTo>
                      <a:pt x="63" y="183"/>
                    </a:lnTo>
                    <a:lnTo>
                      <a:pt x="63" y="192"/>
                    </a:lnTo>
                    <a:lnTo>
                      <a:pt x="85" y="212"/>
                    </a:lnTo>
                    <a:lnTo>
                      <a:pt x="97" y="212"/>
                    </a:lnTo>
                    <a:lnTo>
                      <a:pt x="97" y="221"/>
                    </a:lnTo>
                    <a:lnTo>
                      <a:pt x="106" y="221"/>
                    </a:lnTo>
                    <a:lnTo>
                      <a:pt x="106" y="231"/>
                    </a:lnTo>
                    <a:lnTo>
                      <a:pt x="106" y="241"/>
                    </a:lnTo>
                    <a:lnTo>
                      <a:pt x="128" y="241"/>
                    </a:lnTo>
                    <a:lnTo>
                      <a:pt x="149" y="241"/>
                    </a:lnTo>
                    <a:lnTo>
                      <a:pt x="138" y="251"/>
                    </a:lnTo>
                    <a:lnTo>
                      <a:pt x="149" y="251"/>
                    </a:lnTo>
                    <a:lnTo>
                      <a:pt x="160" y="260"/>
                    </a:lnTo>
                    <a:lnTo>
                      <a:pt x="149" y="278"/>
                    </a:lnTo>
                    <a:lnTo>
                      <a:pt x="160" y="278"/>
                    </a:lnTo>
                    <a:lnTo>
                      <a:pt x="172" y="288"/>
                    </a:lnTo>
                    <a:lnTo>
                      <a:pt x="192" y="288"/>
                    </a:lnTo>
                    <a:lnTo>
                      <a:pt x="172" y="288"/>
                    </a:lnTo>
                    <a:lnTo>
                      <a:pt x="172" y="298"/>
                    </a:lnTo>
                    <a:lnTo>
                      <a:pt x="181" y="298"/>
                    </a:lnTo>
                    <a:lnTo>
                      <a:pt x="181" y="307"/>
                    </a:lnTo>
                    <a:lnTo>
                      <a:pt x="160" y="328"/>
                    </a:lnTo>
                    <a:lnTo>
                      <a:pt x="160" y="337"/>
                    </a:lnTo>
                    <a:lnTo>
                      <a:pt x="172" y="356"/>
                    </a:lnTo>
                    <a:lnTo>
                      <a:pt x="181" y="356"/>
                    </a:lnTo>
                    <a:lnTo>
                      <a:pt x="181" y="375"/>
                    </a:lnTo>
                    <a:lnTo>
                      <a:pt x="192" y="385"/>
                    </a:lnTo>
                    <a:lnTo>
                      <a:pt x="192" y="395"/>
                    </a:lnTo>
                    <a:lnTo>
                      <a:pt x="213" y="404"/>
                    </a:lnTo>
                    <a:lnTo>
                      <a:pt x="224" y="395"/>
                    </a:lnTo>
                    <a:lnTo>
                      <a:pt x="224" y="404"/>
                    </a:lnTo>
                    <a:lnTo>
                      <a:pt x="224" y="415"/>
                    </a:lnTo>
                    <a:lnTo>
                      <a:pt x="213" y="424"/>
                    </a:lnTo>
                    <a:lnTo>
                      <a:pt x="224" y="424"/>
                    </a:lnTo>
                    <a:lnTo>
                      <a:pt x="213" y="433"/>
                    </a:lnTo>
                    <a:lnTo>
                      <a:pt x="213" y="453"/>
                    </a:lnTo>
                    <a:lnTo>
                      <a:pt x="213" y="461"/>
                    </a:lnTo>
                    <a:lnTo>
                      <a:pt x="203" y="471"/>
                    </a:lnTo>
                    <a:lnTo>
                      <a:pt x="203" y="481"/>
                    </a:lnTo>
                    <a:lnTo>
                      <a:pt x="213" y="481"/>
                    </a:lnTo>
                    <a:lnTo>
                      <a:pt x="213" y="491"/>
                    </a:lnTo>
                    <a:lnTo>
                      <a:pt x="213" y="501"/>
                    </a:lnTo>
                    <a:lnTo>
                      <a:pt x="224" y="510"/>
                    </a:lnTo>
                    <a:lnTo>
                      <a:pt x="224" y="520"/>
                    </a:lnTo>
                    <a:lnTo>
                      <a:pt x="224" y="540"/>
                    </a:lnTo>
                    <a:lnTo>
                      <a:pt x="224" y="548"/>
                    </a:lnTo>
                    <a:lnTo>
                      <a:pt x="213" y="540"/>
                    </a:lnTo>
                    <a:lnTo>
                      <a:pt x="213" y="529"/>
                    </a:lnTo>
                    <a:lnTo>
                      <a:pt x="213" y="520"/>
                    </a:lnTo>
                    <a:lnTo>
                      <a:pt x="203" y="510"/>
                    </a:lnTo>
                    <a:lnTo>
                      <a:pt x="203" y="501"/>
                    </a:lnTo>
                    <a:lnTo>
                      <a:pt x="192" y="491"/>
                    </a:lnTo>
                    <a:lnTo>
                      <a:pt x="192" y="481"/>
                    </a:lnTo>
                    <a:lnTo>
                      <a:pt x="181" y="491"/>
                    </a:lnTo>
                    <a:lnTo>
                      <a:pt x="181" y="520"/>
                    </a:lnTo>
                    <a:lnTo>
                      <a:pt x="181" y="529"/>
                    </a:lnTo>
                    <a:lnTo>
                      <a:pt x="172" y="540"/>
                    </a:lnTo>
                    <a:lnTo>
                      <a:pt x="172" y="558"/>
                    </a:lnTo>
                    <a:lnTo>
                      <a:pt x="160" y="558"/>
                    </a:lnTo>
                    <a:lnTo>
                      <a:pt x="181" y="568"/>
                    </a:lnTo>
                    <a:lnTo>
                      <a:pt x="172" y="577"/>
                    </a:lnTo>
                    <a:lnTo>
                      <a:pt x="149" y="577"/>
                    </a:lnTo>
                    <a:lnTo>
                      <a:pt x="149" y="588"/>
                    </a:lnTo>
                    <a:lnTo>
                      <a:pt x="149" y="597"/>
                    </a:lnTo>
                    <a:lnTo>
                      <a:pt x="138" y="606"/>
                    </a:lnTo>
                    <a:lnTo>
                      <a:pt x="138" y="616"/>
                    </a:lnTo>
                    <a:lnTo>
                      <a:pt x="128" y="616"/>
                    </a:lnTo>
                    <a:lnTo>
                      <a:pt x="128" y="634"/>
                    </a:lnTo>
                    <a:lnTo>
                      <a:pt x="118" y="634"/>
                    </a:lnTo>
                    <a:lnTo>
                      <a:pt x="106" y="645"/>
                    </a:lnTo>
                    <a:lnTo>
                      <a:pt x="106" y="654"/>
                    </a:lnTo>
                    <a:lnTo>
                      <a:pt x="85" y="674"/>
                    </a:lnTo>
                    <a:lnTo>
                      <a:pt x="63" y="693"/>
                    </a:lnTo>
                    <a:lnTo>
                      <a:pt x="75" y="702"/>
                    </a:lnTo>
                    <a:lnTo>
                      <a:pt x="85" y="713"/>
                    </a:lnTo>
                    <a:lnTo>
                      <a:pt x="85" y="721"/>
                    </a:lnTo>
                    <a:lnTo>
                      <a:pt x="85" y="731"/>
                    </a:lnTo>
                    <a:lnTo>
                      <a:pt x="97" y="731"/>
                    </a:lnTo>
                    <a:lnTo>
                      <a:pt x="106" y="731"/>
                    </a:lnTo>
                    <a:lnTo>
                      <a:pt x="128" y="752"/>
                    </a:lnTo>
                    <a:lnTo>
                      <a:pt x="138" y="752"/>
                    </a:lnTo>
                    <a:lnTo>
                      <a:pt x="149" y="770"/>
                    </a:lnTo>
                    <a:lnTo>
                      <a:pt x="160" y="770"/>
                    </a:lnTo>
                    <a:lnTo>
                      <a:pt x="172" y="770"/>
                    </a:lnTo>
                    <a:lnTo>
                      <a:pt x="181" y="779"/>
                    </a:lnTo>
                    <a:lnTo>
                      <a:pt x="203" y="798"/>
                    </a:lnTo>
                    <a:lnTo>
                      <a:pt x="213" y="798"/>
                    </a:lnTo>
                    <a:lnTo>
                      <a:pt x="235" y="809"/>
                    </a:lnTo>
                    <a:lnTo>
                      <a:pt x="246" y="809"/>
                    </a:lnTo>
                    <a:lnTo>
                      <a:pt x="246" y="819"/>
                    </a:lnTo>
                    <a:lnTo>
                      <a:pt x="270" y="821"/>
                    </a:lnTo>
                    <a:lnTo>
                      <a:pt x="296" y="813"/>
                    </a:lnTo>
                    <a:lnTo>
                      <a:pt x="308" y="822"/>
                    </a:lnTo>
                    <a:lnTo>
                      <a:pt x="314" y="832"/>
                    </a:lnTo>
                    <a:lnTo>
                      <a:pt x="311" y="846"/>
                    </a:lnTo>
                    <a:lnTo>
                      <a:pt x="321" y="857"/>
                    </a:lnTo>
                    <a:lnTo>
                      <a:pt x="333" y="857"/>
                    </a:lnTo>
                    <a:lnTo>
                      <a:pt x="342" y="857"/>
                    </a:lnTo>
                    <a:lnTo>
                      <a:pt x="353" y="857"/>
                    </a:lnTo>
                    <a:lnTo>
                      <a:pt x="364" y="867"/>
                    </a:lnTo>
                    <a:lnTo>
                      <a:pt x="374" y="876"/>
                    </a:lnTo>
                    <a:lnTo>
                      <a:pt x="385" y="876"/>
                    </a:lnTo>
                    <a:lnTo>
                      <a:pt x="406" y="876"/>
                    </a:lnTo>
                    <a:lnTo>
                      <a:pt x="416" y="884"/>
                    </a:lnTo>
                    <a:lnTo>
                      <a:pt x="431" y="887"/>
                    </a:lnTo>
                    <a:lnTo>
                      <a:pt x="439" y="884"/>
                    </a:lnTo>
                    <a:lnTo>
                      <a:pt x="449" y="884"/>
                    </a:lnTo>
                    <a:lnTo>
                      <a:pt x="457" y="889"/>
                    </a:lnTo>
                    <a:lnTo>
                      <a:pt x="469" y="880"/>
                    </a:lnTo>
                    <a:lnTo>
                      <a:pt x="465" y="878"/>
                    </a:lnTo>
                    <a:lnTo>
                      <a:pt x="462" y="871"/>
                    </a:lnTo>
                    <a:lnTo>
                      <a:pt x="460" y="867"/>
                    </a:lnTo>
                    <a:lnTo>
                      <a:pt x="471" y="857"/>
                    </a:lnTo>
                    <a:lnTo>
                      <a:pt x="460" y="846"/>
                    </a:lnTo>
                    <a:lnTo>
                      <a:pt x="471" y="827"/>
                    </a:lnTo>
                    <a:lnTo>
                      <a:pt x="471" y="819"/>
                    </a:lnTo>
                    <a:lnTo>
                      <a:pt x="482" y="809"/>
                    </a:lnTo>
                    <a:lnTo>
                      <a:pt x="492" y="809"/>
                    </a:lnTo>
                    <a:lnTo>
                      <a:pt x="503" y="798"/>
                    </a:lnTo>
                    <a:lnTo>
                      <a:pt x="514" y="798"/>
                    </a:lnTo>
                    <a:lnTo>
                      <a:pt x="524" y="798"/>
                    </a:lnTo>
                    <a:lnTo>
                      <a:pt x="535" y="798"/>
                    </a:lnTo>
                    <a:lnTo>
                      <a:pt x="546" y="789"/>
                    </a:lnTo>
                    <a:lnTo>
                      <a:pt x="557" y="779"/>
                    </a:lnTo>
                    <a:lnTo>
                      <a:pt x="567" y="779"/>
                    </a:lnTo>
                    <a:lnTo>
                      <a:pt x="578" y="789"/>
                    </a:lnTo>
                    <a:lnTo>
                      <a:pt x="589" y="798"/>
                    </a:lnTo>
                    <a:lnTo>
                      <a:pt x="599" y="798"/>
                    </a:lnTo>
                    <a:lnTo>
                      <a:pt x="621" y="798"/>
                    </a:lnTo>
                    <a:lnTo>
                      <a:pt x="621" y="819"/>
                    </a:lnTo>
                    <a:lnTo>
                      <a:pt x="630" y="809"/>
                    </a:lnTo>
                    <a:lnTo>
                      <a:pt x="642" y="809"/>
                    </a:lnTo>
                    <a:lnTo>
                      <a:pt x="652" y="798"/>
                    </a:lnTo>
                    <a:lnTo>
                      <a:pt x="664" y="798"/>
                    </a:lnTo>
                    <a:lnTo>
                      <a:pt x="664" y="809"/>
                    </a:lnTo>
                    <a:lnTo>
                      <a:pt x="664" y="819"/>
                    </a:lnTo>
                    <a:lnTo>
                      <a:pt x="673" y="819"/>
                    </a:lnTo>
                    <a:lnTo>
                      <a:pt x="684" y="819"/>
                    </a:lnTo>
                    <a:lnTo>
                      <a:pt x="684" y="827"/>
                    </a:lnTo>
                    <a:lnTo>
                      <a:pt x="684" y="837"/>
                    </a:lnTo>
                    <a:lnTo>
                      <a:pt x="695" y="827"/>
                    </a:lnTo>
                    <a:lnTo>
                      <a:pt x="707" y="837"/>
                    </a:lnTo>
                    <a:lnTo>
                      <a:pt x="717" y="846"/>
                    </a:lnTo>
                    <a:lnTo>
                      <a:pt x="717" y="857"/>
                    </a:lnTo>
                    <a:lnTo>
                      <a:pt x="728" y="867"/>
                    </a:lnTo>
                    <a:lnTo>
                      <a:pt x="739" y="867"/>
                    </a:lnTo>
                    <a:lnTo>
                      <a:pt x="748" y="867"/>
                    </a:lnTo>
                    <a:lnTo>
                      <a:pt x="760" y="867"/>
                    </a:lnTo>
                    <a:lnTo>
                      <a:pt x="770" y="867"/>
                    </a:lnTo>
                    <a:lnTo>
                      <a:pt x="782" y="867"/>
                    </a:lnTo>
                    <a:lnTo>
                      <a:pt x="793" y="857"/>
                    </a:lnTo>
                    <a:lnTo>
                      <a:pt x="793" y="846"/>
                    </a:lnTo>
                    <a:lnTo>
                      <a:pt x="793" y="837"/>
                    </a:lnTo>
                    <a:lnTo>
                      <a:pt x="803" y="837"/>
                    </a:lnTo>
                    <a:lnTo>
                      <a:pt x="814" y="837"/>
                    </a:lnTo>
                    <a:lnTo>
                      <a:pt x="823" y="837"/>
                    </a:lnTo>
                    <a:lnTo>
                      <a:pt x="823" y="827"/>
                    </a:lnTo>
                    <a:lnTo>
                      <a:pt x="835" y="827"/>
                    </a:lnTo>
                    <a:lnTo>
                      <a:pt x="845" y="827"/>
                    </a:lnTo>
                    <a:lnTo>
                      <a:pt x="845" y="837"/>
                    </a:lnTo>
                    <a:lnTo>
                      <a:pt x="867" y="819"/>
                    </a:lnTo>
                    <a:lnTo>
                      <a:pt x="857" y="827"/>
                    </a:lnTo>
                    <a:lnTo>
                      <a:pt x="867" y="819"/>
                    </a:lnTo>
                    <a:lnTo>
                      <a:pt x="867" y="819"/>
                    </a:lnTo>
                    <a:lnTo>
                      <a:pt x="867" y="819"/>
                    </a:lnTo>
                    <a:close/>
                  </a:path>
                </a:pathLst>
              </a:custGeom>
              <a:solidFill>
                <a:schemeClr val="accent2"/>
              </a:solidFill>
              <a:ln w="3175" cmpd="sng">
                <a:solidFill>
                  <a:schemeClr val="bg1"/>
                </a:solidFill>
                <a:round/>
                <a:headEnd/>
                <a:tailEnd/>
              </a:ln>
            </p:spPr>
            <p:txBody>
              <a:bodyPr/>
              <a:lstStyle/>
              <a:p>
                <a:endParaRPr lang="es-ES" sz="900" dirty="0"/>
              </a:p>
            </p:txBody>
          </p:sp>
          <p:sp>
            <p:nvSpPr>
              <p:cNvPr id="551" name="Freeform 65"/>
              <p:cNvSpPr>
                <a:spLocks/>
              </p:cNvSpPr>
              <p:nvPr>
                <p:custDataLst>
                  <p:tags r:id="rId132"/>
                </p:custDataLst>
              </p:nvPr>
            </p:nvSpPr>
            <p:spPr bwMode="auto">
              <a:xfrm>
                <a:off x="3039" y="2854"/>
                <a:ext cx="1062" cy="931"/>
              </a:xfrm>
              <a:custGeom>
                <a:avLst/>
                <a:gdLst>
                  <a:gd name="T0" fmla="*/ 97 w 1006"/>
                  <a:gd name="T1" fmla="*/ 289 h 954"/>
                  <a:gd name="T2" fmla="*/ 149 w 1006"/>
                  <a:gd name="T3" fmla="*/ 241 h 954"/>
                  <a:gd name="T4" fmla="*/ 246 w 1006"/>
                  <a:gd name="T5" fmla="*/ 271 h 954"/>
                  <a:gd name="T6" fmla="*/ 267 w 1006"/>
                  <a:gd name="T7" fmla="*/ 260 h 954"/>
                  <a:gd name="T8" fmla="*/ 299 w 1006"/>
                  <a:gd name="T9" fmla="*/ 348 h 954"/>
                  <a:gd name="T10" fmla="*/ 374 w 1006"/>
                  <a:gd name="T11" fmla="*/ 462 h 954"/>
                  <a:gd name="T12" fmla="*/ 502 w 1006"/>
                  <a:gd name="T13" fmla="*/ 587 h 954"/>
                  <a:gd name="T14" fmla="*/ 567 w 1006"/>
                  <a:gd name="T15" fmla="*/ 617 h 954"/>
                  <a:gd name="T16" fmla="*/ 653 w 1006"/>
                  <a:gd name="T17" fmla="*/ 685 h 954"/>
                  <a:gd name="T18" fmla="*/ 673 w 1006"/>
                  <a:gd name="T19" fmla="*/ 732 h 954"/>
                  <a:gd name="T20" fmla="*/ 750 w 1006"/>
                  <a:gd name="T21" fmla="*/ 761 h 954"/>
                  <a:gd name="T22" fmla="*/ 782 w 1006"/>
                  <a:gd name="T23" fmla="*/ 868 h 954"/>
                  <a:gd name="T24" fmla="*/ 750 w 1006"/>
                  <a:gd name="T25" fmla="*/ 897 h 954"/>
                  <a:gd name="T26" fmla="*/ 728 w 1006"/>
                  <a:gd name="T27" fmla="*/ 945 h 954"/>
                  <a:gd name="T28" fmla="*/ 782 w 1006"/>
                  <a:gd name="T29" fmla="*/ 945 h 954"/>
                  <a:gd name="T30" fmla="*/ 813 w 1006"/>
                  <a:gd name="T31" fmla="*/ 897 h 954"/>
                  <a:gd name="T32" fmla="*/ 866 w 1006"/>
                  <a:gd name="T33" fmla="*/ 868 h 954"/>
                  <a:gd name="T34" fmla="*/ 878 w 1006"/>
                  <a:gd name="T35" fmla="*/ 820 h 954"/>
                  <a:gd name="T36" fmla="*/ 834 w 1006"/>
                  <a:gd name="T37" fmla="*/ 782 h 954"/>
                  <a:gd name="T38" fmla="*/ 857 w 1006"/>
                  <a:gd name="T39" fmla="*/ 724 h 954"/>
                  <a:gd name="T40" fmla="*/ 888 w 1006"/>
                  <a:gd name="T41" fmla="*/ 704 h 954"/>
                  <a:gd name="T42" fmla="*/ 943 w 1006"/>
                  <a:gd name="T43" fmla="*/ 724 h 954"/>
                  <a:gd name="T44" fmla="*/ 963 w 1006"/>
                  <a:gd name="T45" fmla="*/ 761 h 954"/>
                  <a:gd name="T46" fmla="*/ 1006 w 1006"/>
                  <a:gd name="T47" fmla="*/ 742 h 954"/>
                  <a:gd name="T48" fmla="*/ 963 w 1006"/>
                  <a:gd name="T49" fmla="*/ 674 h 954"/>
                  <a:gd name="T50" fmla="*/ 866 w 1006"/>
                  <a:gd name="T51" fmla="*/ 635 h 954"/>
                  <a:gd name="T52" fmla="*/ 803 w 1006"/>
                  <a:gd name="T53" fmla="*/ 606 h 954"/>
                  <a:gd name="T54" fmla="*/ 803 w 1006"/>
                  <a:gd name="T55" fmla="*/ 578 h 954"/>
                  <a:gd name="T56" fmla="*/ 707 w 1006"/>
                  <a:gd name="T57" fmla="*/ 549 h 954"/>
                  <a:gd name="T58" fmla="*/ 632 w 1006"/>
                  <a:gd name="T59" fmla="*/ 473 h 954"/>
                  <a:gd name="T60" fmla="*/ 598 w 1006"/>
                  <a:gd name="T61" fmla="*/ 385 h 954"/>
                  <a:gd name="T62" fmla="*/ 557 w 1006"/>
                  <a:gd name="T63" fmla="*/ 337 h 954"/>
                  <a:gd name="T64" fmla="*/ 492 w 1006"/>
                  <a:gd name="T65" fmla="*/ 298 h 954"/>
                  <a:gd name="T66" fmla="*/ 492 w 1006"/>
                  <a:gd name="T67" fmla="*/ 241 h 954"/>
                  <a:gd name="T68" fmla="*/ 492 w 1006"/>
                  <a:gd name="T69" fmla="*/ 201 h 954"/>
                  <a:gd name="T70" fmla="*/ 502 w 1006"/>
                  <a:gd name="T71" fmla="*/ 164 h 954"/>
                  <a:gd name="T72" fmla="*/ 567 w 1006"/>
                  <a:gd name="T73" fmla="*/ 154 h 954"/>
                  <a:gd name="T74" fmla="*/ 598 w 1006"/>
                  <a:gd name="T75" fmla="*/ 154 h 954"/>
                  <a:gd name="T76" fmla="*/ 621 w 1006"/>
                  <a:gd name="T77" fmla="*/ 125 h 954"/>
                  <a:gd name="T78" fmla="*/ 621 w 1006"/>
                  <a:gd name="T79" fmla="*/ 77 h 954"/>
                  <a:gd name="T80" fmla="*/ 567 w 1006"/>
                  <a:gd name="T81" fmla="*/ 57 h 954"/>
                  <a:gd name="T82" fmla="*/ 524 w 1006"/>
                  <a:gd name="T83" fmla="*/ 28 h 954"/>
                  <a:gd name="T84" fmla="*/ 460 w 1006"/>
                  <a:gd name="T85" fmla="*/ 9 h 954"/>
                  <a:gd name="T86" fmla="*/ 407 w 1006"/>
                  <a:gd name="T87" fmla="*/ 19 h 954"/>
                  <a:gd name="T88" fmla="*/ 374 w 1006"/>
                  <a:gd name="T89" fmla="*/ 0 h 954"/>
                  <a:gd name="T90" fmla="*/ 353 w 1006"/>
                  <a:gd name="T91" fmla="*/ 28 h 954"/>
                  <a:gd name="T92" fmla="*/ 321 w 1006"/>
                  <a:gd name="T93" fmla="*/ 57 h 954"/>
                  <a:gd name="T94" fmla="*/ 278 w 1006"/>
                  <a:gd name="T95" fmla="*/ 38 h 954"/>
                  <a:gd name="T96" fmla="*/ 246 w 1006"/>
                  <a:gd name="T97" fmla="*/ 57 h 954"/>
                  <a:gd name="T98" fmla="*/ 203 w 1006"/>
                  <a:gd name="T99" fmla="*/ 68 h 954"/>
                  <a:gd name="T100" fmla="*/ 171 w 1006"/>
                  <a:gd name="T101" fmla="*/ 28 h 954"/>
                  <a:gd name="T102" fmla="*/ 118 w 1006"/>
                  <a:gd name="T103" fmla="*/ 68 h 954"/>
                  <a:gd name="T104" fmla="*/ 43 w 1006"/>
                  <a:gd name="T105" fmla="*/ 77 h 954"/>
                  <a:gd name="T106" fmla="*/ 53 w 1006"/>
                  <a:gd name="T107" fmla="*/ 125 h 954"/>
                  <a:gd name="T108" fmla="*/ 0 w 1006"/>
                  <a:gd name="T109" fmla="*/ 144 h 954"/>
                  <a:gd name="T110" fmla="*/ 31 w 1006"/>
                  <a:gd name="T111" fmla="*/ 182 h 954"/>
                  <a:gd name="T112" fmla="*/ 22 w 1006"/>
                  <a:gd name="T113" fmla="*/ 241 h 954"/>
                  <a:gd name="T114" fmla="*/ 63 w 1006"/>
                  <a:gd name="T115"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6" h="954">
                    <a:moveTo>
                      <a:pt x="43" y="308"/>
                    </a:moveTo>
                    <a:lnTo>
                      <a:pt x="63" y="298"/>
                    </a:lnTo>
                    <a:lnTo>
                      <a:pt x="74" y="289"/>
                    </a:lnTo>
                    <a:lnTo>
                      <a:pt x="85" y="289"/>
                    </a:lnTo>
                    <a:lnTo>
                      <a:pt x="97" y="289"/>
                    </a:lnTo>
                    <a:lnTo>
                      <a:pt x="118" y="280"/>
                    </a:lnTo>
                    <a:lnTo>
                      <a:pt x="128" y="271"/>
                    </a:lnTo>
                    <a:lnTo>
                      <a:pt x="128" y="260"/>
                    </a:lnTo>
                    <a:lnTo>
                      <a:pt x="138" y="250"/>
                    </a:lnTo>
                    <a:lnTo>
                      <a:pt x="149" y="241"/>
                    </a:lnTo>
                    <a:lnTo>
                      <a:pt x="171" y="241"/>
                    </a:lnTo>
                    <a:lnTo>
                      <a:pt x="183" y="241"/>
                    </a:lnTo>
                    <a:lnTo>
                      <a:pt x="203" y="260"/>
                    </a:lnTo>
                    <a:lnTo>
                      <a:pt x="215" y="250"/>
                    </a:lnTo>
                    <a:lnTo>
                      <a:pt x="246" y="271"/>
                    </a:lnTo>
                    <a:lnTo>
                      <a:pt x="246" y="260"/>
                    </a:lnTo>
                    <a:lnTo>
                      <a:pt x="258" y="250"/>
                    </a:lnTo>
                    <a:lnTo>
                      <a:pt x="267" y="250"/>
                    </a:lnTo>
                    <a:lnTo>
                      <a:pt x="278" y="250"/>
                    </a:lnTo>
                    <a:lnTo>
                      <a:pt x="267" y="260"/>
                    </a:lnTo>
                    <a:lnTo>
                      <a:pt x="267" y="271"/>
                    </a:lnTo>
                    <a:lnTo>
                      <a:pt x="278" y="280"/>
                    </a:lnTo>
                    <a:lnTo>
                      <a:pt x="267" y="289"/>
                    </a:lnTo>
                    <a:lnTo>
                      <a:pt x="289" y="308"/>
                    </a:lnTo>
                    <a:lnTo>
                      <a:pt x="299" y="348"/>
                    </a:lnTo>
                    <a:lnTo>
                      <a:pt x="311" y="385"/>
                    </a:lnTo>
                    <a:lnTo>
                      <a:pt x="321" y="395"/>
                    </a:lnTo>
                    <a:lnTo>
                      <a:pt x="342" y="442"/>
                    </a:lnTo>
                    <a:lnTo>
                      <a:pt x="353" y="442"/>
                    </a:lnTo>
                    <a:lnTo>
                      <a:pt x="374" y="462"/>
                    </a:lnTo>
                    <a:lnTo>
                      <a:pt x="385" y="481"/>
                    </a:lnTo>
                    <a:lnTo>
                      <a:pt x="396" y="491"/>
                    </a:lnTo>
                    <a:lnTo>
                      <a:pt x="407" y="501"/>
                    </a:lnTo>
                    <a:lnTo>
                      <a:pt x="439" y="530"/>
                    </a:lnTo>
                    <a:lnTo>
                      <a:pt x="502" y="587"/>
                    </a:lnTo>
                    <a:lnTo>
                      <a:pt x="514" y="587"/>
                    </a:lnTo>
                    <a:lnTo>
                      <a:pt x="524" y="606"/>
                    </a:lnTo>
                    <a:lnTo>
                      <a:pt x="546" y="606"/>
                    </a:lnTo>
                    <a:lnTo>
                      <a:pt x="557" y="626"/>
                    </a:lnTo>
                    <a:lnTo>
                      <a:pt x="567" y="617"/>
                    </a:lnTo>
                    <a:lnTo>
                      <a:pt x="598" y="646"/>
                    </a:lnTo>
                    <a:lnTo>
                      <a:pt x="610" y="656"/>
                    </a:lnTo>
                    <a:lnTo>
                      <a:pt x="621" y="665"/>
                    </a:lnTo>
                    <a:lnTo>
                      <a:pt x="632" y="665"/>
                    </a:lnTo>
                    <a:lnTo>
                      <a:pt x="653" y="685"/>
                    </a:lnTo>
                    <a:lnTo>
                      <a:pt x="664" y="685"/>
                    </a:lnTo>
                    <a:lnTo>
                      <a:pt x="673" y="694"/>
                    </a:lnTo>
                    <a:lnTo>
                      <a:pt x="673" y="714"/>
                    </a:lnTo>
                    <a:lnTo>
                      <a:pt x="673" y="724"/>
                    </a:lnTo>
                    <a:lnTo>
                      <a:pt x="673" y="732"/>
                    </a:lnTo>
                    <a:lnTo>
                      <a:pt x="696" y="742"/>
                    </a:lnTo>
                    <a:lnTo>
                      <a:pt x="707" y="742"/>
                    </a:lnTo>
                    <a:lnTo>
                      <a:pt x="716" y="742"/>
                    </a:lnTo>
                    <a:lnTo>
                      <a:pt x="739" y="751"/>
                    </a:lnTo>
                    <a:lnTo>
                      <a:pt x="750" y="761"/>
                    </a:lnTo>
                    <a:lnTo>
                      <a:pt x="750" y="771"/>
                    </a:lnTo>
                    <a:lnTo>
                      <a:pt x="760" y="781"/>
                    </a:lnTo>
                    <a:lnTo>
                      <a:pt x="770" y="810"/>
                    </a:lnTo>
                    <a:lnTo>
                      <a:pt x="782" y="839"/>
                    </a:lnTo>
                    <a:lnTo>
                      <a:pt x="782" y="868"/>
                    </a:lnTo>
                    <a:lnTo>
                      <a:pt x="770" y="877"/>
                    </a:lnTo>
                    <a:lnTo>
                      <a:pt x="760" y="877"/>
                    </a:lnTo>
                    <a:lnTo>
                      <a:pt x="750" y="877"/>
                    </a:lnTo>
                    <a:lnTo>
                      <a:pt x="750" y="886"/>
                    </a:lnTo>
                    <a:lnTo>
                      <a:pt x="750" y="897"/>
                    </a:lnTo>
                    <a:lnTo>
                      <a:pt x="750" y="906"/>
                    </a:lnTo>
                    <a:lnTo>
                      <a:pt x="750" y="915"/>
                    </a:lnTo>
                    <a:lnTo>
                      <a:pt x="739" y="926"/>
                    </a:lnTo>
                    <a:lnTo>
                      <a:pt x="728" y="935"/>
                    </a:lnTo>
                    <a:lnTo>
                      <a:pt x="728" y="945"/>
                    </a:lnTo>
                    <a:lnTo>
                      <a:pt x="739" y="954"/>
                    </a:lnTo>
                    <a:lnTo>
                      <a:pt x="750" y="954"/>
                    </a:lnTo>
                    <a:lnTo>
                      <a:pt x="760" y="954"/>
                    </a:lnTo>
                    <a:lnTo>
                      <a:pt x="770" y="954"/>
                    </a:lnTo>
                    <a:lnTo>
                      <a:pt x="782" y="945"/>
                    </a:lnTo>
                    <a:lnTo>
                      <a:pt x="791" y="945"/>
                    </a:lnTo>
                    <a:lnTo>
                      <a:pt x="791" y="935"/>
                    </a:lnTo>
                    <a:lnTo>
                      <a:pt x="813" y="926"/>
                    </a:lnTo>
                    <a:lnTo>
                      <a:pt x="813" y="915"/>
                    </a:lnTo>
                    <a:lnTo>
                      <a:pt x="813" y="897"/>
                    </a:lnTo>
                    <a:lnTo>
                      <a:pt x="825" y="886"/>
                    </a:lnTo>
                    <a:lnTo>
                      <a:pt x="834" y="877"/>
                    </a:lnTo>
                    <a:lnTo>
                      <a:pt x="845" y="868"/>
                    </a:lnTo>
                    <a:lnTo>
                      <a:pt x="857" y="868"/>
                    </a:lnTo>
                    <a:lnTo>
                      <a:pt x="866" y="868"/>
                    </a:lnTo>
                    <a:lnTo>
                      <a:pt x="878" y="868"/>
                    </a:lnTo>
                    <a:lnTo>
                      <a:pt x="878" y="858"/>
                    </a:lnTo>
                    <a:lnTo>
                      <a:pt x="878" y="849"/>
                    </a:lnTo>
                    <a:lnTo>
                      <a:pt x="878" y="839"/>
                    </a:lnTo>
                    <a:lnTo>
                      <a:pt x="878" y="820"/>
                    </a:lnTo>
                    <a:lnTo>
                      <a:pt x="878" y="810"/>
                    </a:lnTo>
                    <a:lnTo>
                      <a:pt x="878" y="800"/>
                    </a:lnTo>
                    <a:lnTo>
                      <a:pt x="866" y="790"/>
                    </a:lnTo>
                    <a:lnTo>
                      <a:pt x="845" y="800"/>
                    </a:lnTo>
                    <a:lnTo>
                      <a:pt x="834" y="782"/>
                    </a:lnTo>
                    <a:lnTo>
                      <a:pt x="832" y="757"/>
                    </a:lnTo>
                    <a:lnTo>
                      <a:pt x="834" y="742"/>
                    </a:lnTo>
                    <a:lnTo>
                      <a:pt x="845" y="742"/>
                    </a:lnTo>
                    <a:lnTo>
                      <a:pt x="845" y="732"/>
                    </a:lnTo>
                    <a:lnTo>
                      <a:pt x="857" y="724"/>
                    </a:lnTo>
                    <a:lnTo>
                      <a:pt x="845" y="724"/>
                    </a:lnTo>
                    <a:lnTo>
                      <a:pt x="857" y="714"/>
                    </a:lnTo>
                    <a:lnTo>
                      <a:pt x="866" y="704"/>
                    </a:lnTo>
                    <a:lnTo>
                      <a:pt x="878" y="704"/>
                    </a:lnTo>
                    <a:lnTo>
                      <a:pt x="888" y="704"/>
                    </a:lnTo>
                    <a:lnTo>
                      <a:pt x="888" y="714"/>
                    </a:lnTo>
                    <a:lnTo>
                      <a:pt x="909" y="724"/>
                    </a:lnTo>
                    <a:lnTo>
                      <a:pt x="920" y="724"/>
                    </a:lnTo>
                    <a:lnTo>
                      <a:pt x="931" y="724"/>
                    </a:lnTo>
                    <a:lnTo>
                      <a:pt x="943" y="724"/>
                    </a:lnTo>
                    <a:lnTo>
                      <a:pt x="953" y="724"/>
                    </a:lnTo>
                    <a:lnTo>
                      <a:pt x="953" y="732"/>
                    </a:lnTo>
                    <a:lnTo>
                      <a:pt x="953" y="742"/>
                    </a:lnTo>
                    <a:lnTo>
                      <a:pt x="963" y="751"/>
                    </a:lnTo>
                    <a:lnTo>
                      <a:pt x="963" y="761"/>
                    </a:lnTo>
                    <a:lnTo>
                      <a:pt x="975" y="771"/>
                    </a:lnTo>
                    <a:lnTo>
                      <a:pt x="984" y="771"/>
                    </a:lnTo>
                    <a:lnTo>
                      <a:pt x="996" y="771"/>
                    </a:lnTo>
                    <a:lnTo>
                      <a:pt x="1006" y="761"/>
                    </a:lnTo>
                    <a:lnTo>
                      <a:pt x="1006" y="742"/>
                    </a:lnTo>
                    <a:lnTo>
                      <a:pt x="1006" y="724"/>
                    </a:lnTo>
                    <a:lnTo>
                      <a:pt x="1006" y="714"/>
                    </a:lnTo>
                    <a:lnTo>
                      <a:pt x="984" y="704"/>
                    </a:lnTo>
                    <a:lnTo>
                      <a:pt x="975" y="685"/>
                    </a:lnTo>
                    <a:lnTo>
                      <a:pt x="963" y="674"/>
                    </a:lnTo>
                    <a:lnTo>
                      <a:pt x="943" y="665"/>
                    </a:lnTo>
                    <a:lnTo>
                      <a:pt x="920" y="665"/>
                    </a:lnTo>
                    <a:lnTo>
                      <a:pt x="909" y="656"/>
                    </a:lnTo>
                    <a:lnTo>
                      <a:pt x="900" y="646"/>
                    </a:lnTo>
                    <a:lnTo>
                      <a:pt x="866" y="635"/>
                    </a:lnTo>
                    <a:lnTo>
                      <a:pt x="857" y="626"/>
                    </a:lnTo>
                    <a:lnTo>
                      <a:pt x="845" y="617"/>
                    </a:lnTo>
                    <a:lnTo>
                      <a:pt x="834" y="617"/>
                    </a:lnTo>
                    <a:lnTo>
                      <a:pt x="813" y="617"/>
                    </a:lnTo>
                    <a:lnTo>
                      <a:pt x="803" y="606"/>
                    </a:lnTo>
                    <a:lnTo>
                      <a:pt x="782" y="598"/>
                    </a:lnTo>
                    <a:lnTo>
                      <a:pt x="770" y="598"/>
                    </a:lnTo>
                    <a:lnTo>
                      <a:pt x="782" y="587"/>
                    </a:lnTo>
                    <a:lnTo>
                      <a:pt x="791" y="587"/>
                    </a:lnTo>
                    <a:lnTo>
                      <a:pt x="803" y="578"/>
                    </a:lnTo>
                    <a:lnTo>
                      <a:pt x="803" y="559"/>
                    </a:lnTo>
                    <a:lnTo>
                      <a:pt x="770" y="549"/>
                    </a:lnTo>
                    <a:lnTo>
                      <a:pt x="760" y="549"/>
                    </a:lnTo>
                    <a:lnTo>
                      <a:pt x="728" y="549"/>
                    </a:lnTo>
                    <a:lnTo>
                      <a:pt x="707" y="549"/>
                    </a:lnTo>
                    <a:lnTo>
                      <a:pt x="685" y="540"/>
                    </a:lnTo>
                    <a:lnTo>
                      <a:pt x="673" y="521"/>
                    </a:lnTo>
                    <a:lnTo>
                      <a:pt x="664" y="510"/>
                    </a:lnTo>
                    <a:lnTo>
                      <a:pt x="642" y="491"/>
                    </a:lnTo>
                    <a:lnTo>
                      <a:pt x="632" y="473"/>
                    </a:lnTo>
                    <a:lnTo>
                      <a:pt x="610" y="453"/>
                    </a:lnTo>
                    <a:lnTo>
                      <a:pt x="610" y="434"/>
                    </a:lnTo>
                    <a:lnTo>
                      <a:pt x="621" y="424"/>
                    </a:lnTo>
                    <a:lnTo>
                      <a:pt x="610" y="405"/>
                    </a:lnTo>
                    <a:lnTo>
                      <a:pt x="598" y="385"/>
                    </a:lnTo>
                    <a:lnTo>
                      <a:pt x="598" y="376"/>
                    </a:lnTo>
                    <a:lnTo>
                      <a:pt x="589" y="366"/>
                    </a:lnTo>
                    <a:lnTo>
                      <a:pt x="589" y="348"/>
                    </a:lnTo>
                    <a:lnTo>
                      <a:pt x="577" y="348"/>
                    </a:lnTo>
                    <a:lnTo>
                      <a:pt x="557" y="337"/>
                    </a:lnTo>
                    <a:lnTo>
                      <a:pt x="535" y="328"/>
                    </a:lnTo>
                    <a:lnTo>
                      <a:pt x="524" y="328"/>
                    </a:lnTo>
                    <a:lnTo>
                      <a:pt x="502" y="318"/>
                    </a:lnTo>
                    <a:lnTo>
                      <a:pt x="502" y="308"/>
                    </a:lnTo>
                    <a:lnTo>
                      <a:pt x="492" y="298"/>
                    </a:lnTo>
                    <a:lnTo>
                      <a:pt x="492" y="289"/>
                    </a:lnTo>
                    <a:lnTo>
                      <a:pt x="482" y="271"/>
                    </a:lnTo>
                    <a:lnTo>
                      <a:pt x="492" y="260"/>
                    </a:lnTo>
                    <a:lnTo>
                      <a:pt x="492" y="250"/>
                    </a:lnTo>
                    <a:lnTo>
                      <a:pt x="492" y="241"/>
                    </a:lnTo>
                    <a:lnTo>
                      <a:pt x="502" y="232"/>
                    </a:lnTo>
                    <a:lnTo>
                      <a:pt x="514" y="221"/>
                    </a:lnTo>
                    <a:lnTo>
                      <a:pt x="514" y="212"/>
                    </a:lnTo>
                    <a:lnTo>
                      <a:pt x="502" y="212"/>
                    </a:lnTo>
                    <a:lnTo>
                      <a:pt x="492" y="201"/>
                    </a:lnTo>
                    <a:lnTo>
                      <a:pt x="492" y="193"/>
                    </a:lnTo>
                    <a:lnTo>
                      <a:pt x="482" y="193"/>
                    </a:lnTo>
                    <a:lnTo>
                      <a:pt x="492" y="182"/>
                    </a:lnTo>
                    <a:lnTo>
                      <a:pt x="502" y="182"/>
                    </a:lnTo>
                    <a:lnTo>
                      <a:pt x="502" y="164"/>
                    </a:lnTo>
                    <a:lnTo>
                      <a:pt x="524" y="164"/>
                    </a:lnTo>
                    <a:lnTo>
                      <a:pt x="535" y="164"/>
                    </a:lnTo>
                    <a:lnTo>
                      <a:pt x="546" y="164"/>
                    </a:lnTo>
                    <a:lnTo>
                      <a:pt x="557" y="164"/>
                    </a:lnTo>
                    <a:lnTo>
                      <a:pt x="567" y="154"/>
                    </a:lnTo>
                    <a:lnTo>
                      <a:pt x="577" y="154"/>
                    </a:lnTo>
                    <a:lnTo>
                      <a:pt x="577" y="144"/>
                    </a:lnTo>
                    <a:lnTo>
                      <a:pt x="589" y="144"/>
                    </a:lnTo>
                    <a:lnTo>
                      <a:pt x="598" y="144"/>
                    </a:lnTo>
                    <a:lnTo>
                      <a:pt x="598" y="154"/>
                    </a:lnTo>
                    <a:lnTo>
                      <a:pt x="610" y="164"/>
                    </a:lnTo>
                    <a:lnTo>
                      <a:pt x="610" y="144"/>
                    </a:lnTo>
                    <a:lnTo>
                      <a:pt x="621" y="144"/>
                    </a:lnTo>
                    <a:lnTo>
                      <a:pt x="632" y="134"/>
                    </a:lnTo>
                    <a:lnTo>
                      <a:pt x="621" y="125"/>
                    </a:lnTo>
                    <a:lnTo>
                      <a:pt x="610" y="115"/>
                    </a:lnTo>
                    <a:lnTo>
                      <a:pt x="632" y="107"/>
                    </a:lnTo>
                    <a:lnTo>
                      <a:pt x="632" y="97"/>
                    </a:lnTo>
                    <a:lnTo>
                      <a:pt x="621" y="87"/>
                    </a:lnTo>
                    <a:lnTo>
                      <a:pt x="621" y="77"/>
                    </a:lnTo>
                    <a:lnTo>
                      <a:pt x="621" y="68"/>
                    </a:lnTo>
                    <a:lnTo>
                      <a:pt x="610" y="68"/>
                    </a:lnTo>
                    <a:lnTo>
                      <a:pt x="598" y="57"/>
                    </a:lnTo>
                    <a:lnTo>
                      <a:pt x="577" y="57"/>
                    </a:lnTo>
                    <a:lnTo>
                      <a:pt x="567" y="57"/>
                    </a:lnTo>
                    <a:lnTo>
                      <a:pt x="557" y="57"/>
                    </a:lnTo>
                    <a:lnTo>
                      <a:pt x="546" y="57"/>
                    </a:lnTo>
                    <a:lnTo>
                      <a:pt x="535" y="48"/>
                    </a:lnTo>
                    <a:lnTo>
                      <a:pt x="524" y="38"/>
                    </a:lnTo>
                    <a:lnTo>
                      <a:pt x="524" y="28"/>
                    </a:lnTo>
                    <a:lnTo>
                      <a:pt x="514" y="19"/>
                    </a:lnTo>
                    <a:lnTo>
                      <a:pt x="502" y="9"/>
                    </a:lnTo>
                    <a:lnTo>
                      <a:pt x="482" y="9"/>
                    </a:lnTo>
                    <a:lnTo>
                      <a:pt x="472" y="9"/>
                    </a:lnTo>
                    <a:lnTo>
                      <a:pt x="460" y="9"/>
                    </a:lnTo>
                    <a:lnTo>
                      <a:pt x="449" y="9"/>
                    </a:lnTo>
                    <a:lnTo>
                      <a:pt x="439" y="0"/>
                    </a:lnTo>
                    <a:lnTo>
                      <a:pt x="429" y="0"/>
                    </a:lnTo>
                    <a:lnTo>
                      <a:pt x="429" y="9"/>
                    </a:lnTo>
                    <a:lnTo>
                      <a:pt x="407" y="19"/>
                    </a:lnTo>
                    <a:lnTo>
                      <a:pt x="396" y="19"/>
                    </a:lnTo>
                    <a:lnTo>
                      <a:pt x="385" y="19"/>
                    </a:lnTo>
                    <a:lnTo>
                      <a:pt x="385" y="9"/>
                    </a:lnTo>
                    <a:lnTo>
                      <a:pt x="385" y="0"/>
                    </a:lnTo>
                    <a:lnTo>
                      <a:pt x="374" y="0"/>
                    </a:lnTo>
                    <a:lnTo>
                      <a:pt x="362" y="0"/>
                    </a:lnTo>
                    <a:lnTo>
                      <a:pt x="362" y="9"/>
                    </a:lnTo>
                    <a:lnTo>
                      <a:pt x="362" y="19"/>
                    </a:lnTo>
                    <a:lnTo>
                      <a:pt x="362" y="28"/>
                    </a:lnTo>
                    <a:lnTo>
                      <a:pt x="353" y="28"/>
                    </a:lnTo>
                    <a:lnTo>
                      <a:pt x="342" y="19"/>
                    </a:lnTo>
                    <a:lnTo>
                      <a:pt x="333" y="28"/>
                    </a:lnTo>
                    <a:lnTo>
                      <a:pt x="321" y="38"/>
                    </a:lnTo>
                    <a:lnTo>
                      <a:pt x="333" y="48"/>
                    </a:lnTo>
                    <a:lnTo>
                      <a:pt x="321" y="57"/>
                    </a:lnTo>
                    <a:lnTo>
                      <a:pt x="311" y="48"/>
                    </a:lnTo>
                    <a:lnTo>
                      <a:pt x="299" y="48"/>
                    </a:lnTo>
                    <a:lnTo>
                      <a:pt x="289" y="48"/>
                    </a:lnTo>
                    <a:lnTo>
                      <a:pt x="278" y="48"/>
                    </a:lnTo>
                    <a:lnTo>
                      <a:pt x="278" y="38"/>
                    </a:lnTo>
                    <a:lnTo>
                      <a:pt x="267" y="28"/>
                    </a:lnTo>
                    <a:lnTo>
                      <a:pt x="258" y="28"/>
                    </a:lnTo>
                    <a:lnTo>
                      <a:pt x="258" y="38"/>
                    </a:lnTo>
                    <a:lnTo>
                      <a:pt x="258" y="57"/>
                    </a:lnTo>
                    <a:lnTo>
                      <a:pt x="246" y="57"/>
                    </a:lnTo>
                    <a:lnTo>
                      <a:pt x="236" y="68"/>
                    </a:lnTo>
                    <a:lnTo>
                      <a:pt x="224" y="77"/>
                    </a:lnTo>
                    <a:lnTo>
                      <a:pt x="224" y="87"/>
                    </a:lnTo>
                    <a:lnTo>
                      <a:pt x="215" y="77"/>
                    </a:lnTo>
                    <a:lnTo>
                      <a:pt x="203" y="68"/>
                    </a:lnTo>
                    <a:lnTo>
                      <a:pt x="193" y="57"/>
                    </a:lnTo>
                    <a:lnTo>
                      <a:pt x="193" y="48"/>
                    </a:lnTo>
                    <a:lnTo>
                      <a:pt x="193" y="38"/>
                    </a:lnTo>
                    <a:lnTo>
                      <a:pt x="183" y="28"/>
                    </a:lnTo>
                    <a:lnTo>
                      <a:pt x="171" y="28"/>
                    </a:lnTo>
                    <a:lnTo>
                      <a:pt x="160" y="38"/>
                    </a:lnTo>
                    <a:lnTo>
                      <a:pt x="160" y="48"/>
                    </a:lnTo>
                    <a:lnTo>
                      <a:pt x="149" y="68"/>
                    </a:lnTo>
                    <a:lnTo>
                      <a:pt x="138" y="68"/>
                    </a:lnTo>
                    <a:lnTo>
                      <a:pt x="118" y="68"/>
                    </a:lnTo>
                    <a:lnTo>
                      <a:pt x="106" y="57"/>
                    </a:lnTo>
                    <a:lnTo>
                      <a:pt x="63" y="68"/>
                    </a:lnTo>
                    <a:lnTo>
                      <a:pt x="55" y="53"/>
                    </a:lnTo>
                    <a:lnTo>
                      <a:pt x="53" y="77"/>
                    </a:lnTo>
                    <a:lnTo>
                      <a:pt x="43" y="77"/>
                    </a:lnTo>
                    <a:lnTo>
                      <a:pt x="43" y="87"/>
                    </a:lnTo>
                    <a:lnTo>
                      <a:pt x="53" y="97"/>
                    </a:lnTo>
                    <a:lnTo>
                      <a:pt x="53" y="107"/>
                    </a:lnTo>
                    <a:lnTo>
                      <a:pt x="63" y="115"/>
                    </a:lnTo>
                    <a:lnTo>
                      <a:pt x="53" y="125"/>
                    </a:lnTo>
                    <a:lnTo>
                      <a:pt x="43" y="134"/>
                    </a:lnTo>
                    <a:lnTo>
                      <a:pt x="31" y="144"/>
                    </a:lnTo>
                    <a:lnTo>
                      <a:pt x="22" y="144"/>
                    </a:lnTo>
                    <a:lnTo>
                      <a:pt x="10" y="144"/>
                    </a:lnTo>
                    <a:lnTo>
                      <a:pt x="0" y="144"/>
                    </a:lnTo>
                    <a:lnTo>
                      <a:pt x="0" y="154"/>
                    </a:lnTo>
                    <a:lnTo>
                      <a:pt x="10" y="164"/>
                    </a:lnTo>
                    <a:lnTo>
                      <a:pt x="22" y="164"/>
                    </a:lnTo>
                    <a:lnTo>
                      <a:pt x="31" y="173"/>
                    </a:lnTo>
                    <a:lnTo>
                      <a:pt x="31" y="182"/>
                    </a:lnTo>
                    <a:lnTo>
                      <a:pt x="31" y="193"/>
                    </a:lnTo>
                    <a:lnTo>
                      <a:pt x="22" y="201"/>
                    </a:lnTo>
                    <a:lnTo>
                      <a:pt x="22" y="212"/>
                    </a:lnTo>
                    <a:lnTo>
                      <a:pt x="22" y="232"/>
                    </a:lnTo>
                    <a:lnTo>
                      <a:pt x="22" y="241"/>
                    </a:lnTo>
                    <a:lnTo>
                      <a:pt x="31" y="260"/>
                    </a:lnTo>
                    <a:lnTo>
                      <a:pt x="43" y="260"/>
                    </a:lnTo>
                    <a:lnTo>
                      <a:pt x="63" y="260"/>
                    </a:lnTo>
                    <a:lnTo>
                      <a:pt x="74" y="271"/>
                    </a:lnTo>
                    <a:lnTo>
                      <a:pt x="63" y="280"/>
                    </a:lnTo>
                    <a:lnTo>
                      <a:pt x="63" y="289"/>
                    </a:lnTo>
                    <a:lnTo>
                      <a:pt x="53" y="298"/>
                    </a:lnTo>
                    <a:lnTo>
                      <a:pt x="43" y="308"/>
                    </a:lnTo>
                    <a:lnTo>
                      <a:pt x="43" y="308"/>
                    </a:lnTo>
                    <a:close/>
                  </a:path>
                </a:pathLst>
              </a:custGeom>
              <a:solidFill>
                <a:schemeClr val="accent2"/>
              </a:solidFill>
              <a:ln w="3175" cmpd="sng">
                <a:solidFill>
                  <a:schemeClr val="bg1"/>
                </a:solidFill>
                <a:round/>
                <a:headEnd/>
                <a:tailEnd/>
              </a:ln>
            </p:spPr>
            <p:txBody>
              <a:bodyPr/>
              <a:lstStyle/>
              <a:p>
                <a:endParaRPr lang="es-ES" sz="900" dirty="0"/>
              </a:p>
            </p:txBody>
          </p:sp>
          <p:sp>
            <p:nvSpPr>
              <p:cNvPr id="552" name="Freeform 66"/>
              <p:cNvSpPr>
                <a:spLocks/>
              </p:cNvSpPr>
              <p:nvPr>
                <p:custDataLst>
                  <p:tags r:id="rId133"/>
                </p:custDataLst>
              </p:nvPr>
            </p:nvSpPr>
            <p:spPr bwMode="auto">
              <a:xfrm>
                <a:off x="4507" y="1599"/>
                <a:ext cx="241" cy="214"/>
              </a:xfrm>
              <a:custGeom>
                <a:avLst/>
                <a:gdLst>
                  <a:gd name="T0" fmla="*/ 52 w 228"/>
                  <a:gd name="T1" fmla="*/ 181 h 219"/>
                  <a:gd name="T2" fmla="*/ 97 w 228"/>
                  <a:gd name="T3" fmla="*/ 171 h 219"/>
                  <a:gd name="T4" fmla="*/ 106 w 228"/>
                  <a:gd name="T5" fmla="*/ 162 h 219"/>
                  <a:gd name="T6" fmla="*/ 116 w 228"/>
                  <a:gd name="T7" fmla="*/ 171 h 219"/>
                  <a:gd name="T8" fmla="*/ 129 w 228"/>
                  <a:gd name="T9" fmla="*/ 171 h 219"/>
                  <a:gd name="T10" fmla="*/ 129 w 228"/>
                  <a:gd name="T11" fmla="*/ 162 h 219"/>
                  <a:gd name="T12" fmla="*/ 148 w 228"/>
                  <a:gd name="T13" fmla="*/ 171 h 219"/>
                  <a:gd name="T14" fmla="*/ 159 w 228"/>
                  <a:gd name="T15" fmla="*/ 171 h 219"/>
                  <a:gd name="T16" fmla="*/ 159 w 228"/>
                  <a:gd name="T17" fmla="*/ 181 h 219"/>
                  <a:gd name="T18" fmla="*/ 169 w 228"/>
                  <a:gd name="T19" fmla="*/ 191 h 219"/>
                  <a:gd name="T20" fmla="*/ 182 w 228"/>
                  <a:gd name="T21" fmla="*/ 191 h 219"/>
                  <a:gd name="T22" fmla="*/ 202 w 228"/>
                  <a:gd name="T23" fmla="*/ 191 h 219"/>
                  <a:gd name="T24" fmla="*/ 215 w 228"/>
                  <a:gd name="T25" fmla="*/ 219 h 219"/>
                  <a:gd name="T26" fmla="*/ 228 w 228"/>
                  <a:gd name="T27" fmla="*/ 191 h 219"/>
                  <a:gd name="T28" fmla="*/ 228 w 228"/>
                  <a:gd name="T29" fmla="*/ 11 h 219"/>
                  <a:gd name="T30" fmla="*/ 213 w 228"/>
                  <a:gd name="T31" fmla="*/ 11 h 219"/>
                  <a:gd name="T32" fmla="*/ 202 w 228"/>
                  <a:gd name="T33" fmla="*/ 0 h 219"/>
                  <a:gd name="T34" fmla="*/ 191 w 228"/>
                  <a:gd name="T35" fmla="*/ 0 h 219"/>
                  <a:gd name="T36" fmla="*/ 169 w 228"/>
                  <a:gd name="T37" fmla="*/ 11 h 219"/>
                  <a:gd name="T38" fmla="*/ 169 w 228"/>
                  <a:gd name="T39" fmla="*/ 0 h 219"/>
                  <a:gd name="T40" fmla="*/ 148 w 228"/>
                  <a:gd name="T41" fmla="*/ 0 h 219"/>
                  <a:gd name="T42" fmla="*/ 139 w 228"/>
                  <a:gd name="T43" fmla="*/ 0 h 219"/>
                  <a:gd name="T44" fmla="*/ 129 w 228"/>
                  <a:gd name="T45" fmla="*/ 0 h 219"/>
                  <a:gd name="T46" fmla="*/ 116 w 228"/>
                  <a:gd name="T47" fmla="*/ 0 h 219"/>
                  <a:gd name="T48" fmla="*/ 106 w 228"/>
                  <a:gd name="T49" fmla="*/ 11 h 219"/>
                  <a:gd name="T50" fmla="*/ 97 w 228"/>
                  <a:gd name="T51" fmla="*/ 11 h 219"/>
                  <a:gd name="T52" fmla="*/ 75 w 228"/>
                  <a:gd name="T53" fmla="*/ 11 h 219"/>
                  <a:gd name="T54" fmla="*/ 63 w 228"/>
                  <a:gd name="T55" fmla="*/ 11 h 219"/>
                  <a:gd name="T56" fmla="*/ 52 w 228"/>
                  <a:gd name="T57" fmla="*/ 11 h 219"/>
                  <a:gd name="T58" fmla="*/ 42 w 228"/>
                  <a:gd name="T59" fmla="*/ 11 h 219"/>
                  <a:gd name="T60" fmla="*/ 42 w 228"/>
                  <a:gd name="T61" fmla="*/ 19 h 219"/>
                  <a:gd name="T62" fmla="*/ 42 w 228"/>
                  <a:gd name="T63" fmla="*/ 30 h 219"/>
                  <a:gd name="T64" fmla="*/ 32 w 228"/>
                  <a:gd name="T65" fmla="*/ 30 h 219"/>
                  <a:gd name="T66" fmla="*/ 22 w 228"/>
                  <a:gd name="T67" fmla="*/ 30 h 219"/>
                  <a:gd name="T68" fmla="*/ 10 w 228"/>
                  <a:gd name="T69" fmla="*/ 30 h 219"/>
                  <a:gd name="T70" fmla="*/ 0 w 228"/>
                  <a:gd name="T71" fmla="*/ 39 h 219"/>
                  <a:gd name="T72" fmla="*/ 0 w 228"/>
                  <a:gd name="T73" fmla="*/ 48 h 219"/>
                  <a:gd name="T74" fmla="*/ 0 w 228"/>
                  <a:gd name="T75" fmla="*/ 57 h 219"/>
                  <a:gd name="T76" fmla="*/ 0 w 228"/>
                  <a:gd name="T77" fmla="*/ 68 h 219"/>
                  <a:gd name="T78" fmla="*/ 22 w 228"/>
                  <a:gd name="T79" fmla="*/ 68 h 219"/>
                  <a:gd name="T80" fmla="*/ 22 w 228"/>
                  <a:gd name="T81" fmla="*/ 76 h 219"/>
                  <a:gd name="T82" fmla="*/ 22 w 228"/>
                  <a:gd name="T83" fmla="*/ 86 h 219"/>
                  <a:gd name="T84" fmla="*/ 10 w 228"/>
                  <a:gd name="T85" fmla="*/ 86 h 219"/>
                  <a:gd name="T86" fmla="*/ 10 w 228"/>
                  <a:gd name="T87" fmla="*/ 95 h 219"/>
                  <a:gd name="T88" fmla="*/ 10 w 228"/>
                  <a:gd name="T89" fmla="*/ 124 h 219"/>
                  <a:gd name="T90" fmla="*/ 32 w 228"/>
                  <a:gd name="T91" fmla="*/ 142 h 219"/>
                  <a:gd name="T92" fmla="*/ 42 w 228"/>
                  <a:gd name="T93" fmla="*/ 142 h 219"/>
                  <a:gd name="T94" fmla="*/ 42 w 228"/>
                  <a:gd name="T95" fmla="*/ 135 h 219"/>
                  <a:gd name="T96" fmla="*/ 52 w 228"/>
                  <a:gd name="T97" fmla="*/ 124 h 219"/>
                  <a:gd name="T98" fmla="*/ 63 w 228"/>
                  <a:gd name="T99" fmla="*/ 124 h 219"/>
                  <a:gd name="T100" fmla="*/ 75 w 228"/>
                  <a:gd name="T101" fmla="*/ 135 h 219"/>
                  <a:gd name="T102" fmla="*/ 63 w 228"/>
                  <a:gd name="T103" fmla="*/ 152 h 219"/>
                  <a:gd name="T104" fmla="*/ 63 w 228"/>
                  <a:gd name="T105" fmla="*/ 171 h 219"/>
                  <a:gd name="T106" fmla="*/ 63 w 228"/>
                  <a:gd name="T107" fmla="*/ 181 h 219"/>
                  <a:gd name="T108" fmla="*/ 52 w 228"/>
                  <a:gd name="T109" fmla="*/ 181 h 219"/>
                  <a:gd name="T110" fmla="*/ 52 w 228"/>
                  <a:gd name="T111" fmla="*/ 181 h 219"/>
                  <a:gd name="T112" fmla="*/ 52 w 228"/>
                  <a:gd name="T113" fmla="*/ 1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219">
                    <a:moveTo>
                      <a:pt x="52" y="181"/>
                    </a:moveTo>
                    <a:lnTo>
                      <a:pt x="97" y="171"/>
                    </a:lnTo>
                    <a:lnTo>
                      <a:pt x="106" y="162"/>
                    </a:lnTo>
                    <a:lnTo>
                      <a:pt x="116" y="171"/>
                    </a:lnTo>
                    <a:lnTo>
                      <a:pt x="129" y="171"/>
                    </a:lnTo>
                    <a:lnTo>
                      <a:pt x="129" y="162"/>
                    </a:lnTo>
                    <a:lnTo>
                      <a:pt x="148" y="171"/>
                    </a:lnTo>
                    <a:lnTo>
                      <a:pt x="159" y="171"/>
                    </a:lnTo>
                    <a:lnTo>
                      <a:pt x="159" y="181"/>
                    </a:lnTo>
                    <a:lnTo>
                      <a:pt x="169" y="191"/>
                    </a:lnTo>
                    <a:lnTo>
                      <a:pt x="182" y="191"/>
                    </a:lnTo>
                    <a:lnTo>
                      <a:pt x="202" y="191"/>
                    </a:lnTo>
                    <a:lnTo>
                      <a:pt x="215" y="219"/>
                    </a:lnTo>
                    <a:lnTo>
                      <a:pt x="228" y="191"/>
                    </a:lnTo>
                    <a:lnTo>
                      <a:pt x="228" y="11"/>
                    </a:lnTo>
                    <a:lnTo>
                      <a:pt x="213" y="11"/>
                    </a:lnTo>
                    <a:lnTo>
                      <a:pt x="202" y="0"/>
                    </a:lnTo>
                    <a:lnTo>
                      <a:pt x="191" y="0"/>
                    </a:lnTo>
                    <a:lnTo>
                      <a:pt x="169" y="11"/>
                    </a:lnTo>
                    <a:lnTo>
                      <a:pt x="169" y="0"/>
                    </a:lnTo>
                    <a:lnTo>
                      <a:pt x="148" y="0"/>
                    </a:lnTo>
                    <a:lnTo>
                      <a:pt x="139" y="0"/>
                    </a:lnTo>
                    <a:lnTo>
                      <a:pt x="129" y="0"/>
                    </a:lnTo>
                    <a:lnTo>
                      <a:pt x="116" y="0"/>
                    </a:lnTo>
                    <a:lnTo>
                      <a:pt x="106" y="11"/>
                    </a:lnTo>
                    <a:lnTo>
                      <a:pt x="97" y="11"/>
                    </a:lnTo>
                    <a:lnTo>
                      <a:pt x="75" y="11"/>
                    </a:lnTo>
                    <a:lnTo>
                      <a:pt x="63" y="11"/>
                    </a:lnTo>
                    <a:lnTo>
                      <a:pt x="52" y="11"/>
                    </a:lnTo>
                    <a:lnTo>
                      <a:pt x="42" y="11"/>
                    </a:lnTo>
                    <a:lnTo>
                      <a:pt x="42" y="19"/>
                    </a:lnTo>
                    <a:lnTo>
                      <a:pt x="42" y="30"/>
                    </a:lnTo>
                    <a:lnTo>
                      <a:pt x="32" y="30"/>
                    </a:lnTo>
                    <a:lnTo>
                      <a:pt x="22" y="30"/>
                    </a:lnTo>
                    <a:lnTo>
                      <a:pt x="10" y="30"/>
                    </a:lnTo>
                    <a:lnTo>
                      <a:pt x="0" y="39"/>
                    </a:lnTo>
                    <a:lnTo>
                      <a:pt x="0" y="48"/>
                    </a:lnTo>
                    <a:lnTo>
                      <a:pt x="0" y="57"/>
                    </a:lnTo>
                    <a:lnTo>
                      <a:pt x="0" y="68"/>
                    </a:lnTo>
                    <a:lnTo>
                      <a:pt x="22" y="68"/>
                    </a:lnTo>
                    <a:lnTo>
                      <a:pt x="22" y="76"/>
                    </a:lnTo>
                    <a:lnTo>
                      <a:pt x="22" y="86"/>
                    </a:lnTo>
                    <a:lnTo>
                      <a:pt x="10" y="86"/>
                    </a:lnTo>
                    <a:lnTo>
                      <a:pt x="10" y="95"/>
                    </a:lnTo>
                    <a:lnTo>
                      <a:pt x="10" y="124"/>
                    </a:lnTo>
                    <a:lnTo>
                      <a:pt x="32" y="142"/>
                    </a:lnTo>
                    <a:lnTo>
                      <a:pt x="42" y="142"/>
                    </a:lnTo>
                    <a:lnTo>
                      <a:pt x="42" y="135"/>
                    </a:lnTo>
                    <a:lnTo>
                      <a:pt x="52" y="124"/>
                    </a:lnTo>
                    <a:lnTo>
                      <a:pt x="63" y="124"/>
                    </a:lnTo>
                    <a:lnTo>
                      <a:pt x="75" y="135"/>
                    </a:lnTo>
                    <a:lnTo>
                      <a:pt x="63" y="152"/>
                    </a:lnTo>
                    <a:lnTo>
                      <a:pt x="63" y="171"/>
                    </a:lnTo>
                    <a:lnTo>
                      <a:pt x="63" y="181"/>
                    </a:lnTo>
                    <a:lnTo>
                      <a:pt x="52" y="181"/>
                    </a:lnTo>
                    <a:lnTo>
                      <a:pt x="52" y="181"/>
                    </a:lnTo>
                    <a:lnTo>
                      <a:pt x="52" y="181"/>
                    </a:lnTo>
                    <a:close/>
                  </a:path>
                </a:pathLst>
              </a:custGeom>
              <a:solidFill>
                <a:schemeClr val="accent2"/>
              </a:solidFill>
              <a:ln w="3175" cmpd="sng">
                <a:solidFill>
                  <a:schemeClr val="bg1"/>
                </a:solidFill>
                <a:round/>
                <a:headEnd/>
                <a:tailEnd/>
              </a:ln>
            </p:spPr>
            <p:txBody>
              <a:bodyPr/>
              <a:lstStyle/>
              <a:p>
                <a:endParaRPr lang="es-ES" sz="900" dirty="0"/>
              </a:p>
            </p:txBody>
          </p:sp>
          <p:sp>
            <p:nvSpPr>
              <p:cNvPr id="553" name="Freeform 67"/>
              <p:cNvSpPr>
                <a:spLocks/>
              </p:cNvSpPr>
              <p:nvPr>
                <p:custDataLst>
                  <p:tags r:id="rId134"/>
                </p:custDataLst>
              </p:nvPr>
            </p:nvSpPr>
            <p:spPr bwMode="auto">
              <a:xfrm>
                <a:off x="4339" y="1758"/>
                <a:ext cx="411" cy="235"/>
              </a:xfrm>
              <a:custGeom>
                <a:avLst/>
                <a:gdLst>
                  <a:gd name="T0" fmla="*/ 214 w 390"/>
                  <a:gd name="T1" fmla="*/ 29 h 242"/>
                  <a:gd name="T2" fmla="*/ 214 w 390"/>
                  <a:gd name="T3" fmla="*/ 38 h 242"/>
                  <a:gd name="T4" fmla="*/ 214 w 390"/>
                  <a:gd name="T5" fmla="*/ 48 h 242"/>
                  <a:gd name="T6" fmla="*/ 214 w 390"/>
                  <a:gd name="T7" fmla="*/ 67 h 242"/>
                  <a:gd name="T8" fmla="*/ 214 w 390"/>
                  <a:gd name="T9" fmla="*/ 77 h 242"/>
                  <a:gd name="T10" fmla="*/ 214 w 390"/>
                  <a:gd name="T11" fmla="*/ 96 h 242"/>
                  <a:gd name="T12" fmla="*/ 202 w 390"/>
                  <a:gd name="T13" fmla="*/ 105 h 242"/>
                  <a:gd name="T14" fmla="*/ 192 w 390"/>
                  <a:gd name="T15" fmla="*/ 114 h 242"/>
                  <a:gd name="T16" fmla="*/ 182 w 390"/>
                  <a:gd name="T17" fmla="*/ 114 h 242"/>
                  <a:gd name="T18" fmla="*/ 160 w 390"/>
                  <a:gd name="T19" fmla="*/ 96 h 242"/>
                  <a:gd name="T20" fmla="*/ 149 w 390"/>
                  <a:gd name="T21" fmla="*/ 87 h 242"/>
                  <a:gd name="T22" fmla="*/ 149 w 390"/>
                  <a:gd name="T23" fmla="*/ 67 h 242"/>
                  <a:gd name="T24" fmla="*/ 128 w 390"/>
                  <a:gd name="T25" fmla="*/ 48 h 242"/>
                  <a:gd name="T26" fmla="*/ 117 w 390"/>
                  <a:gd name="T27" fmla="*/ 48 h 242"/>
                  <a:gd name="T28" fmla="*/ 108 w 390"/>
                  <a:gd name="T29" fmla="*/ 38 h 242"/>
                  <a:gd name="T30" fmla="*/ 108 w 390"/>
                  <a:gd name="T31" fmla="*/ 29 h 242"/>
                  <a:gd name="T32" fmla="*/ 86 w 390"/>
                  <a:gd name="T33" fmla="*/ 29 h 242"/>
                  <a:gd name="T34" fmla="*/ 65 w 390"/>
                  <a:gd name="T35" fmla="*/ 38 h 242"/>
                  <a:gd name="T36" fmla="*/ 54 w 390"/>
                  <a:gd name="T37" fmla="*/ 48 h 242"/>
                  <a:gd name="T38" fmla="*/ 43 w 390"/>
                  <a:gd name="T39" fmla="*/ 48 h 242"/>
                  <a:gd name="T40" fmla="*/ 33 w 390"/>
                  <a:gd name="T41" fmla="*/ 67 h 242"/>
                  <a:gd name="T42" fmla="*/ 33 w 390"/>
                  <a:gd name="T43" fmla="*/ 87 h 242"/>
                  <a:gd name="T44" fmla="*/ 23 w 390"/>
                  <a:gd name="T45" fmla="*/ 105 h 242"/>
                  <a:gd name="T46" fmla="*/ 11 w 390"/>
                  <a:gd name="T47" fmla="*/ 123 h 242"/>
                  <a:gd name="T48" fmla="*/ 0 w 390"/>
                  <a:gd name="T49" fmla="*/ 180 h 242"/>
                  <a:gd name="T50" fmla="*/ 33 w 390"/>
                  <a:gd name="T51" fmla="*/ 171 h 242"/>
                  <a:gd name="T52" fmla="*/ 54 w 390"/>
                  <a:gd name="T53" fmla="*/ 171 h 242"/>
                  <a:gd name="T54" fmla="*/ 65 w 390"/>
                  <a:gd name="T55" fmla="*/ 161 h 242"/>
                  <a:gd name="T56" fmla="*/ 75 w 390"/>
                  <a:gd name="T57" fmla="*/ 161 h 242"/>
                  <a:gd name="T58" fmla="*/ 86 w 390"/>
                  <a:gd name="T59" fmla="*/ 161 h 242"/>
                  <a:gd name="T60" fmla="*/ 117 w 390"/>
                  <a:gd name="T61" fmla="*/ 161 h 242"/>
                  <a:gd name="T62" fmla="*/ 128 w 390"/>
                  <a:gd name="T63" fmla="*/ 161 h 242"/>
                  <a:gd name="T64" fmla="*/ 149 w 390"/>
                  <a:gd name="T65" fmla="*/ 151 h 242"/>
                  <a:gd name="T66" fmla="*/ 182 w 390"/>
                  <a:gd name="T67" fmla="*/ 151 h 242"/>
                  <a:gd name="T68" fmla="*/ 214 w 390"/>
                  <a:gd name="T69" fmla="*/ 161 h 242"/>
                  <a:gd name="T70" fmla="*/ 235 w 390"/>
                  <a:gd name="T71" fmla="*/ 151 h 242"/>
                  <a:gd name="T72" fmla="*/ 245 w 390"/>
                  <a:gd name="T73" fmla="*/ 161 h 242"/>
                  <a:gd name="T74" fmla="*/ 266 w 390"/>
                  <a:gd name="T75" fmla="*/ 171 h 242"/>
                  <a:gd name="T76" fmla="*/ 299 w 390"/>
                  <a:gd name="T77" fmla="*/ 180 h 242"/>
                  <a:gd name="T78" fmla="*/ 309 w 390"/>
                  <a:gd name="T79" fmla="*/ 180 h 242"/>
                  <a:gd name="T80" fmla="*/ 319 w 390"/>
                  <a:gd name="T81" fmla="*/ 199 h 242"/>
                  <a:gd name="T82" fmla="*/ 352 w 390"/>
                  <a:gd name="T83" fmla="*/ 219 h 242"/>
                  <a:gd name="T84" fmla="*/ 361 w 390"/>
                  <a:gd name="T85" fmla="*/ 228 h 242"/>
                  <a:gd name="T86" fmla="*/ 387 w 390"/>
                  <a:gd name="T87" fmla="*/ 242 h 242"/>
                  <a:gd name="T88" fmla="*/ 390 w 390"/>
                  <a:gd name="T89" fmla="*/ 33 h 242"/>
                  <a:gd name="T90" fmla="*/ 373 w 390"/>
                  <a:gd name="T91" fmla="*/ 48 h 242"/>
                  <a:gd name="T92" fmla="*/ 361 w 390"/>
                  <a:gd name="T93" fmla="*/ 29 h 242"/>
                  <a:gd name="T94" fmla="*/ 342 w 390"/>
                  <a:gd name="T95" fmla="*/ 29 h 242"/>
                  <a:gd name="T96" fmla="*/ 331 w 390"/>
                  <a:gd name="T97" fmla="*/ 29 h 242"/>
                  <a:gd name="T98" fmla="*/ 319 w 390"/>
                  <a:gd name="T99" fmla="*/ 19 h 242"/>
                  <a:gd name="T100" fmla="*/ 319 w 390"/>
                  <a:gd name="T101" fmla="*/ 9 h 242"/>
                  <a:gd name="T102" fmla="*/ 309 w 390"/>
                  <a:gd name="T103" fmla="*/ 9 h 242"/>
                  <a:gd name="T104" fmla="*/ 289 w 390"/>
                  <a:gd name="T105" fmla="*/ 0 h 242"/>
                  <a:gd name="T106" fmla="*/ 289 w 390"/>
                  <a:gd name="T107" fmla="*/ 9 h 242"/>
                  <a:gd name="T108" fmla="*/ 277 w 390"/>
                  <a:gd name="T109" fmla="*/ 9 h 242"/>
                  <a:gd name="T110" fmla="*/ 266 w 390"/>
                  <a:gd name="T111" fmla="*/ 0 h 242"/>
                  <a:gd name="T112" fmla="*/ 256 w 390"/>
                  <a:gd name="T113" fmla="*/ 9 h 242"/>
                  <a:gd name="T114" fmla="*/ 214 w 390"/>
                  <a:gd name="T115" fmla="*/ 19 h 242"/>
                  <a:gd name="T116" fmla="*/ 214 w 390"/>
                  <a:gd name="T117" fmla="*/ 29 h 242"/>
                  <a:gd name="T118" fmla="*/ 214 w 390"/>
                  <a:gd name="T119" fmla="*/ 29 h 242"/>
                  <a:gd name="T120" fmla="*/ 214 w 390"/>
                  <a:gd name="T121"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242">
                    <a:moveTo>
                      <a:pt x="214" y="29"/>
                    </a:moveTo>
                    <a:lnTo>
                      <a:pt x="214" y="38"/>
                    </a:lnTo>
                    <a:lnTo>
                      <a:pt x="214" y="48"/>
                    </a:lnTo>
                    <a:lnTo>
                      <a:pt x="214" y="67"/>
                    </a:lnTo>
                    <a:lnTo>
                      <a:pt x="214" y="77"/>
                    </a:lnTo>
                    <a:lnTo>
                      <a:pt x="214" y="96"/>
                    </a:lnTo>
                    <a:lnTo>
                      <a:pt x="202" y="105"/>
                    </a:lnTo>
                    <a:lnTo>
                      <a:pt x="192" y="114"/>
                    </a:lnTo>
                    <a:lnTo>
                      <a:pt x="182" y="114"/>
                    </a:lnTo>
                    <a:lnTo>
                      <a:pt x="160" y="96"/>
                    </a:lnTo>
                    <a:lnTo>
                      <a:pt x="149" y="87"/>
                    </a:lnTo>
                    <a:lnTo>
                      <a:pt x="149" y="67"/>
                    </a:lnTo>
                    <a:lnTo>
                      <a:pt x="128" y="48"/>
                    </a:lnTo>
                    <a:lnTo>
                      <a:pt x="117" y="48"/>
                    </a:lnTo>
                    <a:lnTo>
                      <a:pt x="108" y="38"/>
                    </a:lnTo>
                    <a:lnTo>
                      <a:pt x="108" y="29"/>
                    </a:lnTo>
                    <a:lnTo>
                      <a:pt x="86" y="29"/>
                    </a:lnTo>
                    <a:lnTo>
                      <a:pt x="65" y="38"/>
                    </a:lnTo>
                    <a:lnTo>
                      <a:pt x="54" y="48"/>
                    </a:lnTo>
                    <a:lnTo>
                      <a:pt x="43" y="48"/>
                    </a:lnTo>
                    <a:lnTo>
                      <a:pt x="33" y="67"/>
                    </a:lnTo>
                    <a:lnTo>
                      <a:pt x="33" y="87"/>
                    </a:lnTo>
                    <a:lnTo>
                      <a:pt x="23" y="105"/>
                    </a:lnTo>
                    <a:lnTo>
                      <a:pt x="11" y="123"/>
                    </a:lnTo>
                    <a:lnTo>
                      <a:pt x="0" y="180"/>
                    </a:lnTo>
                    <a:lnTo>
                      <a:pt x="33" y="171"/>
                    </a:lnTo>
                    <a:lnTo>
                      <a:pt x="54" y="171"/>
                    </a:lnTo>
                    <a:lnTo>
                      <a:pt x="65" y="161"/>
                    </a:lnTo>
                    <a:lnTo>
                      <a:pt x="75" y="161"/>
                    </a:lnTo>
                    <a:lnTo>
                      <a:pt x="86" y="161"/>
                    </a:lnTo>
                    <a:lnTo>
                      <a:pt x="117" y="161"/>
                    </a:lnTo>
                    <a:lnTo>
                      <a:pt x="128" y="161"/>
                    </a:lnTo>
                    <a:lnTo>
                      <a:pt x="149" y="151"/>
                    </a:lnTo>
                    <a:lnTo>
                      <a:pt x="182" y="151"/>
                    </a:lnTo>
                    <a:lnTo>
                      <a:pt x="214" y="161"/>
                    </a:lnTo>
                    <a:lnTo>
                      <a:pt x="235" y="151"/>
                    </a:lnTo>
                    <a:lnTo>
                      <a:pt x="245" y="161"/>
                    </a:lnTo>
                    <a:lnTo>
                      <a:pt x="266" y="171"/>
                    </a:lnTo>
                    <a:lnTo>
                      <a:pt x="299" y="180"/>
                    </a:lnTo>
                    <a:lnTo>
                      <a:pt x="309" y="180"/>
                    </a:lnTo>
                    <a:lnTo>
                      <a:pt x="319" y="199"/>
                    </a:lnTo>
                    <a:lnTo>
                      <a:pt x="352" y="219"/>
                    </a:lnTo>
                    <a:lnTo>
                      <a:pt x="361" y="228"/>
                    </a:lnTo>
                    <a:lnTo>
                      <a:pt x="387" y="242"/>
                    </a:lnTo>
                    <a:lnTo>
                      <a:pt x="390" y="33"/>
                    </a:lnTo>
                    <a:lnTo>
                      <a:pt x="373" y="48"/>
                    </a:lnTo>
                    <a:lnTo>
                      <a:pt x="361" y="29"/>
                    </a:lnTo>
                    <a:lnTo>
                      <a:pt x="342" y="29"/>
                    </a:lnTo>
                    <a:lnTo>
                      <a:pt x="331" y="29"/>
                    </a:lnTo>
                    <a:lnTo>
                      <a:pt x="319" y="19"/>
                    </a:lnTo>
                    <a:lnTo>
                      <a:pt x="319" y="9"/>
                    </a:lnTo>
                    <a:lnTo>
                      <a:pt x="309" y="9"/>
                    </a:lnTo>
                    <a:lnTo>
                      <a:pt x="289" y="0"/>
                    </a:lnTo>
                    <a:lnTo>
                      <a:pt x="289" y="9"/>
                    </a:lnTo>
                    <a:lnTo>
                      <a:pt x="277" y="9"/>
                    </a:lnTo>
                    <a:lnTo>
                      <a:pt x="266" y="0"/>
                    </a:lnTo>
                    <a:lnTo>
                      <a:pt x="256" y="9"/>
                    </a:lnTo>
                    <a:lnTo>
                      <a:pt x="214" y="19"/>
                    </a:lnTo>
                    <a:lnTo>
                      <a:pt x="214" y="29"/>
                    </a:lnTo>
                    <a:lnTo>
                      <a:pt x="214" y="29"/>
                    </a:lnTo>
                    <a:lnTo>
                      <a:pt x="214" y="29"/>
                    </a:lnTo>
                    <a:close/>
                  </a:path>
                </a:pathLst>
              </a:custGeom>
              <a:solidFill>
                <a:schemeClr val="accent2"/>
              </a:solidFill>
              <a:ln w="3175" cmpd="sng">
                <a:solidFill>
                  <a:schemeClr val="bg1"/>
                </a:solidFill>
                <a:round/>
                <a:headEnd/>
                <a:tailEnd/>
              </a:ln>
            </p:spPr>
            <p:txBody>
              <a:bodyPr/>
              <a:lstStyle/>
              <a:p>
                <a:endParaRPr lang="es-ES" sz="900" dirty="0"/>
              </a:p>
            </p:txBody>
          </p:sp>
          <p:sp>
            <p:nvSpPr>
              <p:cNvPr id="554" name="Freeform 68"/>
              <p:cNvSpPr>
                <a:spLocks/>
              </p:cNvSpPr>
              <p:nvPr>
                <p:custDataLst>
                  <p:tags r:id="rId135"/>
                </p:custDataLst>
              </p:nvPr>
            </p:nvSpPr>
            <p:spPr bwMode="auto">
              <a:xfrm>
                <a:off x="4336" y="1906"/>
                <a:ext cx="415" cy="258"/>
              </a:xfrm>
              <a:custGeom>
                <a:avLst/>
                <a:gdLst>
                  <a:gd name="T0" fmla="*/ 393 w 393"/>
                  <a:gd name="T1" fmla="*/ 142 h 265"/>
                  <a:gd name="T2" fmla="*/ 367 w 393"/>
                  <a:gd name="T3" fmla="*/ 153 h 265"/>
                  <a:gd name="T4" fmla="*/ 320 w 393"/>
                  <a:gd name="T5" fmla="*/ 171 h 265"/>
                  <a:gd name="T6" fmla="*/ 320 w 393"/>
                  <a:gd name="T7" fmla="*/ 207 h 265"/>
                  <a:gd name="T8" fmla="*/ 300 w 393"/>
                  <a:gd name="T9" fmla="*/ 227 h 265"/>
                  <a:gd name="T10" fmla="*/ 290 w 393"/>
                  <a:gd name="T11" fmla="*/ 227 h 265"/>
                  <a:gd name="T12" fmla="*/ 256 w 393"/>
                  <a:gd name="T13" fmla="*/ 237 h 265"/>
                  <a:gd name="T14" fmla="*/ 242 w 393"/>
                  <a:gd name="T15" fmla="*/ 258 h 265"/>
                  <a:gd name="T16" fmla="*/ 203 w 393"/>
                  <a:gd name="T17" fmla="*/ 265 h 265"/>
                  <a:gd name="T18" fmla="*/ 182 w 393"/>
                  <a:gd name="T19" fmla="*/ 256 h 265"/>
                  <a:gd name="T20" fmla="*/ 129 w 393"/>
                  <a:gd name="T21" fmla="*/ 227 h 265"/>
                  <a:gd name="T22" fmla="*/ 117 w 393"/>
                  <a:gd name="T23" fmla="*/ 216 h 265"/>
                  <a:gd name="T24" fmla="*/ 129 w 393"/>
                  <a:gd name="T25" fmla="*/ 198 h 265"/>
                  <a:gd name="T26" fmla="*/ 129 w 393"/>
                  <a:gd name="T27" fmla="*/ 179 h 265"/>
                  <a:gd name="T28" fmla="*/ 117 w 393"/>
                  <a:gd name="T29" fmla="*/ 161 h 265"/>
                  <a:gd name="T30" fmla="*/ 97 w 393"/>
                  <a:gd name="T31" fmla="*/ 152 h 265"/>
                  <a:gd name="T32" fmla="*/ 87 w 393"/>
                  <a:gd name="T33" fmla="*/ 161 h 265"/>
                  <a:gd name="T34" fmla="*/ 54 w 393"/>
                  <a:gd name="T35" fmla="*/ 152 h 265"/>
                  <a:gd name="T36" fmla="*/ 33 w 393"/>
                  <a:gd name="T37" fmla="*/ 143 h 265"/>
                  <a:gd name="T38" fmla="*/ 11 w 393"/>
                  <a:gd name="T39" fmla="*/ 134 h 265"/>
                  <a:gd name="T40" fmla="*/ 0 w 393"/>
                  <a:gd name="T41" fmla="*/ 76 h 265"/>
                  <a:gd name="T42" fmla="*/ 0 w 393"/>
                  <a:gd name="T43" fmla="*/ 57 h 265"/>
                  <a:gd name="T44" fmla="*/ 1 w 393"/>
                  <a:gd name="T45" fmla="*/ 28 h 265"/>
                  <a:gd name="T46" fmla="*/ 55 w 393"/>
                  <a:gd name="T47" fmla="*/ 19 h 265"/>
                  <a:gd name="T48" fmla="*/ 77 w 393"/>
                  <a:gd name="T49" fmla="*/ 9 h 265"/>
                  <a:gd name="T50" fmla="*/ 120 w 393"/>
                  <a:gd name="T51" fmla="*/ 9 h 265"/>
                  <a:gd name="T52" fmla="*/ 150 w 393"/>
                  <a:gd name="T53" fmla="*/ 0 h 265"/>
                  <a:gd name="T54" fmla="*/ 214 w 393"/>
                  <a:gd name="T55" fmla="*/ 9 h 265"/>
                  <a:gd name="T56" fmla="*/ 247 w 393"/>
                  <a:gd name="T57" fmla="*/ 9 h 265"/>
                  <a:gd name="T58" fmla="*/ 301 w 393"/>
                  <a:gd name="T59" fmla="*/ 28 h 265"/>
                  <a:gd name="T60" fmla="*/ 321 w 393"/>
                  <a:gd name="T61" fmla="*/ 48 h 265"/>
                  <a:gd name="T62" fmla="*/ 365 w 393"/>
                  <a:gd name="T63" fmla="*/ 76 h 265"/>
                  <a:gd name="T64" fmla="*/ 390 w 393"/>
                  <a:gd name="T6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265">
                    <a:moveTo>
                      <a:pt x="390" y="112"/>
                    </a:moveTo>
                    <a:lnTo>
                      <a:pt x="393" y="142"/>
                    </a:lnTo>
                    <a:lnTo>
                      <a:pt x="367" y="144"/>
                    </a:lnTo>
                    <a:lnTo>
                      <a:pt x="367" y="153"/>
                    </a:lnTo>
                    <a:lnTo>
                      <a:pt x="320" y="161"/>
                    </a:lnTo>
                    <a:lnTo>
                      <a:pt x="320" y="171"/>
                    </a:lnTo>
                    <a:lnTo>
                      <a:pt x="320" y="198"/>
                    </a:lnTo>
                    <a:lnTo>
                      <a:pt x="320" y="207"/>
                    </a:lnTo>
                    <a:lnTo>
                      <a:pt x="310" y="227"/>
                    </a:lnTo>
                    <a:lnTo>
                      <a:pt x="300" y="227"/>
                    </a:lnTo>
                    <a:lnTo>
                      <a:pt x="300" y="237"/>
                    </a:lnTo>
                    <a:lnTo>
                      <a:pt x="290" y="227"/>
                    </a:lnTo>
                    <a:lnTo>
                      <a:pt x="267" y="237"/>
                    </a:lnTo>
                    <a:lnTo>
                      <a:pt x="256" y="237"/>
                    </a:lnTo>
                    <a:lnTo>
                      <a:pt x="246" y="237"/>
                    </a:lnTo>
                    <a:lnTo>
                      <a:pt x="242" y="258"/>
                    </a:lnTo>
                    <a:lnTo>
                      <a:pt x="224" y="265"/>
                    </a:lnTo>
                    <a:lnTo>
                      <a:pt x="203" y="265"/>
                    </a:lnTo>
                    <a:lnTo>
                      <a:pt x="203" y="256"/>
                    </a:lnTo>
                    <a:lnTo>
                      <a:pt x="182" y="256"/>
                    </a:lnTo>
                    <a:lnTo>
                      <a:pt x="161" y="237"/>
                    </a:lnTo>
                    <a:lnTo>
                      <a:pt x="129" y="227"/>
                    </a:lnTo>
                    <a:lnTo>
                      <a:pt x="116" y="220"/>
                    </a:lnTo>
                    <a:lnTo>
                      <a:pt x="117" y="216"/>
                    </a:lnTo>
                    <a:lnTo>
                      <a:pt x="117" y="207"/>
                    </a:lnTo>
                    <a:lnTo>
                      <a:pt x="129" y="198"/>
                    </a:lnTo>
                    <a:lnTo>
                      <a:pt x="129" y="189"/>
                    </a:lnTo>
                    <a:lnTo>
                      <a:pt x="129" y="179"/>
                    </a:lnTo>
                    <a:lnTo>
                      <a:pt x="117" y="171"/>
                    </a:lnTo>
                    <a:lnTo>
                      <a:pt x="117" y="161"/>
                    </a:lnTo>
                    <a:lnTo>
                      <a:pt x="108" y="152"/>
                    </a:lnTo>
                    <a:lnTo>
                      <a:pt x="97" y="152"/>
                    </a:lnTo>
                    <a:lnTo>
                      <a:pt x="97" y="161"/>
                    </a:lnTo>
                    <a:lnTo>
                      <a:pt x="87" y="161"/>
                    </a:lnTo>
                    <a:lnTo>
                      <a:pt x="65" y="161"/>
                    </a:lnTo>
                    <a:lnTo>
                      <a:pt x="54" y="152"/>
                    </a:lnTo>
                    <a:lnTo>
                      <a:pt x="43" y="152"/>
                    </a:lnTo>
                    <a:lnTo>
                      <a:pt x="33" y="143"/>
                    </a:lnTo>
                    <a:lnTo>
                      <a:pt x="33" y="134"/>
                    </a:lnTo>
                    <a:lnTo>
                      <a:pt x="11" y="134"/>
                    </a:lnTo>
                    <a:lnTo>
                      <a:pt x="11" y="104"/>
                    </a:lnTo>
                    <a:lnTo>
                      <a:pt x="0" y="76"/>
                    </a:lnTo>
                    <a:lnTo>
                      <a:pt x="0" y="67"/>
                    </a:lnTo>
                    <a:lnTo>
                      <a:pt x="0" y="57"/>
                    </a:lnTo>
                    <a:lnTo>
                      <a:pt x="0" y="28"/>
                    </a:lnTo>
                    <a:lnTo>
                      <a:pt x="1" y="28"/>
                    </a:lnTo>
                    <a:lnTo>
                      <a:pt x="36" y="19"/>
                    </a:lnTo>
                    <a:lnTo>
                      <a:pt x="55" y="19"/>
                    </a:lnTo>
                    <a:lnTo>
                      <a:pt x="67" y="9"/>
                    </a:lnTo>
                    <a:lnTo>
                      <a:pt x="77" y="9"/>
                    </a:lnTo>
                    <a:lnTo>
                      <a:pt x="88" y="9"/>
                    </a:lnTo>
                    <a:lnTo>
                      <a:pt x="120" y="9"/>
                    </a:lnTo>
                    <a:lnTo>
                      <a:pt x="130" y="9"/>
                    </a:lnTo>
                    <a:lnTo>
                      <a:pt x="150" y="0"/>
                    </a:lnTo>
                    <a:lnTo>
                      <a:pt x="184" y="0"/>
                    </a:lnTo>
                    <a:lnTo>
                      <a:pt x="214" y="9"/>
                    </a:lnTo>
                    <a:lnTo>
                      <a:pt x="238" y="0"/>
                    </a:lnTo>
                    <a:lnTo>
                      <a:pt x="247" y="9"/>
                    </a:lnTo>
                    <a:lnTo>
                      <a:pt x="268" y="19"/>
                    </a:lnTo>
                    <a:lnTo>
                      <a:pt x="301" y="28"/>
                    </a:lnTo>
                    <a:lnTo>
                      <a:pt x="310" y="28"/>
                    </a:lnTo>
                    <a:lnTo>
                      <a:pt x="321" y="48"/>
                    </a:lnTo>
                    <a:lnTo>
                      <a:pt x="353" y="67"/>
                    </a:lnTo>
                    <a:lnTo>
                      <a:pt x="365" y="76"/>
                    </a:lnTo>
                    <a:lnTo>
                      <a:pt x="392" y="72"/>
                    </a:lnTo>
                    <a:lnTo>
                      <a:pt x="390" y="112"/>
                    </a:lnTo>
                    <a:close/>
                  </a:path>
                </a:pathLst>
              </a:custGeom>
              <a:solidFill>
                <a:schemeClr val="accent2"/>
              </a:solidFill>
              <a:ln w="3175" cmpd="sng">
                <a:solidFill>
                  <a:schemeClr val="bg1"/>
                </a:solidFill>
                <a:round/>
                <a:headEnd/>
                <a:tailEnd/>
              </a:ln>
            </p:spPr>
            <p:txBody>
              <a:bodyPr/>
              <a:lstStyle/>
              <a:p>
                <a:endParaRPr lang="es-ES" sz="900" dirty="0"/>
              </a:p>
            </p:txBody>
          </p:sp>
          <p:sp>
            <p:nvSpPr>
              <p:cNvPr id="555" name="Freeform 69"/>
              <p:cNvSpPr>
                <a:spLocks/>
              </p:cNvSpPr>
              <p:nvPr>
                <p:custDataLst>
                  <p:tags r:id="rId136"/>
                </p:custDataLst>
              </p:nvPr>
            </p:nvSpPr>
            <p:spPr bwMode="auto">
              <a:xfrm>
                <a:off x="3345" y="2687"/>
                <a:ext cx="654" cy="251"/>
              </a:xfrm>
              <a:custGeom>
                <a:avLst/>
                <a:gdLst>
                  <a:gd name="T0" fmla="*/ 537 w 620"/>
                  <a:gd name="T1" fmla="*/ 228 h 257"/>
                  <a:gd name="T2" fmla="*/ 525 w 620"/>
                  <a:gd name="T3" fmla="*/ 228 h 257"/>
                  <a:gd name="T4" fmla="*/ 494 w 620"/>
                  <a:gd name="T5" fmla="*/ 228 h 257"/>
                  <a:gd name="T6" fmla="*/ 460 w 620"/>
                  <a:gd name="T7" fmla="*/ 228 h 257"/>
                  <a:gd name="T8" fmla="*/ 440 w 620"/>
                  <a:gd name="T9" fmla="*/ 248 h 257"/>
                  <a:gd name="T10" fmla="*/ 407 w 620"/>
                  <a:gd name="T11" fmla="*/ 257 h 257"/>
                  <a:gd name="T12" fmla="*/ 375 w 620"/>
                  <a:gd name="T13" fmla="*/ 248 h 257"/>
                  <a:gd name="T14" fmla="*/ 354 w 620"/>
                  <a:gd name="T15" fmla="*/ 248 h 257"/>
                  <a:gd name="T16" fmla="*/ 310 w 620"/>
                  <a:gd name="T17" fmla="*/ 228 h 257"/>
                  <a:gd name="T18" fmla="*/ 268 w 620"/>
                  <a:gd name="T19" fmla="*/ 228 h 257"/>
                  <a:gd name="T20" fmla="*/ 236 w 620"/>
                  <a:gd name="T21" fmla="*/ 209 h 257"/>
                  <a:gd name="T22" fmla="*/ 213 w 620"/>
                  <a:gd name="T23" fmla="*/ 180 h 257"/>
                  <a:gd name="T24" fmla="*/ 172 w 620"/>
                  <a:gd name="T25" fmla="*/ 180 h 257"/>
                  <a:gd name="T26" fmla="*/ 139 w 620"/>
                  <a:gd name="T27" fmla="*/ 172 h 257"/>
                  <a:gd name="T28" fmla="*/ 107 w 620"/>
                  <a:gd name="T29" fmla="*/ 191 h 257"/>
                  <a:gd name="T30" fmla="*/ 95 w 620"/>
                  <a:gd name="T31" fmla="*/ 172 h 257"/>
                  <a:gd name="T32" fmla="*/ 32 w 620"/>
                  <a:gd name="T33" fmla="*/ 162 h 257"/>
                  <a:gd name="T34" fmla="*/ 10 w 620"/>
                  <a:gd name="T35" fmla="*/ 143 h 257"/>
                  <a:gd name="T36" fmla="*/ 10 w 620"/>
                  <a:gd name="T37" fmla="*/ 124 h 257"/>
                  <a:gd name="T38" fmla="*/ 32 w 620"/>
                  <a:gd name="T39" fmla="*/ 105 h 257"/>
                  <a:gd name="T40" fmla="*/ 64 w 620"/>
                  <a:gd name="T41" fmla="*/ 124 h 257"/>
                  <a:gd name="T42" fmla="*/ 95 w 620"/>
                  <a:gd name="T43" fmla="*/ 124 h 257"/>
                  <a:gd name="T44" fmla="*/ 127 w 620"/>
                  <a:gd name="T45" fmla="*/ 124 h 257"/>
                  <a:gd name="T46" fmla="*/ 161 w 620"/>
                  <a:gd name="T47" fmla="*/ 113 h 257"/>
                  <a:gd name="T48" fmla="*/ 192 w 620"/>
                  <a:gd name="T49" fmla="*/ 124 h 257"/>
                  <a:gd name="T50" fmla="*/ 236 w 620"/>
                  <a:gd name="T51" fmla="*/ 113 h 257"/>
                  <a:gd name="T52" fmla="*/ 259 w 620"/>
                  <a:gd name="T53" fmla="*/ 113 h 257"/>
                  <a:gd name="T54" fmla="*/ 288 w 620"/>
                  <a:gd name="T55" fmla="*/ 133 h 257"/>
                  <a:gd name="T56" fmla="*/ 300 w 620"/>
                  <a:gd name="T57" fmla="*/ 143 h 257"/>
                  <a:gd name="T58" fmla="*/ 310 w 620"/>
                  <a:gd name="T59" fmla="*/ 124 h 257"/>
                  <a:gd name="T60" fmla="*/ 300 w 620"/>
                  <a:gd name="T61" fmla="*/ 95 h 257"/>
                  <a:gd name="T62" fmla="*/ 288 w 620"/>
                  <a:gd name="T63" fmla="*/ 57 h 257"/>
                  <a:gd name="T64" fmla="*/ 342 w 620"/>
                  <a:gd name="T65" fmla="*/ 37 h 257"/>
                  <a:gd name="T66" fmla="*/ 364 w 620"/>
                  <a:gd name="T67" fmla="*/ 28 h 257"/>
                  <a:gd name="T68" fmla="*/ 385 w 620"/>
                  <a:gd name="T69" fmla="*/ 19 h 257"/>
                  <a:gd name="T70" fmla="*/ 440 w 620"/>
                  <a:gd name="T71" fmla="*/ 28 h 257"/>
                  <a:gd name="T72" fmla="*/ 450 w 620"/>
                  <a:gd name="T73" fmla="*/ 0 h 257"/>
                  <a:gd name="T74" fmla="*/ 494 w 620"/>
                  <a:gd name="T75" fmla="*/ 0 h 257"/>
                  <a:gd name="T76" fmla="*/ 525 w 620"/>
                  <a:gd name="T77" fmla="*/ 9 h 257"/>
                  <a:gd name="T78" fmla="*/ 569 w 620"/>
                  <a:gd name="T79" fmla="*/ 19 h 257"/>
                  <a:gd name="T80" fmla="*/ 590 w 620"/>
                  <a:gd name="T81" fmla="*/ 37 h 257"/>
                  <a:gd name="T82" fmla="*/ 620 w 620"/>
                  <a:gd name="T83" fmla="*/ 47 h 257"/>
                  <a:gd name="T84" fmla="*/ 612 w 620"/>
                  <a:gd name="T85" fmla="*/ 76 h 257"/>
                  <a:gd name="T86" fmla="*/ 612 w 620"/>
                  <a:gd name="T87" fmla="*/ 124 h 257"/>
                  <a:gd name="T88" fmla="*/ 600 w 620"/>
                  <a:gd name="T89" fmla="*/ 124 h 257"/>
                  <a:gd name="T90" fmla="*/ 578 w 620"/>
                  <a:gd name="T91" fmla="*/ 133 h 257"/>
                  <a:gd name="T92" fmla="*/ 590 w 620"/>
                  <a:gd name="T93" fmla="*/ 162 h 257"/>
                  <a:gd name="T94" fmla="*/ 569 w 620"/>
                  <a:gd name="T95" fmla="*/ 200 h 257"/>
                  <a:gd name="T96" fmla="*/ 546 w 620"/>
                  <a:gd name="T97" fmla="*/ 228 h 257"/>
                  <a:gd name="T98" fmla="*/ 546 w 620"/>
                  <a:gd name="T99" fmla="*/ 2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 h="257">
                    <a:moveTo>
                      <a:pt x="546" y="219"/>
                    </a:moveTo>
                    <a:lnTo>
                      <a:pt x="546" y="228"/>
                    </a:lnTo>
                    <a:lnTo>
                      <a:pt x="537" y="228"/>
                    </a:lnTo>
                    <a:lnTo>
                      <a:pt x="537" y="239"/>
                    </a:lnTo>
                    <a:lnTo>
                      <a:pt x="525" y="239"/>
                    </a:lnTo>
                    <a:lnTo>
                      <a:pt x="525" y="228"/>
                    </a:lnTo>
                    <a:lnTo>
                      <a:pt x="515" y="228"/>
                    </a:lnTo>
                    <a:lnTo>
                      <a:pt x="503" y="228"/>
                    </a:lnTo>
                    <a:lnTo>
                      <a:pt x="494" y="228"/>
                    </a:lnTo>
                    <a:lnTo>
                      <a:pt x="482" y="228"/>
                    </a:lnTo>
                    <a:lnTo>
                      <a:pt x="472" y="228"/>
                    </a:lnTo>
                    <a:lnTo>
                      <a:pt x="460" y="228"/>
                    </a:lnTo>
                    <a:lnTo>
                      <a:pt x="450" y="228"/>
                    </a:lnTo>
                    <a:lnTo>
                      <a:pt x="450" y="239"/>
                    </a:lnTo>
                    <a:lnTo>
                      <a:pt x="440" y="248"/>
                    </a:lnTo>
                    <a:lnTo>
                      <a:pt x="428" y="248"/>
                    </a:lnTo>
                    <a:lnTo>
                      <a:pt x="417" y="248"/>
                    </a:lnTo>
                    <a:lnTo>
                      <a:pt x="407" y="257"/>
                    </a:lnTo>
                    <a:lnTo>
                      <a:pt x="397" y="257"/>
                    </a:lnTo>
                    <a:lnTo>
                      <a:pt x="385" y="248"/>
                    </a:lnTo>
                    <a:lnTo>
                      <a:pt x="375" y="248"/>
                    </a:lnTo>
                    <a:lnTo>
                      <a:pt x="364" y="248"/>
                    </a:lnTo>
                    <a:lnTo>
                      <a:pt x="354" y="239"/>
                    </a:lnTo>
                    <a:lnTo>
                      <a:pt x="354" y="248"/>
                    </a:lnTo>
                    <a:lnTo>
                      <a:pt x="332" y="239"/>
                    </a:lnTo>
                    <a:lnTo>
                      <a:pt x="322" y="239"/>
                    </a:lnTo>
                    <a:lnTo>
                      <a:pt x="310" y="228"/>
                    </a:lnTo>
                    <a:lnTo>
                      <a:pt x="288" y="228"/>
                    </a:lnTo>
                    <a:lnTo>
                      <a:pt x="279" y="228"/>
                    </a:lnTo>
                    <a:lnTo>
                      <a:pt x="268" y="228"/>
                    </a:lnTo>
                    <a:lnTo>
                      <a:pt x="259" y="228"/>
                    </a:lnTo>
                    <a:lnTo>
                      <a:pt x="247" y="219"/>
                    </a:lnTo>
                    <a:lnTo>
                      <a:pt x="236" y="209"/>
                    </a:lnTo>
                    <a:lnTo>
                      <a:pt x="236" y="200"/>
                    </a:lnTo>
                    <a:lnTo>
                      <a:pt x="225" y="191"/>
                    </a:lnTo>
                    <a:lnTo>
                      <a:pt x="213" y="180"/>
                    </a:lnTo>
                    <a:lnTo>
                      <a:pt x="192" y="180"/>
                    </a:lnTo>
                    <a:lnTo>
                      <a:pt x="182" y="180"/>
                    </a:lnTo>
                    <a:lnTo>
                      <a:pt x="172" y="180"/>
                    </a:lnTo>
                    <a:lnTo>
                      <a:pt x="161" y="180"/>
                    </a:lnTo>
                    <a:lnTo>
                      <a:pt x="149" y="172"/>
                    </a:lnTo>
                    <a:lnTo>
                      <a:pt x="139" y="172"/>
                    </a:lnTo>
                    <a:lnTo>
                      <a:pt x="139" y="180"/>
                    </a:lnTo>
                    <a:lnTo>
                      <a:pt x="118" y="191"/>
                    </a:lnTo>
                    <a:lnTo>
                      <a:pt x="107" y="191"/>
                    </a:lnTo>
                    <a:lnTo>
                      <a:pt x="95" y="191"/>
                    </a:lnTo>
                    <a:lnTo>
                      <a:pt x="95" y="180"/>
                    </a:lnTo>
                    <a:lnTo>
                      <a:pt x="95" y="172"/>
                    </a:lnTo>
                    <a:lnTo>
                      <a:pt x="85" y="172"/>
                    </a:lnTo>
                    <a:lnTo>
                      <a:pt x="44" y="172"/>
                    </a:lnTo>
                    <a:lnTo>
                      <a:pt x="32" y="162"/>
                    </a:lnTo>
                    <a:lnTo>
                      <a:pt x="22" y="152"/>
                    </a:lnTo>
                    <a:lnTo>
                      <a:pt x="10" y="152"/>
                    </a:lnTo>
                    <a:lnTo>
                      <a:pt x="10" y="143"/>
                    </a:lnTo>
                    <a:lnTo>
                      <a:pt x="0" y="143"/>
                    </a:lnTo>
                    <a:lnTo>
                      <a:pt x="0" y="133"/>
                    </a:lnTo>
                    <a:lnTo>
                      <a:pt x="10" y="124"/>
                    </a:lnTo>
                    <a:lnTo>
                      <a:pt x="10" y="113"/>
                    </a:lnTo>
                    <a:lnTo>
                      <a:pt x="22" y="105"/>
                    </a:lnTo>
                    <a:lnTo>
                      <a:pt x="32" y="105"/>
                    </a:lnTo>
                    <a:lnTo>
                      <a:pt x="44" y="113"/>
                    </a:lnTo>
                    <a:lnTo>
                      <a:pt x="54" y="124"/>
                    </a:lnTo>
                    <a:lnTo>
                      <a:pt x="64" y="124"/>
                    </a:lnTo>
                    <a:lnTo>
                      <a:pt x="74" y="133"/>
                    </a:lnTo>
                    <a:lnTo>
                      <a:pt x="85" y="124"/>
                    </a:lnTo>
                    <a:lnTo>
                      <a:pt x="95" y="124"/>
                    </a:lnTo>
                    <a:lnTo>
                      <a:pt x="107" y="105"/>
                    </a:lnTo>
                    <a:lnTo>
                      <a:pt x="127" y="113"/>
                    </a:lnTo>
                    <a:lnTo>
                      <a:pt x="127" y="124"/>
                    </a:lnTo>
                    <a:lnTo>
                      <a:pt x="139" y="124"/>
                    </a:lnTo>
                    <a:lnTo>
                      <a:pt x="149" y="124"/>
                    </a:lnTo>
                    <a:lnTo>
                      <a:pt x="161" y="113"/>
                    </a:lnTo>
                    <a:lnTo>
                      <a:pt x="172" y="124"/>
                    </a:lnTo>
                    <a:lnTo>
                      <a:pt x="182" y="124"/>
                    </a:lnTo>
                    <a:lnTo>
                      <a:pt x="192" y="124"/>
                    </a:lnTo>
                    <a:lnTo>
                      <a:pt x="204" y="113"/>
                    </a:lnTo>
                    <a:lnTo>
                      <a:pt x="213" y="113"/>
                    </a:lnTo>
                    <a:lnTo>
                      <a:pt x="236" y="113"/>
                    </a:lnTo>
                    <a:lnTo>
                      <a:pt x="247" y="113"/>
                    </a:lnTo>
                    <a:lnTo>
                      <a:pt x="259" y="124"/>
                    </a:lnTo>
                    <a:lnTo>
                      <a:pt x="259" y="113"/>
                    </a:lnTo>
                    <a:lnTo>
                      <a:pt x="268" y="113"/>
                    </a:lnTo>
                    <a:lnTo>
                      <a:pt x="288" y="124"/>
                    </a:lnTo>
                    <a:lnTo>
                      <a:pt x="288" y="133"/>
                    </a:lnTo>
                    <a:lnTo>
                      <a:pt x="288" y="143"/>
                    </a:lnTo>
                    <a:lnTo>
                      <a:pt x="300" y="152"/>
                    </a:lnTo>
                    <a:lnTo>
                      <a:pt x="300" y="143"/>
                    </a:lnTo>
                    <a:lnTo>
                      <a:pt x="310" y="143"/>
                    </a:lnTo>
                    <a:lnTo>
                      <a:pt x="310" y="133"/>
                    </a:lnTo>
                    <a:lnTo>
                      <a:pt x="310" y="124"/>
                    </a:lnTo>
                    <a:lnTo>
                      <a:pt x="300" y="113"/>
                    </a:lnTo>
                    <a:lnTo>
                      <a:pt x="300" y="105"/>
                    </a:lnTo>
                    <a:lnTo>
                      <a:pt x="300" y="95"/>
                    </a:lnTo>
                    <a:lnTo>
                      <a:pt x="288" y="85"/>
                    </a:lnTo>
                    <a:lnTo>
                      <a:pt x="288" y="76"/>
                    </a:lnTo>
                    <a:lnTo>
                      <a:pt x="288" y="57"/>
                    </a:lnTo>
                    <a:lnTo>
                      <a:pt x="322" y="57"/>
                    </a:lnTo>
                    <a:lnTo>
                      <a:pt x="332" y="47"/>
                    </a:lnTo>
                    <a:lnTo>
                      <a:pt x="342" y="37"/>
                    </a:lnTo>
                    <a:lnTo>
                      <a:pt x="342" y="28"/>
                    </a:lnTo>
                    <a:lnTo>
                      <a:pt x="354" y="28"/>
                    </a:lnTo>
                    <a:lnTo>
                      <a:pt x="364" y="28"/>
                    </a:lnTo>
                    <a:lnTo>
                      <a:pt x="375" y="28"/>
                    </a:lnTo>
                    <a:lnTo>
                      <a:pt x="375" y="19"/>
                    </a:lnTo>
                    <a:lnTo>
                      <a:pt x="385" y="19"/>
                    </a:lnTo>
                    <a:lnTo>
                      <a:pt x="397" y="28"/>
                    </a:lnTo>
                    <a:lnTo>
                      <a:pt x="417" y="28"/>
                    </a:lnTo>
                    <a:lnTo>
                      <a:pt x="440" y="28"/>
                    </a:lnTo>
                    <a:lnTo>
                      <a:pt x="450" y="19"/>
                    </a:lnTo>
                    <a:lnTo>
                      <a:pt x="450" y="9"/>
                    </a:lnTo>
                    <a:lnTo>
                      <a:pt x="450" y="0"/>
                    </a:lnTo>
                    <a:lnTo>
                      <a:pt x="460" y="0"/>
                    </a:lnTo>
                    <a:lnTo>
                      <a:pt x="482" y="0"/>
                    </a:lnTo>
                    <a:lnTo>
                      <a:pt x="494" y="0"/>
                    </a:lnTo>
                    <a:lnTo>
                      <a:pt x="503" y="0"/>
                    </a:lnTo>
                    <a:lnTo>
                      <a:pt x="515" y="9"/>
                    </a:lnTo>
                    <a:lnTo>
                      <a:pt x="525" y="9"/>
                    </a:lnTo>
                    <a:lnTo>
                      <a:pt x="546" y="9"/>
                    </a:lnTo>
                    <a:lnTo>
                      <a:pt x="558" y="19"/>
                    </a:lnTo>
                    <a:lnTo>
                      <a:pt x="569" y="19"/>
                    </a:lnTo>
                    <a:lnTo>
                      <a:pt x="569" y="28"/>
                    </a:lnTo>
                    <a:lnTo>
                      <a:pt x="578" y="37"/>
                    </a:lnTo>
                    <a:lnTo>
                      <a:pt x="590" y="37"/>
                    </a:lnTo>
                    <a:lnTo>
                      <a:pt x="600" y="37"/>
                    </a:lnTo>
                    <a:lnTo>
                      <a:pt x="612" y="37"/>
                    </a:lnTo>
                    <a:lnTo>
                      <a:pt x="620" y="47"/>
                    </a:lnTo>
                    <a:lnTo>
                      <a:pt x="612" y="57"/>
                    </a:lnTo>
                    <a:lnTo>
                      <a:pt x="620" y="76"/>
                    </a:lnTo>
                    <a:lnTo>
                      <a:pt x="612" y="76"/>
                    </a:lnTo>
                    <a:lnTo>
                      <a:pt x="620" y="95"/>
                    </a:lnTo>
                    <a:lnTo>
                      <a:pt x="620" y="113"/>
                    </a:lnTo>
                    <a:lnTo>
                      <a:pt x="612" y="124"/>
                    </a:lnTo>
                    <a:lnTo>
                      <a:pt x="612" y="133"/>
                    </a:lnTo>
                    <a:lnTo>
                      <a:pt x="600" y="133"/>
                    </a:lnTo>
                    <a:lnTo>
                      <a:pt x="600" y="124"/>
                    </a:lnTo>
                    <a:lnTo>
                      <a:pt x="590" y="124"/>
                    </a:lnTo>
                    <a:lnTo>
                      <a:pt x="578" y="124"/>
                    </a:lnTo>
                    <a:lnTo>
                      <a:pt x="578" y="133"/>
                    </a:lnTo>
                    <a:lnTo>
                      <a:pt x="590" y="143"/>
                    </a:lnTo>
                    <a:lnTo>
                      <a:pt x="590" y="152"/>
                    </a:lnTo>
                    <a:lnTo>
                      <a:pt x="590" y="162"/>
                    </a:lnTo>
                    <a:lnTo>
                      <a:pt x="578" y="162"/>
                    </a:lnTo>
                    <a:lnTo>
                      <a:pt x="578" y="180"/>
                    </a:lnTo>
                    <a:lnTo>
                      <a:pt x="569" y="200"/>
                    </a:lnTo>
                    <a:lnTo>
                      <a:pt x="557" y="206"/>
                    </a:lnTo>
                    <a:lnTo>
                      <a:pt x="546" y="219"/>
                    </a:lnTo>
                    <a:lnTo>
                      <a:pt x="546" y="228"/>
                    </a:lnTo>
                    <a:lnTo>
                      <a:pt x="546" y="219"/>
                    </a:lnTo>
                    <a:lnTo>
                      <a:pt x="546" y="219"/>
                    </a:lnTo>
                    <a:lnTo>
                      <a:pt x="546" y="219"/>
                    </a:lnTo>
                    <a:close/>
                  </a:path>
                </a:pathLst>
              </a:custGeom>
              <a:solidFill>
                <a:schemeClr val="accent2"/>
              </a:solidFill>
              <a:ln w="3175" cmpd="sng">
                <a:solidFill>
                  <a:schemeClr val="bg1"/>
                </a:solidFill>
                <a:round/>
                <a:headEnd/>
                <a:tailEnd/>
              </a:ln>
            </p:spPr>
            <p:txBody>
              <a:bodyPr/>
              <a:lstStyle/>
              <a:p>
                <a:endParaRPr lang="es-ES" sz="900" dirty="0"/>
              </a:p>
            </p:txBody>
          </p:sp>
          <p:sp>
            <p:nvSpPr>
              <p:cNvPr id="556" name="Freeform 70"/>
              <p:cNvSpPr>
                <a:spLocks/>
              </p:cNvSpPr>
              <p:nvPr>
                <p:custDataLst>
                  <p:tags r:id="rId137"/>
                </p:custDataLst>
              </p:nvPr>
            </p:nvSpPr>
            <p:spPr bwMode="auto">
              <a:xfrm>
                <a:off x="2873" y="2330"/>
                <a:ext cx="267" cy="226"/>
              </a:xfrm>
              <a:custGeom>
                <a:avLst/>
                <a:gdLst>
                  <a:gd name="T0" fmla="*/ 224 w 253"/>
                  <a:gd name="T1" fmla="*/ 39 h 232"/>
                  <a:gd name="T2" fmla="*/ 202 w 253"/>
                  <a:gd name="T3" fmla="*/ 20 h 232"/>
                  <a:gd name="T4" fmla="*/ 182 w 253"/>
                  <a:gd name="T5" fmla="*/ 28 h 232"/>
                  <a:gd name="T6" fmla="*/ 139 w 253"/>
                  <a:gd name="T7" fmla="*/ 9 h 232"/>
                  <a:gd name="T8" fmla="*/ 117 w 253"/>
                  <a:gd name="T9" fmla="*/ 20 h 232"/>
                  <a:gd name="T10" fmla="*/ 94 w 253"/>
                  <a:gd name="T11" fmla="*/ 28 h 232"/>
                  <a:gd name="T12" fmla="*/ 75 w 253"/>
                  <a:gd name="T13" fmla="*/ 28 h 232"/>
                  <a:gd name="T14" fmla="*/ 65 w 253"/>
                  <a:gd name="T15" fmla="*/ 9 h 232"/>
                  <a:gd name="T16" fmla="*/ 53 w 253"/>
                  <a:gd name="T17" fmla="*/ 0 h 232"/>
                  <a:gd name="T18" fmla="*/ 32 w 253"/>
                  <a:gd name="T19" fmla="*/ 9 h 232"/>
                  <a:gd name="T20" fmla="*/ 20 w 253"/>
                  <a:gd name="T21" fmla="*/ 9 h 232"/>
                  <a:gd name="T22" fmla="*/ 0 w 253"/>
                  <a:gd name="T23" fmla="*/ 28 h 232"/>
                  <a:gd name="T24" fmla="*/ 0 w 253"/>
                  <a:gd name="T25" fmla="*/ 48 h 232"/>
                  <a:gd name="T26" fmla="*/ 12 w 253"/>
                  <a:gd name="T27" fmla="*/ 68 h 232"/>
                  <a:gd name="T28" fmla="*/ 32 w 253"/>
                  <a:gd name="T29" fmla="*/ 68 h 232"/>
                  <a:gd name="T30" fmla="*/ 32 w 253"/>
                  <a:gd name="T31" fmla="*/ 86 h 232"/>
                  <a:gd name="T32" fmla="*/ 53 w 253"/>
                  <a:gd name="T33" fmla="*/ 86 h 232"/>
                  <a:gd name="T34" fmla="*/ 65 w 253"/>
                  <a:gd name="T35" fmla="*/ 114 h 232"/>
                  <a:gd name="T36" fmla="*/ 85 w 253"/>
                  <a:gd name="T37" fmla="*/ 114 h 232"/>
                  <a:gd name="T38" fmla="*/ 94 w 253"/>
                  <a:gd name="T39" fmla="*/ 134 h 232"/>
                  <a:gd name="T40" fmla="*/ 85 w 253"/>
                  <a:gd name="T41" fmla="*/ 154 h 232"/>
                  <a:gd name="T42" fmla="*/ 106 w 253"/>
                  <a:gd name="T43" fmla="*/ 164 h 232"/>
                  <a:gd name="T44" fmla="*/ 117 w 253"/>
                  <a:gd name="T45" fmla="*/ 154 h 232"/>
                  <a:gd name="T46" fmla="*/ 129 w 253"/>
                  <a:gd name="T47" fmla="*/ 164 h 232"/>
                  <a:gd name="T48" fmla="*/ 139 w 253"/>
                  <a:gd name="T49" fmla="*/ 184 h 232"/>
                  <a:gd name="T50" fmla="*/ 149 w 253"/>
                  <a:gd name="T51" fmla="*/ 202 h 232"/>
                  <a:gd name="T52" fmla="*/ 170 w 253"/>
                  <a:gd name="T53" fmla="*/ 212 h 232"/>
                  <a:gd name="T54" fmla="*/ 182 w 253"/>
                  <a:gd name="T55" fmla="*/ 232 h 232"/>
                  <a:gd name="T56" fmla="*/ 208 w 253"/>
                  <a:gd name="T57" fmla="*/ 222 h 232"/>
                  <a:gd name="T58" fmla="*/ 205 w 253"/>
                  <a:gd name="T59" fmla="*/ 193 h 232"/>
                  <a:gd name="T60" fmla="*/ 205 w 253"/>
                  <a:gd name="T61" fmla="*/ 173 h 232"/>
                  <a:gd name="T62" fmla="*/ 225 w 253"/>
                  <a:gd name="T63" fmla="*/ 154 h 232"/>
                  <a:gd name="T64" fmla="*/ 236 w 253"/>
                  <a:gd name="T65" fmla="*/ 144 h 232"/>
                  <a:gd name="T66" fmla="*/ 250 w 253"/>
                  <a:gd name="T67" fmla="*/ 138 h 232"/>
                  <a:gd name="T68" fmla="*/ 245 w 253"/>
                  <a:gd name="T69" fmla="*/ 114 h 232"/>
                  <a:gd name="T70" fmla="*/ 253 w 253"/>
                  <a:gd name="T71" fmla="*/ 88 h 232"/>
                  <a:gd name="T72" fmla="*/ 250 w 253"/>
                  <a:gd name="T73" fmla="*/ 67 h 232"/>
                  <a:gd name="T74" fmla="*/ 245 w 253"/>
                  <a:gd name="T75" fmla="*/ 5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232">
                    <a:moveTo>
                      <a:pt x="245" y="57"/>
                    </a:moveTo>
                    <a:lnTo>
                      <a:pt x="224" y="39"/>
                    </a:lnTo>
                    <a:lnTo>
                      <a:pt x="213" y="28"/>
                    </a:lnTo>
                    <a:lnTo>
                      <a:pt x="202" y="20"/>
                    </a:lnTo>
                    <a:lnTo>
                      <a:pt x="192" y="20"/>
                    </a:lnTo>
                    <a:lnTo>
                      <a:pt x="182" y="28"/>
                    </a:lnTo>
                    <a:lnTo>
                      <a:pt x="170" y="20"/>
                    </a:lnTo>
                    <a:lnTo>
                      <a:pt x="139" y="9"/>
                    </a:lnTo>
                    <a:lnTo>
                      <a:pt x="129" y="9"/>
                    </a:lnTo>
                    <a:lnTo>
                      <a:pt x="117" y="20"/>
                    </a:lnTo>
                    <a:lnTo>
                      <a:pt x="117" y="28"/>
                    </a:lnTo>
                    <a:lnTo>
                      <a:pt x="94" y="28"/>
                    </a:lnTo>
                    <a:lnTo>
                      <a:pt x="85" y="28"/>
                    </a:lnTo>
                    <a:lnTo>
                      <a:pt x="75" y="28"/>
                    </a:lnTo>
                    <a:lnTo>
                      <a:pt x="75" y="20"/>
                    </a:lnTo>
                    <a:lnTo>
                      <a:pt x="65" y="9"/>
                    </a:lnTo>
                    <a:lnTo>
                      <a:pt x="53" y="9"/>
                    </a:lnTo>
                    <a:lnTo>
                      <a:pt x="53" y="0"/>
                    </a:lnTo>
                    <a:lnTo>
                      <a:pt x="41" y="0"/>
                    </a:lnTo>
                    <a:lnTo>
                      <a:pt x="32" y="9"/>
                    </a:lnTo>
                    <a:lnTo>
                      <a:pt x="20" y="0"/>
                    </a:lnTo>
                    <a:lnTo>
                      <a:pt x="20" y="9"/>
                    </a:lnTo>
                    <a:lnTo>
                      <a:pt x="0" y="20"/>
                    </a:lnTo>
                    <a:lnTo>
                      <a:pt x="0" y="28"/>
                    </a:lnTo>
                    <a:lnTo>
                      <a:pt x="0" y="39"/>
                    </a:lnTo>
                    <a:lnTo>
                      <a:pt x="0" y="48"/>
                    </a:lnTo>
                    <a:lnTo>
                      <a:pt x="12" y="57"/>
                    </a:lnTo>
                    <a:lnTo>
                      <a:pt x="12" y="68"/>
                    </a:lnTo>
                    <a:lnTo>
                      <a:pt x="20" y="68"/>
                    </a:lnTo>
                    <a:lnTo>
                      <a:pt x="32" y="68"/>
                    </a:lnTo>
                    <a:lnTo>
                      <a:pt x="32" y="77"/>
                    </a:lnTo>
                    <a:lnTo>
                      <a:pt x="32" y="86"/>
                    </a:lnTo>
                    <a:lnTo>
                      <a:pt x="41" y="86"/>
                    </a:lnTo>
                    <a:lnTo>
                      <a:pt x="53" y="86"/>
                    </a:lnTo>
                    <a:lnTo>
                      <a:pt x="53" y="96"/>
                    </a:lnTo>
                    <a:lnTo>
                      <a:pt x="65" y="114"/>
                    </a:lnTo>
                    <a:lnTo>
                      <a:pt x="75" y="114"/>
                    </a:lnTo>
                    <a:lnTo>
                      <a:pt x="85" y="114"/>
                    </a:lnTo>
                    <a:lnTo>
                      <a:pt x="94" y="114"/>
                    </a:lnTo>
                    <a:lnTo>
                      <a:pt x="94" y="134"/>
                    </a:lnTo>
                    <a:lnTo>
                      <a:pt x="94" y="145"/>
                    </a:lnTo>
                    <a:lnTo>
                      <a:pt x="85" y="154"/>
                    </a:lnTo>
                    <a:lnTo>
                      <a:pt x="94" y="164"/>
                    </a:lnTo>
                    <a:lnTo>
                      <a:pt x="106" y="164"/>
                    </a:lnTo>
                    <a:lnTo>
                      <a:pt x="117" y="164"/>
                    </a:lnTo>
                    <a:lnTo>
                      <a:pt x="117" y="154"/>
                    </a:lnTo>
                    <a:lnTo>
                      <a:pt x="129" y="154"/>
                    </a:lnTo>
                    <a:lnTo>
                      <a:pt x="129" y="164"/>
                    </a:lnTo>
                    <a:lnTo>
                      <a:pt x="139" y="173"/>
                    </a:lnTo>
                    <a:lnTo>
                      <a:pt x="139" y="184"/>
                    </a:lnTo>
                    <a:lnTo>
                      <a:pt x="149" y="193"/>
                    </a:lnTo>
                    <a:lnTo>
                      <a:pt x="149" y="202"/>
                    </a:lnTo>
                    <a:lnTo>
                      <a:pt x="159" y="202"/>
                    </a:lnTo>
                    <a:lnTo>
                      <a:pt x="170" y="212"/>
                    </a:lnTo>
                    <a:lnTo>
                      <a:pt x="182" y="221"/>
                    </a:lnTo>
                    <a:lnTo>
                      <a:pt x="182" y="232"/>
                    </a:lnTo>
                    <a:lnTo>
                      <a:pt x="192" y="221"/>
                    </a:lnTo>
                    <a:lnTo>
                      <a:pt x="208" y="222"/>
                    </a:lnTo>
                    <a:lnTo>
                      <a:pt x="215" y="208"/>
                    </a:lnTo>
                    <a:lnTo>
                      <a:pt x="205" y="193"/>
                    </a:lnTo>
                    <a:lnTo>
                      <a:pt x="205" y="184"/>
                    </a:lnTo>
                    <a:lnTo>
                      <a:pt x="205" y="173"/>
                    </a:lnTo>
                    <a:lnTo>
                      <a:pt x="215" y="164"/>
                    </a:lnTo>
                    <a:lnTo>
                      <a:pt x="225" y="154"/>
                    </a:lnTo>
                    <a:lnTo>
                      <a:pt x="238" y="163"/>
                    </a:lnTo>
                    <a:lnTo>
                      <a:pt x="236" y="144"/>
                    </a:lnTo>
                    <a:lnTo>
                      <a:pt x="238" y="138"/>
                    </a:lnTo>
                    <a:lnTo>
                      <a:pt x="250" y="138"/>
                    </a:lnTo>
                    <a:lnTo>
                      <a:pt x="250" y="124"/>
                    </a:lnTo>
                    <a:lnTo>
                      <a:pt x="245" y="114"/>
                    </a:lnTo>
                    <a:lnTo>
                      <a:pt x="246" y="103"/>
                    </a:lnTo>
                    <a:lnTo>
                      <a:pt x="253" y="88"/>
                    </a:lnTo>
                    <a:lnTo>
                      <a:pt x="248" y="76"/>
                    </a:lnTo>
                    <a:lnTo>
                      <a:pt x="250" y="67"/>
                    </a:lnTo>
                    <a:lnTo>
                      <a:pt x="245" y="57"/>
                    </a:lnTo>
                    <a:lnTo>
                      <a:pt x="245" y="57"/>
                    </a:lnTo>
                    <a:close/>
                  </a:path>
                </a:pathLst>
              </a:custGeom>
              <a:solidFill>
                <a:schemeClr val="accent2"/>
              </a:solidFill>
              <a:ln w="3175" cmpd="sng">
                <a:solidFill>
                  <a:schemeClr val="bg1"/>
                </a:solidFill>
                <a:round/>
                <a:headEnd/>
                <a:tailEnd/>
              </a:ln>
            </p:spPr>
            <p:txBody>
              <a:bodyPr/>
              <a:lstStyle/>
              <a:p>
                <a:endParaRPr lang="es-ES" sz="900" dirty="0"/>
              </a:p>
            </p:txBody>
          </p:sp>
          <p:sp>
            <p:nvSpPr>
              <p:cNvPr id="557" name="Freeform 71"/>
              <p:cNvSpPr>
                <a:spLocks/>
              </p:cNvSpPr>
              <p:nvPr>
                <p:custDataLst>
                  <p:tags r:id="rId138"/>
                </p:custDataLst>
              </p:nvPr>
            </p:nvSpPr>
            <p:spPr bwMode="auto">
              <a:xfrm>
                <a:off x="3002" y="2164"/>
                <a:ext cx="305" cy="235"/>
              </a:xfrm>
              <a:custGeom>
                <a:avLst/>
                <a:gdLst>
                  <a:gd name="T0" fmla="*/ 256 w 289"/>
                  <a:gd name="T1" fmla="*/ 38 h 242"/>
                  <a:gd name="T2" fmla="*/ 246 w 289"/>
                  <a:gd name="T3" fmla="*/ 0 h 242"/>
                  <a:gd name="T4" fmla="*/ 226 w 289"/>
                  <a:gd name="T5" fmla="*/ 9 h 242"/>
                  <a:gd name="T6" fmla="*/ 205 w 289"/>
                  <a:gd name="T7" fmla="*/ 9 h 242"/>
                  <a:gd name="T8" fmla="*/ 193 w 289"/>
                  <a:gd name="T9" fmla="*/ 9 h 242"/>
                  <a:gd name="T10" fmla="*/ 171 w 289"/>
                  <a:gd name="T11" fmla="*/ 9 h 242"/>
                  <a:gd name="T12" fmla="*/ 139 w 289"/>
                  <a:gd name="T13" fmla="*/ 30 h 242"/>
                  <a:gd name="T14" fmla="*/ 139 w 289"/>
                  <a:gd name="T15" fmla="*/ 49 h 242"/>
                  <a:gd name="T16" fmla="*/ 139 w 289"/>
                  <a:gd name="T17" fmla="*/ 68 h 242"/>
                  <a:gd name="T18" fmla="*/ 116 w 289"/>
                  <a:gd name="T19" fmla="*/ 106 h 242"/>
                  <a:gd name="T20" fmla="*/ 96 w 289"/>
                  <a:gd name="T21" fmla="*/ 106 h 242"/>
                  <a:gd name="T22" fmla="*/ 107 w 289"/>
                  <a:gd name="T23" fmla="*/ 77 h 242"/>
                  <a:gd name="T24" fmla="*/ 107 w 289"/>
                  <a:gd name="T25" fmla="*/ 68 h 242"/>
                  <a:gd name="T26" fmla="*/ 116 w 289"/>
                  <a:gd name="T27" fmla="*/ 49 h 242"/>
                  <a:gd name="T28" fmla="*/ 85 w 289"/>
                  <a:gd name="T29" fmla="*/ 38 h 242"/>
                  <a:gd name="T30" fmla="*/ 85 w 289"/>
                  <a:gd name="T31" fmla="*/ 38 h 242"/>
                  <a:gd name="T32" fmla="*/ 75 w 289"/>
                  <a:gd name="T33" fmla="*/ 77 h 242"/>
                  <a:gd name="T34" fmla="*/ 64 w 289"/>
                  <a:gd name="T35" fmla="*/ 96 h 242"/>
                  <a:gd name="T36" fmla="*/ 53 w 289"/>
                  <a:gd name="T37" fmla="*/ 106 h 242"/>
                  <a:gd name="T38" fmla="*/ 21 w 289"/>
                  <a:gd name="T39" fmla="*/ 116 h 242"/>
                  <a:gd name="T40" fmla="*/ 32 w 289"/>
                  <a:gd name="T41" fmla="*/ 136 h 242"/>
                  <a:gd name="T42" fmla="*/ 12 w 289"/>
                  <a:gd name="T43" fmla="*/ 154 h 242"/>
                  <a:gd name="T44" fmla="*/ 0 w 289"/>
                  <a:gd name="T45" fmla="*/ 136 h 242"/>
                  <a:gd name="T46" fmla="*/ 0 w 289"/>
                  <a:gd name="T47" fmla="*/ 154 h 242"/>
                  <a:gd name="T48" fmla="*/ 12 w 289"/>
                  <a:gd name="T49" fmla="*/ 174 h 242"/>
                  <a:gd name="T50" fmla="*/ 53 w 289"/>
                  <a:gd name="T51" fmla="*/ 193 h 242"/>
                  <a:gd name="T52" fmla="*/ 64 w 289"/>
                  <a:gd name="T53" fmla="*/ 202 h 242"/>
                  <a:gd name="T54" fmla="*/ 85 w 289"/>
                  <a:gd name="T55" fmla="*/ 193 h 242"/>
                  <a:gd name="T56" fmla="*/ 107 w 289"/>
                  <a:gd name="T57" fmla="*/ 213 h 242"/>
                  <a:gd name="T58" fmla="*/ 128 w 289"/>
                  <a:gd name="T59" fmla="*/ 242 h 242"/>
                  <a:gd name="T60" fmla="*/ 150 w 289"/>
                  <a:gd name="T61" fmla="*/ 222 h 242"/>
                  <a:gd name="T62" fmla="*/ 150 w 289"/>
                  <a:gd name="T63" fmla="*/ 193 h 242"/>
                  <a:gd name="T64" fmla="*/ 171 w 289"/>
                  <a:gd name="T65" fmla="*/ 174 h 242"/>
                  <a:gd name="T66" fmla="*/ 207 w 289"/>
                  <a:gd name="T67" fmla="*/ 177 h 242"/>
                  <a:gd name="T68" fmla="*/ 236 w 289"/>
                  <a:gd name="T69" fmla="*/ 174 h 242"/>
                  <a:gd name="T70" fmla="*/ 256 w 289"/>
                  <a:gd name="T71" fmla="*/ 174 h 242"/>
                  <a:gd name="T72" fmla="*/ 266 w 289"/>
                  <a:gd name="T73" fmla="*/ 136 h 242"/>
                  <a:gd name="T74" fmla="*/ 266 w 289"/>
                  <a:gd name="T75" fmla="*/ 116 h 242"/>
                  <a:gd name="T76" fmla="*/ 266 w 289"/>
                  <a:gd name="T77" fmla="*/ 88 h 242"/>
                  <a:gd name="T78" fmla="*/ 278 w 289"/>
                  <a:gd name="T79" fmla="*/ 77 h 242"/>
                  <a:gd name="T80" fmla="*/ 278 w 289"/>
                  <a:gd name="T81" fmla="*/ 57 h 242"/>
                  <a:gd name="T82" fmla="*/ 289 w 289"/>
                  <a:gd name="T83" fmla="*/ 38 h 242"/>
                  <a:gd name="T84" fmla="*/ 266 w 289"/>
                  <a:gd name="T85"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42">
                    <a:moveTo>
                      <a:pt x="266" y="38"/>
                    </a:moveTo>
                    <a:lnTo>
                      <a:pt x="256" y="38"/>
                    </a:lnTo>
                    <a:lnTo>
                      <a:pt x="256" y="0"/>
                    </a:lnTo>
                    <a:lnTo>
                      <a:pt x="246" y="0"/>
                    </a:lnTo>
                    <a:lnTo>
                      <a:pt x="236" y="0"/>
                    </a:lnTo>
                    <a:lnTo>
                      <a:pt x="226" y="9"/>
                    </a:lnTo>
                    <a:lnTo>
                      <a:pt x="205" y="20"/>
                    </a:lnTo>
                    <a:lnTo>
                      <a:pt x="205" y="9"/>
                    </a:lnTo>
                    <a:lnTo>
                      <a:pt x="205" y="0"/>
                    </a:lnTo>
                    <a:lnTo>
                      <a:pt x="193" y="9"/>
                    </a:lnTo>
                    <a:lnTo>
                      <a:pt x="182" y="9"/>
                    </a:lnTo>
                    <a:lnTo>
                      <a:pt x="171" y="9"/>
                    </a:lnTo>
                    <a:lnTo>
                      <a:pt x="150" y="20"/>
                    </a:lnTo>
                    <a:lnTo>
                      <a:pt x="139" y="30"/>
                    </a:lnTo>
                    <a:lnTo>
                      <a:pt x="139" y="38"/>
                    </a:lnTo>
                    <a:lnTo>
                      <a:pt x="139" y="49"/>
                    </a:lnTo>
                    <a:lnTo>
                      <a:pt x="139" y="57"/>
                    </a:lnTo>
                    <a:lnTo>
                      <a:pt x="139" y="68"/>
                    </a:lnTo>
                    <a:lnTo>
                      <a:pt x="139" y="88"/>
                    </a:lnTo>
                    <a:lnTo>
                      <a:pt x="116" y="106"/>
                    </a:lnTo>
                    <a:lnTo>
                      <a:pt x="107" y="106"/>
                    </a:lnTo>
                    <a:lnTo>
                      <a:pt x="96" y="106"/>
                    </a:lnTo>
                    <a:lnTo>
                      <a:pt x="96" y="88"/>
                    </a:lnTo>
                    <a:lnTo>
                      <a:pt x="107" y="77"/>
                    </a:lnTo>
                    <a:lnTo>
                      <a:pt x="96" y="77"/>
                    </a:lnTo>
                    <a:lnTo>
                      <a:pt x="107" y="68"/>
                    </a:lnTo>
                    <a:lnTo>
                      <a:pt x="116" y="57"/>
                    </a:lnTo>
                    <a:lnTo>
                      <a:pt x="116" y="49"/>
                    </a:lnTo>
                    <a:lnTo>
                      <a:pt x="107" y="38"/>
                    </a:lnTo>
                    <a:lnTo>
                      <a:pt x="85" y="38"/>
                    </a:lnTo>
                    <a:lnTo>
                      <a:pt x="85" y="30"/>
                    </a:lnTo>
                    <a:lnTo>
                      <a:pt x="85" y="38"/>
                    </a:lnTo>
                    <a:lnTo>
                      <a:pt x="75" y="57"/>
                    </a:lnTo>
                    <a:lnTo>
                      <a:pt x="75" y="77"/>
                    </a:lnTo>
                    <a:lnTo>
                      <a:pt x="64" y="88"/>
                    </a:lnTo>
                    <a:lnTo>
                      <a:pt x="64" y="96"/>
                    </a:lnTo>
                    <a:lnTo>
                      <a:pt x="53" y="96"/>
                    </a:lnTo>
                    <a:lnTo>
                      <a:pt x="53" y="106"/>
                    </a:lnTo>
                    <a:lnTo>
                      <a:pt x="42" y="116"/>
                    </a:lnTo>
                    <a:lnTo>
                      <a:pt x="21" y="116"/>
                    </a:lnTo>
                    <a:lnTo>
                      <a:pt x="21" y="136"/>
                    </a:lnTo>
                    <a:lnTo>
                      <a:pt x="32" y="136"/>
                    </a:lnTo>
                    <a:lnTo>
                      <a:pt x="32" y="145"/>
                    </a:lnTo>
                    <a:lnTo>
                      <a:pt x="12" y="154"/>
                    </a:lnTo>
                    <a:lnTo>
                      <a:pt x="12" y="136"/>
                    </a:lnTo>
                    <a:lnTo>
                      <a:pt x="0" y="136"/>
                    </a:lnTo>
                    <a:lnTo>
                      <a:pt x="0" y="145"/>
                    </a:lnTo>
                    <a:lnTo>
                      <a:pt x="0" y="154"/>
                    </a:lnTo>
                    <a:lnTo>
                      <a:pt x="0" y="174"/>
                    </a:lnTo>
                    <a:lnTo>
                      <a:pt x="12" y="174"/>
                    </a:lnTo>
                    <a:lnTo>
                      <a:pt x="21" y="184"/>
                    </a:lnTo>
                    <a:lnTo>
                      <a:pt x="53" y="193"/>
                    </a:lnTo>
                    <a:lnTo>
                      <a:pt x="53" y="202"/>
                    </a:lnTo>
                    <a:lnTo>
                      <a:pt x="64" y="202"/>
                    </a:lnTo>
                    <a:lnTo>
                      <a:pt x="75" y="193"/>
                    </a:lnTo>
                    <a:lnTo>
                      <a:pt x="85" y="193"/>
                    </a:lnTo>
                    <a:lnTo>
                      <a:pt x="96" y="202"/>
                    </a:lnTo>
                    <a:lnTo>
                      <a:pt x="107" y="213"/>
                    </a:lnTo>
                    <a:lnTo>
                      <a:pt x="128" y="233"/>
                    </a:lnTo>
                    <a:lnTo>
                      <a:pt x="128" y="242"/>
                    </a:lnTo>
                    <a:lnTo>
                      <a:pt x="150" y="233"/>
                    </a:lnTo>
                    <a:lnTo>
                      <a:pt x="150" y="222"/>
                    </a:lnTo>
                    <a:lnTo>
                      <a:pt x="150" y="202"/>
                    </a:lnTo>
                    <a:lnTo>
                      <a:pt x="150" y="193"/>
                    </a:lnTo>
                    <a:lnTo>
                      <a:pt x="150" y="184"/>
                    </a:lnTo>
                    <a:lnTo>
                      <a:pt x="171" y="174"/>
                    </a:lnTo>
                    <a:lnTo>
                      <a:pt x="205" y="163"/>
                    </a:lnTo>
                    <a:lnTo>
                      <a:pt x="207" y="177"/>
                    </a:lnTo>
                    <a:lnTo>
                      <a:pt x="226" y="174"/>
                    </a:lnTo>
                    <a:lnTo>
                      <a:pt x="236" y="174"/>
                    </a:lnTo>
                    <a:lnTo>
                      <a:pt x="246" y="174"/>
                    </a:lnTo>
                    <a:lnTo>
                      <a:pt x="256" y="174"/>
                    </a:lnTo>
                    <a:lnTo>
                      <a:pt x="266" y="145"/>
                    </a:lnTo>
                    <a:lnTo>
                      <a:pt x="266" y="136"/>
                    </a:lnTo>
                    <a:lnTo>
                      <a:pt x="256" y="125"/>
                    </a:lnTo>
                    <a:lnTo>
                      <a:pt x="266" y="116"/>
                    </a:lnTo>
                    <a:lnTo>
                      <a:pt x="266" y="106"/>
                    </a:lnTo>
                    <a:lnTo>
                      <a:pt x="266" y="88"/>
                    </a:lnTo>
                    <a:lnTo>
                      <a:pt x="266" y="77"/>
                    </a:lnTo>
                    <a:lnTo>
                      <a:pt x="278" y="77"/>
                    </a:lnTo>
                    <a:lnTo>
                      <a:pt x="278" y="68"/>
                    </a:lnTo>
                    <a:lnTo>
                      <a:pt x="278" y="57"/>
                    </a:lnTo>
                    <a:lnTo>
                      <a:pt x="278" y="49"/>
                    </a:lnTo>
                    <a:lnTo>
                      <a:pt x="289" y="38"/>
                    </a:lnTo>
                    <a:lnTo>
                      <a:pt x="278" y="30"/>
                    </a:lnTo>
                    <a:lnTo>
                      <a:pt x="266" y="38"/>
                    </a:lnTo>
                    <a:lnTo>
                      <a:pt x="266" y="38"/>
                    </a:lnTo>
                    <a:close/>
                  </a:path>
                </a:pathLst>
              </a:custGeom>
              <a:solidFill>
                <a:schemeClr val="accent2"/>
              </a:solidFill>
              <a:ln w="3175" cmpd="sng">
                <a:solidFill>
                  <a:schemeClr val="bg1"/>
                </a:solidFill>
                <a:round/>
                <a:headEnd/>
                <a:tailEnd/>
              </a:ln>
            </p:spPr>
            <p:txBody>
              <a:bodyPr/>
              <a:lstStyle/>
              <a:p>
                <a:endParaRPr lang="es-ES" sz="900" dirty="0"/>
              </a:p>
            </p:txBody>
          </p:sp>
          <p:sp>
            <p:nvSpPr>
              <p:cNvPr id="558" name="Freeform 72"/>
              <p:cNvSpPr>
                <a:spLocks/>
              </p:cNvSpPr>
              <p:nvPr>
                <p:custDataLst>
                  <p:tags r:id="rId139"/>
                </p:custDataLst>
              </p:nvPr>
            </p:nvSpPr>
            <p:spPr bwMode="auto">
              <a:xfrm>
                <a:off x="3675" y="2924"/>
                <a:ext cx="530" cy="380"/>
              </a:xfrm>
              <a:custGeom>
                <a:avLst/>
                <a:gdLst>
                  <a:gd name="T0" fmla="*/ 0 w 501"/>
                  <a:gd name="T1" fmla="*/ 117 h 390"/>
                  <a:gd name="T2" fmla="*/ 24 w 501"/>
                  <a:gd name="T3" fmla="*/ 171 h 390"/>
                  <a:gd name="T4" fmla="*/ 53 w 501"/>
                  <a:gd name="T5" fmla="*/ 178 h 390"/>
                  <a:gd name="T6" fmla="*/ 56 w 501"/>
                  <a:gd name="T7" fmla="*/ 142 h 390"/>
                  <a:gd name="T8" fmla="*/ 86 w 501"/>
                  <a:gd name="T9" fmla="*/ 139 h 390"/>
                  <a:gd name="T10" fmla="*/ 110 w 501"/>
                  <a:gd name="T11" fmla="*/ 175 h 390"/>
                  <a:gd name="T12" fmla="*/ 153 w 501"/>
                  <a:gd name="T13" fmla="*/ 240 h 390"/>
                  <a:gd name="T14" fmla="*/ 132 w 501"/>
                  <a:gd name="T15" fmla="*/ 252 h 390"/>
                  <a:gd name="T16" fmla="*/ 168 w 501"/>
                  <a:gd name="T17" fmla="*/ 286 h 390"/>
                  <a:gd name="T18" fmla="*/ 192 w 501"/>
                  <a:gd name="T19" fmla="*/ 306 h 390"/>
                  <a:gd name="T20" fmla="*/ 218 w 501"/>
                  <a:gd name="T21" fmla="*/ 328 h 390"/>
                  <a:gd name="T22" fmla="*/ 285 w 501"/>
                  <a:gd name="T23" fmla="*/ 343 h 390"/>
                  <a:gd name="T24" fmla="*/ 329 w 501"/>
                  <a:gd name="T25" fmla="*/ 384 h 390"/>
                  <a:gd name="T26" fmla="*/ 356 w 501"/>
                  <a:gd name="T27" fmla="*/ 375 h 390"/>
                  <a:gd name="T28" fmla="*/ 329 w 501"/>
                  <a:gd name="T29" fmla="*/ 354 h 390"/>
                  <a:gd name="T30" fmla="*/ 314 w 501"/>
                  <a:gd name="T31" fmla="*/ 327 h 390"/>
                  <a:gd name="T32" fmla="*/ 290 w 501"/>
                  <a:gd name="T33" fmla="*/ 322 h 390"/>
                  <a:gd name="T34" fmla="*/ 264 w 501"/>
                  <a:gd name="T35" fmla="*/ 283 h 390"/>
                  <a:gd name="T36" fmla="*/ 228 w 501"/>
                  <a:gd name="T37" fmla="*/ 256 h 390"/>
                  <a:gd name="T38" fmla="*/ 198 w 501"/>
                  <a:gd name="T39" fmla="*/ 198 h 390"/>
                  <a:gd name="T40" fmla="*/ 188 w 501"/>
                  <a:gd name="T41" fmla="*/ 148 h 390"/>
                  <a:gd name="T42" fmla="*/ 222 w 501"/>
                  <a:gd name="T43" fmla="*/ 157 h 390"/>
                  <a:gd name="T44" fmla="*/ 251 w 501"/>
                  <a:gd name="T45" fmla="*/ 154 h 390"/>
                  <a:gd name="T46" fmla="*/ 281 w 501"/>
                  <a:gd name="T47" fmla="*/ 144 h 390"/>
                  <a:gd name="T48" fmla="*/ 315 w 501"/>
                  <a:gd name="T49" fmla="*/ 156 h 390"/>
                  <a:gd name="T50" fmla="*/ 353 w 501"/>
                  <a:gd name="T51" fmla="*/ 163 h 390"/>
                  <a:gd name="T52" fmla="*/ 396 w 501"/>
                  <a:gd name="T53" fmla="*/ 157 h 390"/>
                  <a:gd name="T54" fmla="*/ 434 w 501"/>
                  <a:gd name="T55" fmla="*/ 162 h 390"/>
                  <a:gd name="T56" fmla="*/ 458 w 501"/>
                  <a:gd name="T57" fmla="*/ 186 h 390"/>
                  <a:gd name="T58" fmla="*/ 470 w 501"/>
                  <a:gd name="T59" fmla="*/ 168 h 390"/>
                  <a:gd name="T60" fmla="*/ 501 w 501"/>
                  <a:gd name="T61" fmla="*/ 145 h 390"/>
                  <a:gd name="T62" fmla="*/ 464 w 501"/>
                  <a:gd name="T63" fmla="*/ 132 h 390"/>
                  <a:gd name="T64" fmla="*/ 452 w 501"/>
                  <a:gd name="T65" fmla="*/ 96 h 390"/>
                  <a:gd name="T66" fmla="*/ 435 w 501"/>
                  <a:gd name="T67" fmla="*/ 70 h 390"/>
                  <a:gd name="T68" fmla="*/ 402 w 501"/>
                  <a:gd name="T69" fmla="*/ 90 h 390"/>
                  <a:gd name="T70" fmla="*/ 372 w 501"/>
                  <a:gd name="T71" fmla="*/ 81 h 390"/>
                  <a:gd name="T72" fmla="*/ 341 w 501"/>
                  <a:gd name="T73" fmla="*/ 73 h 390"/>
                  <a:gd name="T74" fmla="*/ 315 w 501"/>
                  <a:gd name="T75" fmla="*/ 54 h 390"/>
                  <a:gd name="T76" fmla="*/ 284 w 501"/>
                  <a:gd name="T77" fmla="*/ 30 h 390"/>
                  <a:gd name="T78" fmla="*/ 279 w 501"/>
                  <a:gd name="T79" fmla="*/ 0 h 390"/>
                  <a:gd name="T80" fmla="*/ 227 w 501"/>
                  <a:gd name="T81" fmla="*/ 25 h 390"/>
                  <a:gd name="T82" fmla="*/ 197 w 501"/>
                  <a:gd name="T83" fmla="*/ 33 h 390"/>
                  <a:gd name="T84" fmla="*/ 182 w 501"/>
                  <a:gd name="T85" fmla="*/ 48 h 390"/>
                  <a:gd name="T86" fmla="*/ 177 w 501"/>
                  <a:gd name="T87" fmla="*/ 78 h 390"/>
                  <a:gd name="T88" fmla="*/ 156 w 501"/>
                  <a:gd name="T89" fmla="*/ 79 h 390"/>
                  <a:gd name="T90" fmla="*/ 147 w 501"/>
                  <a:gd name="T91" fmla="*/ 120 h 390"/>
                  <a:gd name="T92" fmla="*/ 117 w 501"/>
                  <a:gd name="T93" fmla="*/ 103 h 390"/>
                  <a:gd name="T94" fmla="*/ 72 w 501"/>
                  <a:gd name="T95" fmla="*/ 102 h 390"/>
                  <a:gd name="T96" fmla="*/ 27 w 501"/>
                  <a:gd name="T97" fmla="*/ 9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390">
                    <a:moveTo>
                      <a:pt x="6" y="91"/>
                    </a:moveTo>
                    <a:lnTo>
                      <a:pt x="0" y="117"/>
                    </a:lnTo>
                    <a:lnTo>
                      <a:pt x="2" y="133"/>
                    </a:lnTo>
                    <a:lnTo>
                      <a:pt x="24" y="171"/>
                    </a:lnTo>
                    <a:lnTo>
                      <a:pt x="44" y="196"/>
                    </a:lnTo>
                    <a:lnTo>
                      <a:pt x="53" y="178"/>
                    </a:lnTo>
                    <a:lnTo>
                      <a:pt x="53" y="156"/>
                    </a:lnTo>
                    <a:lnTo>
                      <a:pt x="56" y="142"/>
                    </a:lnTo>
                    <a:lnTo>
                      <a:pt x="68" y="124"/>
                    </a:lnTo>
                    <a:lnTo>
                      <a:pt x="86" y="139"/>
                    </a:lnTo>
                    <a:lnTo>
                      <a:pt x="102" y="150"/>
                    </a:lnTo>
                    <a:lnTo>
                      <a:pt x="110" y="175"/>
                    </a:lnTo>
                    <a:lnTo>
                      <a:pt x="113" y="201"/>
                    </a:lnTo>
                    <a:lnTo>
                      <a:pt x="153" y="240"/>
                    </a:lnTo>
                    <a:lnTo>
                      <a:pt x="143" y="244"/>
                    </a:lnTo>
                    <a:lnTo>
                      <a:pt x="132" y="252"/>
                    </a:lnTo>
                    <a:lnTo>
                      <a:pt x="152" y="273"/>
                    </a:lnTo>
                    <a:lnTo>
                      <a:pt x="168" y="286"/>
                    </a:lnTo>
                    <a:lnTo>
                      <a:pt x="176" y="297"/>
                    </a:lnTo>
                    <a:lnTo>
                      <a:pt x="192" y="306"/>
                    </a:lnTo>
                    <a:lnTo>
                      <a:pt x="201" y="325"/>
                    </a:lnTo>
                    <a:lnTo>
                      <a:pt x="218" y="328"/>
                    </a:lnTo>
                    <a:lnTo>
                      <a:pt x="239" y="327"/>
                    </a:lnTo>
                    <a:lnTo>
                      <a:pt x="285" y="343"/>
                    </a:lnTo>
                    <a:lnTo>
                      <a:pt x="306" y="361"/>
                    </a:lnTo>
                    <a:lnTo>
                      <a:pt x="329" y="384"/>
                    </a:lnTo>
                    <a:lnTo>
                      <a:pt x="347" y="390"/>
                    </a:lnTo>
                    <a:lnTo>
                      <a:pt x="356" y="375"/>
                    </a:lnTo>
                    <a:lnTo>
                      <a:pt x="341" y="366"/>
                    </a:lnTo>
                    <a:lnTo>
                      <a:pt x="329" y="354"/>
                    </a:lnTo>
                    <a:lnTo>
                      <a:pt x="318" y="339"/>
                    </a:lnTo>
                    <a:lnTo>
                      <a:pt x="314" y="327"/>
                    </a:lnTo>
                    <a:lnTo>
                      <a:pt x="300" y="327"/>
                    </a:lnTo>
                    <a:lnTo>
                      <a:pt x="290" y="322"/>
                    </a:lnTo>
                    <a:lnTo>
                      <a:pt x="276" y="304"/>
                    </a:lnTo>
                    <a:lnTo>
                      <a:pt x="264" y="283"/>
                    </a:lnTo>
                    <a:lnTo>
                      <a:pt x="251" y="271"/>
                    </a:lnTo>
                    <a:lnTo>
                      <a:pt x="228" y="256"/>
                    </a:lnTo>
                    <a:lnTo>
                      <a:pt x="212" y="223"/>
                    </a:lnTo>
                    <a:lnTo>
                      <a:pt x="198" y="198"/>
                    </a:lnTo>
                    <a:lnTo>
                      <a:pt x="188" y="172"/>
                    </a:lnTo>
                    <a:lnTo>
                      <a:pt x="188" y="148"/>
                    </a:lnTo>
                    <a:lnTo>
                      <a:pt x="201" y="150"/>
                    </a:lnTo>
                    <a:lnTo>
                      <a:pt x="222" y="157"/>
                    </a:lnTo>
                    <a:lnTo>
                      <a:pt x="231" y="172"/>
                    </a:lnTo>
                    <a:lnTo>
                      <a:pt x="251" y="154"/>
                    </a:lnTo>
                    <a:lnTo>
                      <a:pt x="269" y="150"/>
                    </a:lnTo>
                    <a:lnTo>
                      <a:pt x="281" y="144"/>
                    </a:lnTo>
                    <a:lnTo>
                      <a:pt x="302" y="148"/>
                    </a:lnTo>
                    <a:lnTo>
                      <a:pt x="315" y="156"/>
                    </a:lnTo>
                    <a:lnTo>
                      <a:pt x="335" y="156"/>
                    </a:lnTo>
                    <a:lnTo>
                      <a:pt x="353" y="163"/>
                    </a:lnTo>
                    <a:lnTo>
                      <a:pt x="372" y="159"/>
                    </a:lnTo>
                    <a:lnTo>
                      <a:pt x="396" y="157"/>
                    </a:lnTo>
                    <a:lnTo>
                      <a:pt x="414" y="163"/>
                    </a:lnTo>
                    <a:lnTo>
                      <a:pt x="434" y="162"/>
                    </a:lnTo>
                    <a:lnTo>
                      <a:pt x="443" y="178"/>
                    </a:lnTo>
                    <a:lnTo>
                      <a:pt x="458" y="186"/>
                    </a:lnTo>
                    <a:lnTo>
                      <a:pt x="470" y="184"/>
                    </a:lnTo>
                    <a:lnTo>
                      <a:pt x="470" y="168"/>
                    </a:lnTo>
                    <a:lnTo>
                      <a:pt x="489" y="153"/>
                    </a:lnTo>
                    <a:lnTo>
                      <a:pt x="501" y="145"/>
                    </a:lnTo>
                    <a:lnTo>
                      <a:pt x="482" y="138"/>
                    </a:lnTo>
                    <a:lnTo>
                      <a:pt x="464" y="132"/>
                    </a:lnTo>
                    <a:lnTo>
                      <a:pt x="458" y="120"/>
                    </a:lnTo>
                    <a:lnTo>
                      <a:pt x="452" y="96"/>
                    </a:lnTo>
                    <a:lnTo>
                      <a:pt x="444" y="81"/>
                    </a:lnTo>
                    <a:lnTo>
                      <a:pt x="435" y="70"/>
                    </a:lnTo>
                    <a:lnTo>
                      <a:pt x="416" y="88"/>
                    </a:lnTo>
                    <a:lnTo>
                      <a:pt x="402" y="90"/>
                    </a:lnTo>
                    <a:lnTo>
                      <a:pt x="387" y="82"/>
                    </a:lnTo>
                    <a:lnTo>
                      <a:pt x="372" y="81"/>
                    </a:lnTo>
                    <a:lnTo>
                      <a:pt x="354" y="81"/>
                    </a:lnTo>
                    <a:lnTo>
                      <a:pt x="341" y="73"/>
                    </a:lnTo>
                    <a:lnTo>
                      <a:pt x="327" y="57"/>
                    </a:lnTo>
                    <a:lnTo>
                      <a:pt x="315" y="54"/>
                    </a:lnTo>
                    <a:lnTo>
                      <a:pt x="300" y="46"/>
                    </a:lnTo>
                    <a:lnTo>
                      <a:pt x="284" y="30"/>
                    </a:lnTo>
                    <a:lnTo>
                      <a:pt x="279" y="18"/>
                    </a:lnTo>
                    <a:lnTo>
                      <a:pt x="279" y="0"/>
                    </a:lnTo>
                    <a:lnTo>
                      <a:pt x="254" y="7"/>
                    </a:lnTo>
                    <a:lnTo>
                      <a:pt x="227" y="25"/>
                    </a:lnTo>
                    <a:lnTo>
                      <a:pt x="216" y="30"/>
                    </a:lnTo>
                    <a:lnTo>
                      <a:pt x="197" y="33"/>
                    </a:lnTo>
                    <a:lnTo>
                      <a:pt x="195" y="45"/>
                    </a:lnTo>
                    <a:lnTo>
                      <a:pt x="182" y="48"/>
                    </a:lnTo>
                    <a:lnTo>
                      <a:pt x="182" y="69"/>
                    </a:lnTo>
                    <a:lnTo>
                      <a:pt x="177" y="78"/>
                    </a:lnTo>
                    <a:lnTo>
                      <a:pt x="167" y="82"/>
                    </a:lnTo>
                    <a:lnTo>
                      <a:pt x="156" y="79"/>
                    </a:lnTo>
                    <a:lnTo>
                      <a:pt x="155" y="111"/>
                    </a:lnTo>
                    <a:lnTo>
                      <a:pt x="147" y="120"/>
                    </a:lnTo>
                    <a:lnTo>
                      <a:pt x="131" y="117"/>
                    </a:lnTo>
                    <a:lnTo>
                      <a:pt x="117" y="103"/>
                    </a:lnTo>
                    <a:lnTo>
                      <a:pt x="104" y="100"/>
                    </a:lnTo>
                    <a:lnTo>
                      <a:pt x="72" y="102"/>
                    </a:lnTo>
                    <a:lnTo>
                      <a:pt x="54" y="111"/>
                    </a:lnTo>
                    <a:lnTo>
                      <a:pt x="27" y="97"/>
                    </a:lnTo>
                    <a:lnTo>
                      <a:pt x="6" y="91"/>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559" name="Freeform 73"/>
              <p:cNvSpPr>
                <a:spLocks/>
              </p:cNvSpPr>
              <p:nvPr>
                <p:custDataLst>
                  <p:tags r:id="rId140"/>
                </p:custDataLst>
              </p:nvPr>
            </p:nvSpPr>
            <p:spPr bwMode="auto">
              <a:xfrm>
                <a:off x="3872" y="3061"/>
                <a:ext cx="345" cy="281"/>
              </a:xfrm>
              <a:custGeom>
                <a:avLst/>
                <a:gdLst>
                  <a:gd name="T0" fmla="*/ 216 w 327"/>
                  <a:gd name="T1" fmla="*/ 285 h 288"/>
                  <a:gd name="T2" fmla="*/ 249 w 327"/>
                  <a:gd name="T3" fmla="*/ 276 h 288"/>
                  <a:gd name="T4" fmla="*/ 231 w 327"/>
                  <a:gd name="T5" fmla="*/ 259 h 288"/>
                  <a:gd name="T6" fmla="*/ 232 w 327"/>
                  <a:gd name="T7" fmla="*/ 241 h 288"/>
                  <a:gd name="T8" fmla="*/ 247 w 327"/>
                  <a:gd name="T9" fmla="*/ 238 h 288"/>
                  <a:gd name="T10" fmla="*/ 258 w 327"/>
                  <a:gd name="T11" fmla="*/ 213 h 288"/>
                  <a:gd name="T12" fmla="*/ 267 w 327"/>
                  <a:gd name="T13" fmla="*/ 205 h 288"/>
                  <a:gd name="T14" fmla="*/ 280 w 327"/>
                  <a:gd name="T15" fmla="*/ 213 h 288"/>
                  <a:gd name="T16" fmla="*/ 280 w 327"/>
                  <a:gd name="T17" fmla="*/ 195 h 288"/>
                  <a:gd name="T18" fmla="*/ 274 w 327"/>
                  <a:gd name="T19" fmla="*/ 181 h 288"/>
                  <a:gd name="T20" fmla="*/ 291 w 327"/>
                  <a:gd name="T21" fmla="*/ 189 h 288"/>
                  <a:gd name="T22" fmla="*/ 316 w 327"/>
                  <a:gd name="T23" fmla="*/ 177 h 288"/>
                  <a:gd name="T24" fmla="*/ 327 w 327"/>
                  <a:gd name="T25" fmla="*/ 166 h 288"/>
                  <a:gd name="T26" fmla="*/ 309 w 327"/>
                  <a:gd name="T27" fmla="*/ 153 h 288"/>
                  <a:gd name="T28" fmla="*/ 300 w 327"/>
                  <a:gd name="T29" fmla="*/ 133 h 288"/>
                  <a:gd name="T30" fmla="*/ 294 w 327"/>
                  <a:gd name="T31" fmla="*/ 115 h 288"/>
                  <a:gd name="T32" fmla="*/ 312 w 327"/>
                  <a:gd name="T33" fmla="*/ 112 h 288"/>
                  <a:gd name="T34" fmla="*/ 304 w 327"/>
                  <a:gd name="T35" fmla="*/ 93 h 288"/>
                  <a:gd name="T36" fmla="*/ 291 w 327"/>
                  <a:gd name="T37" fmla="*/ 81 h 288"/>
                  <a:gd name="T38" fmla="*/ 279 w 327"/>
                  <a:gd name="T39" fmla="*/ 78 h 288"/>
                  <a:gd name="T40" fmla="*/ 277 w 327"/>
                  <a:gd name="T41" fmla="*/ 64 h 288"/>
                  <a:gd name="T42" fmla="*/ 279 w 327"/>
                  <a:gd name="T43" fmla="*/ 45 h 288"/>
                  <a:gd name="T44" fmla="*/ 262 w 327"/>
                  <a:gd name="T45" fmla="*/ 31 h 288"/>
                  <a:gd name="T46" fmla="*/ 250 w 327"/>
                  <a:gd name="T47" fmla="*/ 16 h 288"/>
                  <a:gd name="T48" fmla="*/ 223 w 327"/>
                  <a:gd name="T49" fmla="*/ 16 h 288"/>
                  <a:gd name="T50" fmla="*/ 196 w 327"/>
                  <a:gd name="T51" fmla="*/ 12 h 288"/>
                  <a:gd name="T52" fmla="*/ 159 w 327"/>
                  <a:gd name="T53" fmla="*/ 15 h 288"/>
                  <a:gd name="T54" fmla="*/ 132 w 327"/>
                  <a:gd name="T55" fmla="*/ 7 h 288"/>
                  <a:gd name="T56" fmla="*/ 109 w 327"/>
                  <a:gd name="T57" fmla="*/ 0 h 288"/>
                  <a:gd name="T58" fmla="*/ 79 w 327"/>
                  <a:gd name="T59" fmla="*/ 1 h 288"/>
                  <a:gd name="T60" fmla="*/ 48 w 327"/>
                  <a:gd name="T61" fmla="*/ 21 h 288"/>
                  <a:gd name="T62" fmla="*/ 39 w 327"/>
                  <a:gd name="T63" fmla="*/ 13 h 288"/>
                  <a:gd name="T64" fmla="*/ 22 w 327"/>
                  <a:gd name="T65" fmla="*/ 6 h 288"/>
                  <a:gd name="T66" fmla="*/ 6 w 327"/>
                  <a:gd name="T67" fmla="*/ 4 h 288"/>
                  <a:gd name="T68" fmla="*/ 0 w 327"/>
                  <a:gd name="T69" fmla="*/ 22 h 288"/>
                  <a:gd name="T70" fmla="*/ 3 w 327"/>
                  <a:gd name="T71" fmla="*/ 45 h 288"/>
                  <a:gd name="T72" fmla="*/ 19 w 327"/>
                  <a:gd name="T73" fmla="*/ 78 h 288"/>
                  <a:gd name="T74" fmla="*/ 37 w 327"/>
                  <a:gd name="T75" fmla="*/ 115 h 288"/>
                  <a:gd name="T76" fmla="*/ 70 w 327"/>
                  <a:gd name="T77" fmla="*/ 136 h 288"/>
                  <a:gd name="T78" fmla="*/ 91 w 327"/>
                  <a:gd name="T79" fmla="*/ 166 h 288"/>
                  <a:gd name="T80" fmla="*/ 106 w 327"/>
                  <a:gd name="T81" fmla="*/ 186 h 288"/>
                  <a:gd name="T82" fmla="*/ 126 w 327"/>
                  <a:gd name="T83" fmla="*/ 189 h 288"/>
                  <a:gd name="T84" fmla="*/ 148 w 327"/>
                  <a:gd name="T85" fmla="*/ 225 h 288"/>
                  <a:gd name="T86" fmla="*/ 171 w 327"/>
                  <a:gd name="T87" fmla="*/ 232 h 288"/>
                  <a:gd name="T88" fmla="*/ 160 w 327"/>
                  <a:gd name="T89" fmla="*/ 247 h 288"/>
                  <a:gd name="T90" fmla="*/ 142 w 327"/>
                  <a:gd name="T91" fmla="*/ 240 h 288"/>
                  <a:gd name="T92" fmla="*/ 172 w 327"/>
                  <a:gd name="T93" fmla="*/ 264 h 288"/>
                  <a:gd name="T94" fmla="*/ 187 w 327"/>
                  <a:gd name="T95" fmla="*/ 277 h 288"/>
                  <a:gd name="T96" fmla="*/ 205 w 327"/>
                  <a:gd name="T97" fmla="*/ 288 h 288"/>
                  <a:gd name="T98" fmla="*/ 216 w 327"/>
                  <a:gd name="T99"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288">
                    <a:moveTo>
                      <a:pt x="216" y="285"/>
                    </a:moveTo>
                    <a:lnTo>
                      <a:pt x="249" y="276"/>
                    </a:lnTo>
                    <a:lnTo>
                      <a:pt x="231" y="259"/>
                    </a:lnTo>
                    <a:lnTo>
                      <a:pt x="232" y="241"/>
                    </a:lnTo>
                    <a:lnTo>
                      <a:pt x="247" y="238"/>
                    </a:lnTo>
                    <a:lnTo>
                      <a:pt x="258" y="213"/>
                    </a:lnTo>
                    <a:lnTo>
                      <a:pt x="267" y="205"/>
                    </a:lnTo>
                    <a:lnTo>
                      <a:pt x="280" y="213"/>
                    </a:lnTo>
                    <a:lnTo>
                      <a:pt x="280" y="195"/>
                    </a:lnTo>
                    <a:lnTo>
                      <a:pt x="274" y="181"/>
                    </a:lnTo>
                    <a:lnTo>
                      <a:pt x="291" y="189"/>
                    </a:lnTo>
                    <a:lnTo>
                      <a:pt x="316" y="177"/>
                    </a:lnTo>
                    <a:lnTo>
                      <a:pt x="327" y="166"/>
                    </a:lnTo>
                    <a:lnTo>
                      <a:pt x="309" y="153"/>
                    </a:lnTo>
                    <a:lnTo>
                      <a:pt x="300" y="133"/>
                    </a:lnTo>
                    <a:lnTo>
                      <a:pt x="294" y="115"/>
                    </a:lnTo>
                    <a:lnTo>
                      <a:pt x="312" y="112"/>
                    </a:lnTo>
                    <a:lnTo>
                      <a:pt x="304" y="93"/>
                    </a:lnTo>
                    <a:lnTo>
                      <a:pt x="291" y="81"/>
                    </a:lnTo>
                    <a:lnTo>
                      <a:pt x="279" y="78"/>
                    </a:lnTo>
                    <a:lnTo>
                      <a:pt x="277" y="64"/>
                    </a:lnTo>
                    <a:lnTo>
                      <a:pt x="279" y="45"/>
                    </a:lnTo>
                    <a:lnTo>
                      <a:pt x="262" y="31"/>
                    </a:lnTo>
                    <a:lnTo>
                      <a:pt x="250" y="16"/>
                    </a:lnTo>
                    <a:lnTo>
                      <a:pt x="223" y="16"/>
                    </a:lnTo>
                    <a:lnTo>
                      <a:pt x="196" y="12"/>
                    </a:lnTo>
                    <a:lnTo>
                      <a:pt x="159" y="15"/>
                    </a:lnTo>
                    <a:lnTo>
                      <a:pt x="132" y="7"/>
                    </a:lnTo>
                    <a:lnTo>
                      <a:pt x="109" y="0"/>
                    </a:lnTo>
                    <a:lnTo>
                      <a:pt x="79" y="1"/>
                    </a:lnTo>
                    <a:lnTo>
                      <a:pt x="48" y="21"/>
                    </a:lnTo>
                    <a:lnTo>
                      <a:pt x="39" y="13"/>
                    </a:lnTo>
                    <a:lnTo>
                      <a:pt x="22" y="6"/>
                    </a:lnTo>
                    <a:lnTo>
                      <a:pt x="6" y="4"/>
                    </a:lnTo>
                    <a:lnTo>
                      <a:pt x="0" y="22"/>
                    </a:lnTo>
                    <a:lnTo>
                      <a:pt x="3" y="45"/>
                    </a:lnTo>
                    <a:lnTo>
                      <a:pt x="19" y="78"/>
                    </a:lnTo>
                    <a:lnTo>
                      <a:pt x="37" y="115"/>
                    </a:lnTo>
                    <a:lnTo>
                      <a:pt x="70" y="136"/>
                    </a:lnTo>
                    <a:lnTo>
                      <a:pt x="91" y="166"/>
                    </a:lnTo>
                    <a:lnTo>
                      <a:pt x="106" y="186"/>
                    </a:lnTo>
                    <a:lnTo>
                      <a:pt x="126" y="189"/>
                    </a:lnTo>
                    <a:lnTo>
                      <a:pt x="148" y="225"/>
                    </a:lnTo>
                    <a:lnTo>
                      <a:pt x="171" y="232"/>
                    </a:lnTo>
                    <a:lnTo>
                      <a:pt x="160" y="247"/>
                    </a:lnTo>
                    <a:lnTo>
                      <a:pt x="142" y="240"/>
                    </a:lnTo>
                    <a:lnTo>
                      <a:pt x="172" y="264"/>
                    </a:lnTo>
                    <a:lnTo>
                      <a:pt x="187" y="277"/>
                    </a:lnTo>
                    <a:lnTo>
                      <a:pt x="205" y="288"/>
                    </a:lnTo>
                    <a:lnTo>
                      <a:pt x="216" y="28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560" name="Freeform 74"/>
              <p:cNvSpPr>
                <a:spLocks/>
              </p:cNvSpPr>
              <p:nvPr>
                <p:custDataLst>
                  <p:tags r:id="rId141"/>
                </p:custDataLst>
              </p:nvPr>
            </p:nvSpPr>
            <p:spPr bwMode="auto">
              <a:xfrm>
                <a:off x="3298" y="1014"/>
                <a:ext cx="655" cy="686"/>
              </a:xfrm>
              <a:custGeom>
                <a:avLst/>
                <a:gdLst>
                  <a:gd name="T0" fmla="*/ 397 w 622"/>
                  <a:gd name="T1" fmla="*/ 637 h 703"/>
                  <a:gd name="T2" fmla="*/ 397 w 622"/>
                  <a:gd name="T3" fmla="*/ 598 h 703"/>
                  <a:gd name="T4" fmla="*/ 429 w 622"/>
                  <a:gd name="T5" fmla="*/ 549 h 703"/>
                  <a:gd name="T6" fmla="*/ 472 w 622"/>
                  <a:gd name="T7" fmla="*/ 512 h 703"/>
                  <a:gd name="T8" fmla="*/ 461 w 622"/>
                  <a:gd name="T9" fmla="*/ 444 h 703"/>
                  <a:gd name="T10" fmla="*/ 495 w 622"/>
                  <a:gd name="T11" fmla="*/ 386 h 703"/>
                  <a:gd name="T12" fmla="*/ 472 w 622"/>
                  <a:gd name="T13" fmla="*/ 347 h 703"/>
                  <a:gd name="T14" fmla="*/ 483 w 622"/>
                  <a:gd name="T15" fmla="*/ 289 h 703"/>
                  <a:gd name="T16" fmla="*/ 483 w 622"/>
                  <a:gd name="T17" fmla="*/ 242 h 703"/>
                  <a:gd name="T18" fmla="*/ 495 w 622"/>
                  <a:gd name="T19" fmla="*/ 165 h 703"/>
                  <a:gd name="T20" fmla="*/ 536 w 622"/>
                  <a:gd name="T21" fmla="*/ 155 h 703"/>
                  <a:gd name="T22" fmla="*/ 591 w 622"/>
                  <a:gd name="T23" fmla="*/ 137 h 703"/>
                  <a:gd name="T24" fmla="*/ 591 w 622"/>
                  <a:gd name="T25" fmla="*/ 87 h 703"/>
                  <a:gd name="T26" fmla="*/ 611 w 622"/>
                  <a:gd name="T27" fmla="*/ 40 h 703"/>
                  <a:gd name="T28" fmla="*/ 503 w 622"/>
                  <a:gd name="T29" fmla="*/ 40 h 703"/>
                  <a:gd name="T30" fmla="*/ 493 w 622"/>
                  <a:gd name="T31" fmla="*/ 58 h 703"/>
                  <a:gd name="T32" fmla="*/ 460 w 622"/>
                  <a:gd name="T33" fmla="*/ 78 h 703"/>
                  <a:gd name="T34" fmla="*/ 428 w 622"/>
                  <a:gd name="T35" fmla="*/ 78 h 703"/>
                  <a:gd name="T36" fmla="*/ 395 w 622"/>
                  <a:gd name="T37" fmla="*/ 106 h 703"/>
                  <a:gd name="T38" fmla="*/ 365 w 622"/>
                  <a:gd name="T39" fmla="*/ 137 h 703"/>
                  <a:gd name="T40" fmla="*/ 331 w 622"/>
                  <a:gd name="T41" fmla="*/ 165 h 703"/>
                  <a:gd name="T42" fmla="*/ 290 w 622"/>
                  <a:gd name="T43" fmla="*/ 174 h 703"/>
                  <a:gd name="T44" fmla="*/ 279 w 622"/>
                  <a:gd name="T45" fmla="*/ 193 h 703"/>
                  <a:gd name="T46" fmla="*/ 247 w 622"/>
                  <a:gd name="T47" fmla="*/ 203 h 703"/>
                  <a:gd name="T48" fmla="*/ 213 w 622"/>
                  <a:gd name="T49" fmla="*/ 212 h 703"/>
                  <a:gd name="T50" fmla="*/ 182 w 622"/>
                  <a:gd name="T51" fmla="*/ 222 h 703"/>
                  <a:gd name="T52" fmla="*/ 172 w 622"/>
                  <a:gd name="T53" fmla="*/ 250 h 703"/>
                  <a:gd name="T54" fmla="*/ 129 w 622"/>
                  <a:gd name="T55" fmla="*/ 250 h 703"/>
                  <a:gd name="T56" fmla="*/ 85 w 622"/>
                  <a:gd name="T57" fmla="*/ 250 h 703"/>
                  <a:gd name="T58" fmla="*/ 85 w 622"/>
                  <a:gd name="T59" fmla="*/ 279 h 703"/>
                  <a:gd name="T60" fmla="*/ 75 w 622"/>
                  <a:gd name="T61" fmla="*/ 299 h 703"/>
                  <a:gd name="T62" fmla="*/ 64 w 622"/>
                  <a:gd name="T63" fmla="*/ 329 h 703"/>
                  <a:gd name="T64" fmla="*/ 53 w 622"/>
                  <a:gd name="T65" fmla="*/ 356 h 703"/>
                  <a:gd name="T66" fmla="*/ 42 w 622"/>
                  <a:gd name="T67" fmla="*/ 356 h 703"/>
                  <a:gd name="T68" fmla="*/ 64 w 622"/>
                  <a:gd name="T69" fmla="*/ 405 h 703"/>
                  <a:gd name="T70" fmla="*/ 32 w 622"/>
                  <a:gd name="T71" fmla="*/ 425 h 703"/>
                  <a:gd name="T72" fmla="*/ 32 w 622"/>
                  <a:gd name="T73" fmla="*/ 444 h 703"/>
                  <a:gd name="T74" fmla="*/ 97 w 622"/>
                  <a:gd name="T75" fmla="*/ 454 h 703"/>
                  <a:gd name="T76" fmla="*/ 75 w 622"/>
                  <a:gd name="T77" fmla="*/ 512 h 703"/>
                  <a:gd name="T78" fmla="*/ 32 w 622"/>
                  <a:gd name="T79" fmla="*/ 512 h 703"/>
                  <a:gd name="T80" fmla="*/ 0 w 622"/>
                  <a:gd name="T81" fmla="*/ 559 h 703"/>
                  <a:gd name="T82" fmla="*/ 53 w 622"/>
                  <a:gd name="T83" fmla="*/ 549 h 703"/>
                  <a:gd name="T84" fmla="*/ 32 w 622"/>
                  <a:gd name="T85" fmla="*/ 598 h 703"/>
                  <a:gd name="T86" fmla="*/ 22 w 622"/>
                  <a:gd name="T87" fmla="*/ 627 h 703"/>
                  <a:gd name="T88" fmla="*/ 53 w 622"/>
                  <a:gd name="T89" fmla="*/ 684 h 703"/>
                  <a:gd name="T90" fmla="*/ 117 w 622"/>
                  <a:gd name="T91" fmla="*/ 703 h 703"/>
                  <a:gd name="T92" fmla="*/ 182 w 622"/>
                  <a:gd name="T93" fmla="*/ 694 h 703"/>
                  <a:gd name="T94" fmla="*/ 247 w 622"/>
                  <a:gd name="T95" fmla="*/ 646 h 703"/>
                  <a:gd name="T96" fmla="*/ 279 w 622"/>
                  <a:gd name="T97" fmla="*/ 637 h 703"/>
                  <a:gd name="T98" fmla="*/ 331 w 622"/>
                  <a:gd name="T99" fmla="*/ 598 h 703"/>
                  <a:gd name="T100" fmla="*/ 354 w 622"/>
                  <a:gd name="T101" fmla="*/ 539 h 703"/>
                  <a:gd name="T102" fmla="*/ 365 w 622"/>
                  <a:gd name="T103" fmla="*/ 559 h 703"/>
                  <a:gd name="T104" fmla="*/ 395 w 622"/>
                  <a:gd name="T105" fmla="*/ 59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703">
                    <a:moveTo>
                      <a:pt x="377" y="617"/>
                    </a:moveTo>
                    <a:lnTo>
                      <a:pt x="386" y="617"/>
                    </a:lnTo>
                    <a:lnTo>
                      <a:pt x="386" y="627"/>
                    </a:lnTo>
                    <a:lnTo>
                      <a:pt x="397" y="637"/>
                    </a:lnTo>
                    <a:lnTo>
                      <a:pt x="408" y="627"/>
                    </a:lnTo>
                    <a:lnTo>
                      <a:pt x="408" y="617"/>
                    </a:lnTo>
                    <a:lnTo>
                      <a:pt x="408" y="607"/>
                    </a:lnTo>
                    <a:lnTo>
                      <a:pt x="397" y="598"/>
                    </a:lnTo>
                    <a:lnTo>
                      <a:pt x="418" y="578"/>
                    </a:lnTo>
                    <a:lnTo>
                      <a:pt x="418" y="569"/>
                    </a:lnTo>
                    <a:lnTo>
                      <a:pt x="429" y="559"/>
                    </a:lnTo>
                    <a:lnTo>
                      <a:pt x="429" y="549"/>
                    </a:lnTo>
                    <a:lnTo>
                      <a:pt x="440" y="539"/>
                    </a:lnTo>
                    <a:lnTo>
                      <a:pt x="451" y="539"/>
                    </a:lnTo>
                    <a:lnTo>
                      <a:pt x="461" y="539"/>
                    </a:lnTo>
                    <a:lnTo>
                      <a:pt x="472" y="512"/>
                    </a:lnTo>
                    <a:lnTo>
                      <a:pt x="472" y="482"/>
                    </a:lnTo>
                    <a:lnTo>
                      <a:pt x="472" y="473"/>
                    </a:lnTo>
                    <a:lnTo>
                      <a:pt x="472" y="462"/>
                    </a:lnTo>
                    <a:lnTo>
                      <a:pt x="461" y="444"/>
                    </a:lnTo>
                    <a:lnTo>
                      <a:pt x="461" y="434"/>
                    </a:lnTo>
                    <a:lnTo>
                      <a:pt x="495" y="415"/>
                    </a:lnTo>
                    <a:lnTo>
                      <a:pt x="495" y="405"/>
                    </a:lnTo>
                    <a:lnTo>
                      <a:pt x="495" y="386"/>
                    </a:lnTo>
                    <a:lnTo>
                      <a:pt x="495" y="375"/>
                    </a:lnTo>
                    <a:lnTo>
                      <a:pt x="483" y="366"/>
                    </a:lnTo>
                    <a:lnTo>
                      <a:pt x="472" y="356"/>
                    </a:lnTo>
                    <a:lnTo>
                      <a:pt x="472" y="347"/>
                    </a:lnTo>
                    <a:lnTo>
                      <a:pt x="472" y="338"/>
                    </a:lnTo>
                    <a:lnTo>
                      <a:pt x="483" y="318"/>
                    </a:lnTo>
                    <a:lnTo>
                      <a:pt x="483" y="309"/>
                    </a:lnTo>
                    <a:lnTo>
                      <a:pt x="483" y="289"/>
                    </a:lnTo>
                    <a:lnTo>
                      <a:pt x="472" y="279"/>
                    </a:lnTo>
                    <a:lnTo>
                      <a:pt x="472" y="270"/>
                    </a:lnTo>
                    <a:lnTo>
                      <a:pt x="472" y="250"/>
                    </a:lnTo>
                    <a:lnTo>
                      <a:pt x="483" y="242"/>
                    </a:lnTo>
                    <a:lnTo>
                      <a:pt x="483" y="222"/>
                    </a:lnTo>
                    <a:lnTo>
                      <a:pt x="483" y="203"/>
                    </a:lnTo>
                    <a:lnTo>
                      <a:pt x="483" y="183"/>
                    </a:lnTo>
                    <a:lnTo>
                      <a:pt x="495" y="165"/>
                    </a:lnTo>
                    <a:lnTo>
                      <a:pt x="504" y="155"/>
                    </a:lnTo>
                    <a:lnTo>
                      <a:pt x="526" y="145"/>
                    </a:lnTo>
                    <a:lnTo>
                      <a:pt x="526" y="155"/>
                    </a:lnTo>
                    <a:lnTo>
                      <a:pt x="536" y="155"/>
                    </a:lnTo>
                    <a:lnTo>
                      <a:pt x="547" y="145"/>
                    </a:lnTo>
                    <a:lnTo>
                      <a:pt x="558" y="137"/>
                    </a:lnTo>
                    <a:lnTo>
                      <a:pt x="569" y="137"/>
                    </a:lnTo>
                    <a:lnTo>
                      <a:pt x="591" y="137"/>
                    </a:lnTo>
                    <a:lnTo>
                      <a:pt x="601" y="126"/>
                    </a:lnTo>
                    <a:lnTo>
                      <a:pt x="591" y="106"/>
                    </a:lnTo>
                    <a:lnTo>
                      <a:pt x="591" y="97"/>
                    </a:lnTo>
                    <a:lnTo>
                      <a:pt x="591" y="87"/>
                    </a:lnTo>
                    <a:lnTo>
                      <a:pt x="579" y="69"/>
                    </a:lnTo>
                    <a:lnTo>
                      <a:pt x="591" y="58"/>
                    </a:lnTo>
                    <a:lnTo>
                      <a:pt x="611" y="49"/>
                    </a:lnTo>
                    <a:lnTo>
                      <a:pt x="611" y="40"/>
                    </a:lnTo>
                    <a:lnTo>
                      <a:pt x="622" y="1"/>
                    </a:lnTo>
                    <a:lnTo>
                      <a:pt x="501" y="0"/>
                    </a:lnTo>
                    <a:lnTo>
                      <a:pt x="503" y="21"/>
                    </a:lnTo>
                    <a:lnTo>
                      <a:pt x="503" y="40"/>
                    </a:lnTo>
                    <a:lnTo>
                      <a:pt x="493" y="49"/>
                    </a:lnTo>
                    <a:lnTo>
                      <a:pt x="481" y="49"/>
                    </a:lnTo>
                    <a:lnTo>
                      <a:pt x="481" y="58"/>
                    </a:lnTo>
                    <a:lnTo>
                      <a:pt x="493" y="58"/>
                    </a:lnTo>
                    <a:lnTo>
                      <a:pt x="493" y="69"/>
                    </a:lnTo>
                    <a:lnTo>
                      <a:pt x="493" y="78"/>
                    </a:lnTo>
                    <a:lnTo>
                      <a:pt x="481" y="87"/>
                    </a:lnTo>
                    <a:lnTo>
                      <a:pt x="460" y="78"/>
                    </a:lnTo>
                    <a:lnTo>
                      <a:pt x="460" y="69"/>
                    </a:lnTo>
                    <a:lnTo>
                      <a:pt x="449" y="58"/>
                    </a:lnTo>
                    <a:lnTo>
                      <a:pt x="438" y="69"/>
                    </a:lnTo>
                    <a:lnTo>
                      <a:pt x="428" y="78"/>
                    </a:lnTo>
                    <a:lnTo>
                      <a:pt x="418" y="78"/>
                    </a:lnTo>
                    <a:lnTo>
                      <a:pt x="406" y="78"/>
                    </a:lnTo>
                    <a:lnTo>
                      <a:pt x="406" y="97"/>
                    </a:lnTo>
                    <a:lnTo>
                      <a:pt x="395" y="106"/>
                    </a:lnTo>
                    <a:lnTo>
                      <a:pt x="386" y="126"/>
                    </a:lnTo>
                    <a:lnTo>
                      <a:pt x="375" y="126"/>
                    </a:lnTo>
                    <a:lnTo>
                      <a:pt x="365" y="126"/>
                    </a:lnTo>
                    <a:lnTo>
                      <a:pt x="365" y="137"/>
                    </a:lnTo>
                    <a:lnTo>
                      <a:pt x="365" y="155"/>
                    </a:lnTo>
                    <a:lnTo>
                      <a:pt x="354" y="145"/>
                    </a:lnTo>
                    <a:lnTo>
                      <a:pt x="343" y="155"/>
                    </a:lnTo>
                    <a:lnTo>
                      <a:pt x="331" y="165"/>
                    </a:lnTo>
                    <a:lnTo>
                      <a:pt x="322" y="155"/>
                    </a:lnTo>
                    <a:lnTo>
                      <a:pt x="311" y="165"/>
                    </a:lnTo>
                    <a:lnTo>
                      <a:pt x="300" y="174"/>
                    </a:lnTo>
                    <a:lnTo>
                      <a:pt x="290" y="174"/>
                    </a:lnTo>
                    <a:lnTo>
                      <a:pt x="290" y="193"/>
                    </a:lnTo>
                    <a:lnTo>
                      <a:pt x="279" y="183"/>
                    </a:lnTo>
                    <a:lnTo>
                      <a:pt x="268" y="183"/>
                    </a:lnTo>
                    <a:lnTo>
                      <a:pt x="279" y="193"/>
                    </a:lnTo>
                    <a:lnTo>
                      <a:pt x="279" y="203"/>
                    </a:lnTo>
                    <a:lnTo>
                      <a:pt x="268" y="203"/>
                    </a:lnTo>
                    <a:lnTo>
                      <a:pt x="257" y="193"/>
                    </a:lnTo>
                    <a:lnTo>
                      <a:pt x="247" y="203"/>
                    </a:lnTo>
                    <a:lnTo>
                      <a:pt x="235" y="203"/>
                    </a:lnTo>
                    <a:lnTo>
                      <a:pt x="225" y="203"/>
                    </a:lnTo>
                    <a:lnTo>
                      <a:pt x="213" y="203"/>
                    </a:lnTo>
                    <a:lnTo>
                      <a:pt x="213" y="212"/>
                    </a:lnTo>
                    <a:lnTo>
                      <a:pt x="225" y="231"/>
                    </a:lnTo>
                    <a:lnTo>
                      <a:pt x="213" y="231"/>
                    </a:lnTo>
                    <a:lnTo>
                      <a:pt x="204" y="231"/>
                    </a:lnTo>
                    <a:lnTo>
                      <a:pt x="182" y="222"/>
                    </a:lnTo>
                    <a:lnTo>
                      <a:pt x="172" y="222"/>
                    </a:lnTo>
                    <a:lnTo>
                      <a:pt x="162" y="231"/>
                    </a:lnTo>
                    <a:lnTo>
                      <a:pt x="172" y="242"/>
                    </a:lnTo>
                    <a:lnTo>
                      <a:pt x="172" y="250"/>
                    </a:lnTo>
                    <a:lnTo>
                      <a:pt x="162" y="250"/>
                    </a:lnTo>
                    <a:lnTo>
                      <a:pt x="139" y="250"/>
                    </a:lnTo>
                    <a:lnTo>
                      <a:pt x="129" y="270"/>
                    </a:lnTo>
                    <a:lnTo>
                      <a:pt x="129" y="250"/>
                    </a:lnTo>
                    <a:lnTo>
                      <a:pt x="117" y="250"/>
                    </a:lnTo>
                    <a:lnTo>
                      <a:pt x="107" y="261"/>
                    </a:lnTo>
                    <a:lnTo>
                      <a:pt x="97" y="250"/>
                    </a:lnTo>
                    <a:lnTo>
                      <a:pt x="85" y="250"/>
                    </a:lnTo>
                    <a:lnTo>
                      <a:pt x="75" y="250"/>
                    </a:lnTo>
                    <a:lnTo>
                      <a:pt x="75" y="261"/>
                    </a:lnTo>
                    <a:lnTo>
                      <a:pt x="75" y="270"/>
                    </a:lnTo>
                    <a:lnTo>
                      <a:pt x="85" y="279"/>
                    </a:lnTo>
                    <a:lnTo>
                      <a:pt x="97" y="279"/>
                    </a:lnTo>
                    <a:lnTo>
                      <a:pt x="97" y="289"/>
                    </a:lnTo>
                    <a:lnTo>
                      <a:pt x="85" y="289"/>
                    </a:lnTo>
                    <a:lnTo>
                      <a:pt x="75" y="299"/>
                    </a:lnTo>
                    <a:lnTo>
                      <a:pt x="53" y="299"/>
                    </a:lnTo>
                    <a:lnTo>
                      <a:pt x="53" y="309"/>
                    </a:lnTo>
                    <a:lnTo>
                      <a:pt x="64" y="318"/>
                    </a:lnTo>
                    <a:lnTo>
                      <a:pt x="64" y="329"/>
                    </a:lnTo>
                    <a:lnTo>
                      <a:pt x="42" y="318"/>
                    </a:lnTo>
                    <a:lnTo>
                      <a:pt x="42" y="329"/>
                    </a:lnTo>
                    <a:lnTo>
                      <a:pt x="42" y="338"/>
                    </a:lnTo>
                    <a:lnTo>
                      <a:pt x="53" y="356"/>
                    </a:lnTo>
                    <a:lnTo>
                      <a:pt x="75" y="356"/>
                    </a:lnTo>
                    <a:lnTo>
                      <a:pt x="75" y="366"/>
                    </a:lnTo>
                    <a:lnTo>
                      <a:pt x="64" y="366"/>
                    </a:lnTo>
                    <a:lnTo>
                      <a:pt x="42" y="356"/>
                    </a:lnTo>
                    <a:lnTo>
                      <a:pt x="42" y="366"/>
                    </a:lnTo>
                    <a:lnTo>
                      <a:pt x="42" y="375"/>
                    </a:lnTo>
                    <a:lnTo>
                      <a:pt x="53" y="395"/>
                    </a:lnTo>
                    <a:lnTo>
                      <a:pt x="64" y="405"/>
                    </a:lnTo>
                    <a:lnTo>
                      <a:pt x="53" y="415"/>
                    </a:lnTo>
                    <a:lnTo>
                      <a:pt x="42" y="405"/>
                    </a:lnTo>
                    <a:lnTo>
                      <a:pt x="32" y="415"/>
                    </a:lnTo>
                    <a:lnTo>
                      <a:pt x="32" y="425"/>
                    </a:lnTo>
                    <a:lnTo>
                      <a:pt x="53" y="434"/>
                    </a:lnTo>
                    <a:lnTo>
                      <a:pt x="42" y="434"/>
                    </a:lnTo>
                    <a:lnTo>
                      <a:pt x="32" y="434"/>
                    </a:lnTo>
                    <a:lnTo>
                      <a:pt x="32" y="444"/>
                    </a:lnTo>
                    <a:lnTo>
                      <a:pt x="42" y="454"/>
                    </a:lnTo>
                    <a:lnTo>
                      <a:pt x="53" y="462"/>
                    </a:lnTo>
                    <a:lnTo>
                      <a:pt x="75" y="462"/>
                    </a:lnTo>
                    <a:lnTo>
                      <a:pt x="97" y="454"/>
                    </a:lnTo>
                    <a:lnTo>
                      <a:pt x="75" y="473"/>
                    </a:lnTo>
                    <a:lnTo>
                      <a:pt x="64" y="482"/>
                    </a:lnTo>
                    <a:lnTo>
                      <a:pt x="53" y="492"/>
                    </a:lnTo>
                    <a:lnTo>
                      <a:pt x="75" y="512"/>
                    </a:lnTo>
                    <a:lnTo>
                      <a:pt x="64" y="512"/>
                    </a:lnTo>
                    <a:lnTo>
                      <a:pt x="53" y="512"/>
                    </a:lnTo>
                    <a:lnTo>
                      <a:pt x="42" y="520"/>
                    </a:lnTo>
                    <a:lnTo>
                      <a:pt x="32" y="512"/>
                    </a:lnTo>
                    <a:lnTo>
                      <a:pt x="22" y="512"/>
                    </a:lnTo>
                    <a:lnTo>
                      <a:pt x="10" y="530"/>
                    </a:lnTo>
                    <a:lnTo>
                      <a:pt x="10" y="539"/>
                    </a:lnTo>
                    <a:lnTo>
                      <a:pt x="0" y="559"/>
                    </a:lnTo>
                    <a:lnTo>
                      <a:pt x="10" y="569"/>
                    </a:lnTo>
                    <a:lnTo>
                      <a:pt x="32" y="539"/>
                    </a:lnTo>
                    <a:lnTo>
                      <a:pt x="53" y="539"/>
                    </a:lnTo>
                    <a:lnTo>
                      <a:pt x="53" y="549"/>
                    </a:lnTo>
                    <a:lnTo>
                      <a:pt x="53" y="569"/>
                    </a:lnTo>
                    <a:lnTo>
                      <a:pt x="42" y="569"/>
                    </a:lnTo>
                    <a:lnTo>
                      <a:pt x="42" y="588"/>
                    </a:lnTo>
                    <a:lnTo>
                      <a:pt x="32" y="598"/>
                    </a:lnTo>
                    <a:lnTo>
                      <a:pt x="32" y="588"/>
                    </a:lnTo>
                    <a:lnTo>
                      <a:pt x="22" y="598"/>
                    </a:lnTo>
                    <a:lnTo>
                      <a:pt x="22" y="607"/>
                    </a:lnTo>
                    <a:lnTo>
                      <a:pt x="22" y="627"/>
                    </a:lnTo>
                    <a:lnTo>
                      <a:pt x="22" y="637"/>
                    </a:lnTo>
                    <a:lnTo>
                      <a:pt x="42" y="655"/>
                    </a:lnTo>
                    <a:lnTo>
                      <a:pt x="75" y="665"/>
                    </a:lnTo>
                    <a:lnTo>
                      <a:pt x="53" y="684"/>
                    </a:lnTo>
                    <a:lnTo>
                      <a:pt x="75" y="694"/>
                    </a:lnTo>
                    <a:lnTo>
                      <a:pt x="85" y="684"/>
                    </a:lnTo>
                    <a:lnTo>
                      <a:pt x="85" y="703"/>
                    </a:lnTo>
                    <a:lnTo>
                      <a:pt x="117" y="703"/>
                    </a:lnTo>
                    <a:lnTo>
                      <a:pt x="139" y="703"/>
                    </a:lnTo>
                    <a:lnTo>
                      <a:pt x="162" y="694"/>
                    </a:lnTo>
                    <a:lnTo>
                      <a:pt x="162" y="703"/>
                    </a:lnTo>
                    <a:lnTo>
                      <a:pt x="182" y="694"/>
                    </a:lnTo>
                    <a:lnTo>
                      <a:pt x="193" y="684"/>
                    </a:lnTo>
                    <a:lnTo>
                      <a:pt x="204" y="665"/>
                    </a:lnTo>
                    <a:lnTo>
                      <a:pt x="213" y="655"/>
                    </a:lnTo>
                    <a:lnTo>
                      <a:pt x="247" y="646"/>
                    </a:lnTo>
                    <a:lnTo>
                      <a:pt x="247" y="637"/>
                    </a:lnTo>
                    <a:lnTo>
                      <a:pt x="257" y="627"/>
                    </a:lnTo>
                    <a:lnTo>
                      <a:pt x="279" y="627"/>
                    </a:lnTo>
                    <a:lnTo>
                      <a:pt x="279" y="637"/>
                    </a:lnTo>
                    <a:lnTo>
                      <a:pt x="290" y="646"/>
                    </a:lnTo>
                    <a:lnTo>
                      <a:pt x="311" y="637"/>
                    </a:lnTo>
                    <a:lnTo>
                      <a:pt x="311" y="617"/>
                    </a:lnTo>
                    <a:lnTo>
                      <a:pt x="331" y="598"/>
                    </a:lnTo>
                    <a:lnTo>
                      <a:pt x="331" y="578"/>
                    </a:lnTo>
                    <a:lnTo>
                      <a:pt x="322" y="569"/>
                    </a:lnTo>
                    <a:lnTo>
                      <a:pt x="343" y="549"/>
                    </a:lnTo>
                    <a:lnTo>
                      <a:pt x="354" y="539"/>
                    </a:lnTo>
                    <a:lnTo>
                      <a:pt x="365" y="530"/>
                    </a:lnTo>
                    <a:lnTo>
                      <a:pt x="375" y="530"/>
                    </a:lnTo>
                    <a:lnTo>
                      <a:pt x="375" y="549"/>
                    </a:lnTo>
                    <a:lnTo>
                      <a:pt x="365" y="559"/>
                    </a:lnTo>
                    <a:lnTo>
                      <a:pt x="354" y="559"/>
                    </a:lnTo>
                    <a:lnTo>
                      <a:pt x="354" y="578"/>
                    </a:lnTo>
                    <a:lnTo>
                      <a:pt x="365" y="578"/>
                    </a:lnTo>
                    <a:lnTo>
                      <a:pt x="395" y="598"/>
                    </a:lnTo>
                    <a:lnTo>
                      <a:pt x="377" y="617"/>
                    </a:lnTo>
                    <a:lnTo>
                      <a:pt x="377" y="617"/>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61" name="Freeform 75"/>
              <p:cNvSpPr>
                <a:spLocks/>
              </p:cNvSpPr>
              <p:nvPr>
                <p:custDataLst>
                  <p:tags r:id="rId142"/>
                </p:custDataLst>
              </p:nvPr>
            </p:nvSpPr>
            <p:spPr bwMode="auto">
              <a:xfrm>
                <a:off x="3691" y="1016"/>
                <a:ext cx="643" cy="995"/>
              </a:xfrm>
              <a:custGeom>
                <a:avLst/>
                <a:gdLst>
                  <a:gd name="T0" fmla="*/ 235 w 611"/>
                  <a:gd name="T1" fmla="*/ 48 h 1020"/>
                  <a:gd name="T2" fmla="*/ 215 w 611"/>
                  <a:gd name="T3" fmla="*/ 96 h 1020"/>
                  <a:gd name="T4" fmla="*/ 193 w 611"/>
                  <a:gd name="T5" fmla="*/ 135 h 1020"/>
                  <a:gd name="T6" fmla="*/ 149 w 611"/>
                  <a:gd name="T7" fmla="*/ 153 h 1020"/>
                  <a:gd name="T8" fmla="*/ 106 w 611"/>
                  <a:gd name="T9" fmla="*/ 181 h 1020"/>
                  <a:gd name="T10" fmla="*/ 97 w 611"/>
                  <a:gd name="T11" fmla="*/ 249 h 1020"/>
                  <a:gd name="T12" fmla="*/ 106 w 611"/>
                  <a:gd name="T13" fmla="*/ 308 h 1020"/>
                  <a:gd name="T14" fmla="*/ 97 w 611"/>
                  <a:gd name="T15" fmla="*/ 354 h 1020"/>
                  <a:gd name="T16" fmla="*/ 118 w 611"/>
                  <a:gd name="T17" fmla="*/ 404 h 1020"/>
                  <a:gd name="T18" fmla="*/ 97 w 611"/>
                  <a:gd name="T19" fmla="*/ 461 h 1020"/>
                  <a:gd name="T20" fmla="*/ 85 w 611"/>
                  <a:gd name="T21" fmla="*/ 538 h 1020"/>
                  <a:gd name="T22" fmla="*/ 53 w 611"/>
                  <a:gd name="T23" fmla="*/ 557 h 1020"/>
                  <a:gd name="T24" fmla="*/ 31 w 611"/>
                  <a:gd name="T25" fmla="*/ 606 h 1020"/>
                  <a:gd name="T26" fmla="*/ 10 w 611"/>
                  <a:gd name="T27" fmla="*/ 625 h 1020"/>
                  <a:gd name="T28" fmla="*/ 0 w 611"/>
                  <a:gd name="T29" fmla="*/ 635 h 1020"/>
                  <a:gd name="T30" fmla="*/ 0 w 611"/>
                  <a:gd name="T31" fmla="*/ 682 h 1020"/>
                  <a:gd name="T32" fmla="*/ 11 w 611"/>
                  <a:gd name="T33" fmla="*/ 721 h 1020"/>
                  <a:gd name="T34" fmla="*/ 20 w 611"/>
                  <a:gd name="T35" fmla="*/ 750 h 1020"/>
                  <a:gd name="T36" fmla="*/ 20 w 611"/>
                  <a:gd name="T37" fmla="*/ 799 h 1020"/>
                  <a:gd name="T38" fmla="*/ 31 w 611"/>
                  <a:gd name="T39" fmla="*/ 846 h 1020"/>
                  <a:gd name="T40" fmla="*/ 63 w 611"/>
                  <a:gd name="T41" fmla="*/ 894 h 1020"/>
                  <a:gd name="T42" fmla="*/ 43 w 611"/>
                  <a:gd name="T43" fmla="*/ 924 h 1020"/>
                  <a:gd name="T44" fmla="*/ 53 w 611"/>
                  <a:gd name="T45" fmla="*/ 962 h 1020"/>
                  <a:gd name="T46" fmla="*/ 53 w 611"/>
                  <a:gd name="T47" fmla="*/ 1010 h 1020"/>
                  <a:gd name="T48" fmla="*/ 118 w 611"/>
                  <a:gd name="T49" fmla="*/ 1010 h 1020"/>
                  <a:gd name="T50" fmla="*/ 149 w 611"/>
                  <a:gd name="T51" fmla="*/ 1010 h 1020"/>
                  <a:gd name="T52" fmla="*/ 171 w 611"/>
                  <a:gd name="T53" fmla="*/ 962 h 1020"/>
                  <a:gd name="T54" fmla="*/ 193 w 611"/>
                  <a:gd name="T55" fmla="*/ 942 h 1020"/>
                  <a:gd name="T56" fmla="*/ 246 w 611"/>
                  <a:gd name="T57" fmla="*/ 952 h 1020"/>
                  <a:gd name="T58" fmla="*/ 278 w 611"/>
                  <a:gd name="T59" fmla="*/ 924 h 1020"/>
                  <a:gd name="T60" fmla="*/ 321 w 611"/>
                  <a:gd name="T61" fmla="*/ 856 h 1020"/>
                  <a:gd name="T62" fmla="*/ 333 w 611"/>
                  <a:gd name="T63" fmla="*/ 819 h 1020"/>
                  <a:gd name="T64" fmla="*/ 333 w 611"/>
                  <a:gd name="T65" fmla="*/ 779 h 1020"/>
                  <a:gd name="T66" fmla="*/ 343 w 611"/>
                  <a:gd name="T67" fmla="*/ 730 h 1020"/>
                  <a:gd name="T68" fmla="*/ 333 w 611"/>
                  <a:gd name="T69" fmla="*/ 682 h 1020"/>
                  <a:gd name="T70" fmla="*/ 386 w 611"/>
                  <a:gd name="T71" fmla="*/ 664 h 1020"/>
                  <a:gd name="T72" fmla="*/ 418 w 611"/>
                  <a:gd name="T73" fmla="*/ 664 h 1020"/>
                  <a:gd name="T74" fmla="*/ 440 w 611"/>
                  <a:gd name="T75" fmla="*/ 616 h 1020"/>
                  <a:gd name="T76" fmla="*/ 483 w 611"/>
                  <a:gd name="T77" fmla="*/ 567 h 1020"/>
                  <a:gd name="T78" fmla="*/ 450 w 611"/>
                  <a:gd name="T79" fmla="*/ 538 h 1020"/>
                  <a:gd name="T80" fmla="*/ 430 w 611"/>
                  <a:gd name="T81" fmla="*/ 500 h 1020"/>
                  <a:gd name="T82" fmla="*/ 386 w 611"/>
                  <a:gd name="T83" fmla="*/ 480 h 1020"/>
                  <a:gd name="T84" fmla="*/ 364 w 611"/>
                  <a:gd name="T85" fmla="*/ 433 h 1020"/>
                  <a:gd name="T86" fmla="*/ 386 w 611"/>
                  <a:gd name="T87" fmla="*/ 394 h 1020"/>
                  <a:gd name="T88" fmla="*/ 396 w 611"/>
                  <a:gd name="T89" fmla="*/ 354 h 1020"/>
                  <a:gd name="T90" fmla="*/ 375 w 611"/>
                  <a:gd name="T91" fmla="*/ 308 h 1020"/>
                  <a:gd name="T92" fmla="*/ 418 w 611"/>
                  <a:gd name="T93" fmla="*/ 278 h 1020"/>
                  <a:gd name="T94" fmla="*/ 472 w 611"/>
                  <a:gd name="T95" fmla="*/ 260 h 1020"/>
                  <a:gd name="T96" fmla="*/ 493 w 611"/>
                  <a:gd name="T97" fmla="*/ 221 h 1020"/>
                  <a:gd name="T98" fmla="*/ 525 w 611"/>
                  <a:gd name="T99" fmla="*/ 192 h 1020"/>
                  <a:gd name="T100" fmla="*/ 568 w 611"/>
                  <a:gd name="T101" fmla="*/ 153 h 1020"/>
                  <a:gd name="T102" fmla="*/ 590 w 611"/>
                  <a:gd name="T103" fmla="*/ 116 h 1020"/>
                  <a:gd name="T104" fmla="*/ 601 w 611"/>
                  <a:gd name="T105" fmla="*/ 67 h 1020"/>
                  <a:gd name="T106" fmla="*/ 611 w 611"/>
                  <a:gd name="T107" fmla="*/ 8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1" h="1020">
                    <a:moveTo>
                      <a:pt x="245" y="0"/>
                    </a:moveTo>
                    <a:lnTo>
                      <a:pt x="245" y="8"/>
                    </a:lnTo>
                    <a:lnTo>
                      <a:pt x="235" y="39"/>
                    </a:lnTo>
                    <a:lnTo>
                      <a:pt x="235" y="48"/>
                    </a:lnTo>
                    <a:lnTo>
                      <a:pt x="215" y="57"/>
                    </a:lnTo>
                    <a:lnTo>
                      <a:pt x="203" y="67"/>
                    </a:lnTo>
                    <a:lnTo>
                      <a:pt x="215" y="86"/>
                    </a:lnTo>
                    <a:lnTo>
                      <a:pt x="215" y="96"/>
                    </a:lnTo>
                    <a:lnTo>
                      <a:pt x="215" y="105"/>
                    </a:lnTo>
                    <a:lnTo>
                      <a:pt x="225" y="124"/>
                    </a:lnTo>
                    <a:lnTo>
                      <a:pt x="215" y="135"/>
                    </a:lnTo>
                    <a:lnTo>
                      <a:pt x="193" y="135"/>
                    </a:lnTo>
                    <a:lnTo>
                      <a:pt x="181" y="135"/>
                    </a:lnTo>
                    <a:lnTo>
                      <a:pt x="171" y="144"/>
                    </a:lnTo>
                    <a:lnTo>
                      <a:pt x="160" y="153"/>
                    </a:lnTo>
                    <a:lnTo>
                      <a:pt x="149" y="153"/>
                    </a:lnTo>
                    <a:lnTo>
                      <a:pt x="149" y="144"/>
                    </a:lnTo>
                    <a:lnTo>
                      <a:pt x="128" y="153"/>
                    </a:lnTo>
                    <a:lnTo>
                      <a:pt x="118" y="163"/>
                    </a:lnTo>
                    <a:lnTo>
                      <a:pt x="106" y="181"/>
                    </a:lnTo>
                    <a:lnTo>
                      <a:pt x="106" y="201"/>
                    </a:lnTo>
                    <a:lnTo>
                      <a:pt x="106" y="221"/>
                    </a:lnTo>
                    <a:lnTo>
                      <a:pt x="106" y="240"/>
                    </a:lnTo>
                    <a:lnTo>
                      <a:pt x="97" y="249"/>
                    </a:lnTo>
                    <a:lnTo>
                      <a:pt x="97" y="269"/>
                    </a:lnTo>
                    <a:lnTo>
                      <a:pt x="97" y="278"/>
                    </a:lnTo>
                    <a:lnTo>
                      <a:pt x="106" y="288"/>
                    </a:lnTo>
                    <a:lnTo>
                      <a:pt x="106" y="308"/>
                    </a:lnTo>
                    <a:lnTo>
                      <a:pt x="106" y="317"/>
                    </a:lnTo>
                    <a:lnTo>
                      <a:pt x="97" y="336"/>
                    </a:lnTo>
                    <a:lnTo>
                      <a:pt x="97" y="346"/>
                    </a:lnTo>
                    <a:lnTo>
                      <a:pt x="97" y="354"/>
                    </a:lnTo>
                    <a:lnTo>
                      <a:pt x="106" y="365"/>
                    </a:lnTo>
                    <a:lnTo>
                      <a:pt x="118" y="374"/>
                    </a:lnTo>
                    <a:lnTo>
                      <a:pt x="118" y="384"/>
                    </a:lnTo>
                    <a:lnTo>
                      <a:pt x="118" y="404"/>
                    </a:lnTo>
                    <a:lnTo>
                      <a:pt x="118" y="413"/>
                    </a:lnTo>
                    <a:lnTo>
                      <a:pt x="85" y="433"/>
                    </a:lnTo>
                    <a:lnTo>
                      <a:pt x="85" y="443"/>
                    </a:lnTo>
                    <a:lnTo>
                      <a:pt x="97" y="461"/>
                    </a:lnTo>
                    <a:lnTo>
                      <a:pt x="97" y="472"/>
                    </a:lnTo>
                    <a:lnTo>
                      <a:pt x="97" y="480"/>
                    </a:lnTo>
                    <a:lnTo>
                      <a:pt x="97" y="511"/>
                    </a:lnTo>
                    <a:lnTo>
                      <a:pt x="85" y="538"/>
                    </a:lnTo>
                    <a:lnTo>
                      <a:pt x="74" y="538"/>
                    </a:lnTo>
                    <a:lnTo>
                      <a:pt x="63" y="538"/>
                    </a:lnTo>
                    <a:lnTo>
                      <a:pt x="53" y="548"/>
                    </a:lnTo>
                    <a:lnTo>
                      <a:pt x="53" y="557"/>
                    </a:lnTo>
                    <a:lnTo>
                      <a:pt x="42" y="567"/>
                    </a:lnTo>
                    <a:lnTo>
                      <a:pt x="42" y="577"/>
                    </a:lnTo>
                    <a:lnTo>
                      <a:pt x="20" y="596"/>
                    </a:lnTo>
                    <a:lnTo>
                      <a:pt x="31" y="606"/>
                    </a:lnTo>
                    <a:lnTo>
                      <a:pt x="31" y="616"/>
                    </a:lnTo>
                    <a:lnTo>
                      <a:pt x="31" y="625"/>
                    </a:lnTo>
                    <a:lnTo>
                      <a:pt x="20" y="635"/>
                    </a:lnTo>
                    <a:lnTo>
                      <a:pt x="10" y="625"/>
                    </a:lnTo>
                    <a:lnTo>
                      <a:pt x="10" y="616"/>
                    </a:lnTo>
                    <a:lnTo>
                      <a:pt x="0" y="616"/>
                    </a:lnTo>
                    <a:lnTo>
                      <a:pt x="0" y="616"/>
                    </a:lnTo>
                    <a:lnTo>
                      <a:pt x="0" y="635"/>
                    </a:lnTo>
                    <a:lnTo>
                      <a:pt x="0" y="645"/>
                    </a:lnTo>
                    <a:lnTo>
                      <a:pt x="0" y="664"/>
                    </a:lnTo>
                    <a:lnTo>
                      <a:pt x="0" y="673"/>
                    </a:lnTo>
                    <a:lnTo>
                      <a:pt x="0" y="682"/>
                    </a:lnTo>
                    <a:lnTo>
                      <a:pt x="0" y="693"/>
                    </a:lnTo>
                    <a:lnTo>
                      <a:pt x="0" y="702"/>
                    </a:lnTo>
                    <a:lnTo>
                      <a:pt x="11" y="702"/>
                    </a:lnTo>
                    <a:lnTo>
                      <a:pt x="11" y="721"/>
                    </a:lnTo>
                    <a:lnTo>
                      <a:pt x="20" y="712"/>
                    </a:lnTo>
                    <a:lnTo>
                      <a:pt x="31" y="721"/>
                    </a:lnTo>
                    <a:lnTo>
                      <a:pt x="20" y="740"/>
                    </a:lnTo>
                    <a:lnTo>
                      <a:pt x="20" y="750"/>
                    </a:lnTo>
                    <a:lnTo>
                      <a:pt x="20" y="760"/>
                    </a:lnTo>
                    <a:lnTo>
                      <a:pt x="20" y="769"/>
                    </a:lnTo>
                    <a:lnTo>
                      <a:pt x="20" y="789"/>
                    </a:lnTo>
                    <a:lnTo>
                      <a:pt x="20" y="799"/>
                    </a:lnTo>
                    <a:lnTo>
                      <a:pt x="31" y="808"/>
                    </a:lnTo>
                    <a:lnTo>
                      <a:pt x="20" y="819"/>
                    </a:lnTo>
                    <a:lnTo>
                      <a:pt x="20" y="837"/>
                    </a:lnTo>
                    <a:lnTo>
                      <a:pt x="31" y="846"/>
                    </a:lnTo>
                    <a:lnTo>
                      <a:pt x="43" y="846"/>
                    </a:lnTo>
                    <a:lnTo>
                      <a:pt x="43" y="876"/>
                    </a:lnTo>
                    <a:lnTo>
                      <a:pt x="63" y="885"/>
                    </a:lnTo>
                    <a:lnTo>
                      <a:pt x="63" y="894"/>
                    </a:lnTo>
                    <a:lnTo>
                      <a:pt x="63" y="903"/>
                    </a:lnTo>
                    <a:lnTo>
                      <a:pt x="53" y="903"/>
                    </a:lnTo>
                    <a:lnTo>
                      <a:pt x="53" y="913"/>
                    </a:lnTo>
                    <a:lnTo>
                      <a:pt x="43" y="924"/>
                    </a:lnTo>
                    <a:lnTo>
                      <a:pt x="43" y="933"/>
                    </a:lnTo>
                    <a:lnTo>
                      <a:pt x="43" y="942"/>
                    </a:lnTo>
                    <a:lnTo>
                      <a:pt x="53" y="952"/>
                    </a:lnTo>
                    <a:lnTo>
                      <a:pt x="53" y="962"/>
                    </a:lnTo>
                    <a:lnTo>
                      <a:pt x="63" y="972"/>
                    </a:lnTo>
                    <a:lnTo>
                      <a:pt x="63" y="981"/>
                    </a:lnTo>
                    <a:lnTo>
                      <a:pt x="63" y="1001"/>
                    </a:lnTo>
                    <a:lnTo>
                      <a:pt x="53" y="1010"/>
                    </a:lnTo>
                    <a:lnTo>
                      <a:pt x="63" y="1020"/>
                    </a:lnTo>
                    <a:lnTo>
                      <a:pt x="74" y="1010"/>
                    </a:lnTo>
                    <a:lnTo>
                      <a:pt x="85" y="1020"/>
                    </a:lnTo>
                    <a:lnTo>
                      <a:pt x="118" y="1010"/>
                    </a:lnTo>
                    <a:lnTo>
                      <a:pt x="128" y="1020"/>
                    </a:lnTo>
                    <a:lnTo>
                      <a:pt x="140" y="1020"/>
                    </a:lnTo>
                    <a:lnTo>
                      <a:pt x="149" y="1020"/>
                    </a:lnTo>
                    <a:lnTo>
                      <a:pt x="149" y="1010"/>
                    </a:lnTo>
                    <a:lnTo>
                      <a:pt x="149" y="992"/>
                    </a:lnTo>
                    <a:lnTo>
                      <a:pt x="149" y="972"/>
                    </a:lnTo>
                    <a:lnTo>
                      <a:pt x="160" y="962"/>
                    </a:lnTo>
                    <a:lnTo>
                      <a:pt x="171" y="962"/>
                    </a:lnTo>
                    <a:lnTo>
                      <a:pt x="181" y="962"/>
                    </a:lnTo>
                    <a:lnTo>
                      <a:pt x="193" y="952"/>
                    </a:lnTo>
                    <a:lnTo>
                      <a:pt x="181" y="952"/>
                    </a:lnTo>
                    <a:lnTo>
                      <a:pt x="193" y="942"/>
                    </a:lnTo>
                    <a:lnTo>
                      <a:pt x="215" y="933"/>
                    </a:lnTo>
                    <a:lnTo>
                      <a:pt x="237" y="942"/>
                    </a:lnTo>
                    <a:lnTo>
                      <a:pt x="237" y="952"/>
                    </a:lnTo>
                    <a:lnTo>
                      <a:pt x="246" y="952"/>
                    </a:lnTo>
                    <a:lnTo>
                      <a:pt x="268" y="952"/>
                    </a:lnTo>
                    <a:lnTo>
                      <a:pt x="278" y="952"/>
                    </a:lnTo>
                    <a:lnTo>
                      <a:pt x="278" y="933"/>
                    </a:lnTo>
                    <a:lnTo>
                      <a:pt x="278" y="924"/>
                    </a:lnTo>
                    <a:lnTo>
                      <a:pt x="300" y="894"/>
                    </a:lnTo>
                    <a:lnTo>
                      <a:pt x="300" y="876"/>
                    </a:lnTo>
                    <a:lnTo>
                      <a:pt x="310" y="865"/>
                    </a:lnTo>
                    <a:lnTo>
                      <a:pt x="321" y="856"/>
                    </a:lnTo>
                    <a:lnTo>
                      <a:pt x="321" y="846"/>
                    </a:lnTo>
                    <a:lnTo>
                      <a:pt x="310" y="846"/>
                    </a:lnTo>
                    <a:lnTo>
                      <a:pt x="321" y="826"/>
                    </a:lnTo>
                    <a:lnTo>
                      <a:pt x="333" y="819"/>
                    </a:lnTo>
                    <a:lnTo>
                      <a:pt x="321" y="808"/>
                    </a:lnTo>
                    <a:lnTo>
                      <a:pt x="321" y="799"/>
                    </a:lnTo>
                    <a:lnTo>
                      <a:pt x="321" y="789"/>
                    </a:lnTo>
                    <a:lnTo>
                      <a:pt x="333" y="779"/>
                    </a:lnTo>
                    <a:lnTo>
                      <a:pt x="333" y="769"/>
                    </a:lnTo>
                    <a:lnTo>
                      <a:pt x="343" y="750"/>
                    </a:lnTo>
                    <a:lnTo>
                      <a:pt x="343" y="740"/>
                    </a:lnTo>
                    <a:lnTo>
                      <a:pt x="343" y="730"/>
                    </a:lnTo>
                    <a:lnTo>
                      <a:pt x="333" y="712"/>
                    </a:lnTo>
                    <a:lnTo>
                      <a:pt x="355" y="702"/>
                    </a:lnTo>
                    <a:lnTo>
                      <a:pt x="321" y="693"/>
                    </a:lnTo>
                    <a:lnTo>
                      <a:pt x="333" y="682"/>
                    </a:lnTo>
                    <a:lnTo>
                      <a:pt x="355" y="693"/>
                    </a:lnTo>
                    <a:lnTo>
                      <a:pt x="364" y="693"/>
                    </a:lnTo>
                    <a:lnTo>
                      <a:pt x="386" y="673"/>
                    </a:lnTo>
                    <a:lnTo>
                      <a:pt x="386" y="664"/>
                    </a:lnTo>
                    <a:lnTo>
                      <a:pt x="386" y="653"/>
                    </a:lnTo>
                    <a:lnTo>
                      <a:pt x="396" y="653"/>
                    </a:lnTo>
                    <a:lnTo>
                      <a:pt x="408" y="653"/>
                    </a:lnTo>
                    <a:lnTo>
                      <a:pt x="418" y="664"/>
                    </a:lnTo>
                    <a:lnTo>
                      <a:pt x="430" y="645"/>
                    </a:lnTo>
                    <a:lnTo>
                      <a:pt x="440" y="635"/>
                    </a:lnTo>
                    <a:lnTo>
                      <a:pt x="461" y="625"/>
                    </a:lnTo>
                    <a:lnTo>
                      <a:pt x="440" y="616"/>
                    </a:lnTo>
                    <a:lnTo>
                      <a:pt x="440" y="606"/>
                    </a:lnTo>
                    <a:lnTo>
                      <a:pt x="450" y="596"/>
                    </a:lnTo>
                    <a:lnTo>
                      <a:pt x="461" y="596"/>
                    </a:lnTo>
                    <a:lnTo>
                      <a:pt x="483" y="567"/>
                    </a:lnTo>
                    <a:lnTo>
                      <a:pt x="472" y="557"/>
                    </a:lnTo>
                    <a:lnTo>
                      <a:pt x="472" y="538"/>
                    </a:lnTo>
                    <a:lnTo>
                      <a:pt x="450" y="548"/>
                    </a:lnTo>
                    <a:lnTo>
                      <a:pt x="450" y="538"/>
                    </a:lnTo>
                    <a:lnTo>
                      <a:pt x="450" y="529"/>
                    </a:lnTo>
                    <a:lnTo>
                      <a:pt x="440" y="519"/>
                    </a:lnTo>
                    <a:lnTo>
                      <a:pt x="430" y="511"/>
                    </a:lnTo>
                    <a:lnTo>
                      <a:pt x="430" y="500"/>
                    </a:lnTo>
                    <a:lnTo>
                      <a:pt x="430" y="491"/>
                    </a:lnTo>
                    <a:lnTo>
                      <a:pt x="408" y="500"/>
                    </a:lnTo>
                    <a:lnTo>
                      <a:pt x="396" y="491"/>
                    </a:lnTo>
                    <a:lnTo>
                      <a:pt x="386" y="480"/>
                    </a:lnTo>
                    <a:lnTo>
                      <a:pt x="386" y="461"/>
                    </a:lnTo>
                    <a:lnTo>
                      <a:pt x="375" y="452"/>
                    </a:lnTo>
                    <a:lnTo>
                      <a:pt x="375" y="443"/>
                    </a:lnTo>
                    <a:lnTo>
                      <a:pt x="364" y="433"/>
                    </a:lnTo>
                    <a:lnTo>
                      <a:pt x="375" y="433"/>
                    </a:lnTo>
                    <a:lnTo>
                      <a:pt x="386" y="423"/>
                    </a:lnTo>
                    <a:lnTo>
                      <a:pt x="386" y="404"/>
                    </a:lnTo>
                    <a:lnTo>
                      <a:pt x="386" y="394"/>
                    </a:lnTo>
                    <a:lnTo>
                      <a:pt x="386" y="374"/>
                    </a:lnTo>
                    <a:lnTo>
                      <a:pt x="396" y="374"/>
                    </a:lnTo>
                    <a:lnTo>
                      <a:pt x="386" y="365"/>
                    </a:lnTo>
                    <a:lnTo>
                      <a:pt x="396" y="354"/>
                    </a:lnTo>
                    <a:lnTo>
                      <a:pt x="396" y="336"/>
                    </a:lnTo>
                    <a:lnTo>
                      <a:pt x="408" y="328"/>
                    </a:lnTo>
                    <a:lnTo>
                      <a:pt x="408" y="308"/>
                    </a:lnTo>
                    <a:lnTo>
                      <a:pt x="375" y="308"/>
                    </a:lnTo>
                    <a:lnTo>
                      <a:pt x="375" y="288"/>
                    </a:lnTo>
                    <a:lnTo>
                      <a:pt x="386" y="278"/>
                    </a:lnTo>
                    <a:lnTo>
                      <a:pt x="408" y="288"/>
                    </a:lnTo>
                    <a:lnTo>
                      <a:pt x="418" y="278"/>
                    </a:lnTo>
                    <a:lnTo>
                      <a:pt x="430" y="278"/>
                    </a:lnTo>
                    <a:lnTo>
                      <a:pt x="440" y="269"/>
                    </a:lnTo>
                    <a:lnTo>
                      <a:pt x="450" y="269"/>
                    </a:lnTo>
                    <a:lnTo>
                      <a:pt x="472" y="260"/>
                    </a:lnTo>
                    <a:lnTo>
                      <a:pt x="461" y="249"/>
                    </a:lnTo>
                    <a:lnTo>
                      <a:pt x="483" y="230"/>
                    </a:lnTo>
                    <a:lnTo>
                      <a:pt x="472" y="221"/>
                    </a:lnTo>
                    <a:lnTo>
                      <a:pt x="493" y="221"/>
                    </a:lnTo>
                    <a:lnTo>
                      <a:pt x="504" y="201"/>
                    </a:lnTo>
                    <a:lnTo>
                      <a:pt x="515" y="210"/>
                    </a:lnTo>
                    <a:lnTo>
                      <a:pt x="536" y="201"/>
                    </a:lnTo>
                    <a:lnTo>
                      <a:pt x="525" y="192"/>
                    </a:lnTo>
                    <a:lnTo>
                      <a:pt x="536" y="181"/>
                    </a:lnTo>
                    <a:lnTo>
                      <a:pt x="547" y="181"/>
                    </a:lnTo>
                    <a:lnTo>
                      <a:pt x="568" y="173"/>
                    </a:lnTo>
                    <a:lnTo>
                      <a:pt x="568" y="153"/>
                    </a:lnTo>
                    <a:lnTo>
                      <a:pt x="568" y="144"/>
                    </a:lnTo>
                    <a:lnTo>
                      <a:pt x="568" y="135"/>
                    </a:lnTo>
                    <a:lnTo>
                      <a:pt x="579" y="116"/>
                    </a:lnTo>
                    <a:lnTo>
                      <a:pt x="590" y="116"/>
                    </a:lnTo>
                    <a:lnTo>
                      <a:pt x="601" y="96"/>
                    </a:lnTo>
                    <a:lnTo>
                      <a:pt x="611" y="86"/>
                    </a:lnTo>
                    <a:lnTo>
                      <a:pt x="601" y="76"/>
                    </a:lnTo>
                    <a:lnTo>
                      <a:pt x="601" y="67"/>
                    </a:lnTo>
                    <a:lnTo>
                      <a:pt x="601" y="48"/>
                    </a:lnTo>
                    <a:lnTo>
                      <a:pt x="601" y="29"/>
                    </a:lnTo>
                    <a:lnTo>
                      <a:pt x="611" y="19"/>
                    </a:lnTo>
                    <a:lnTo>
                      <a:pt x="611" y="8"/>
                    </a:lnTo>
                    <a:lnTo>
                      <a:pt x="611"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62" name="Freeform 76"/>
              <p:cNvSpPr>
                <a:spLocks/>
              </p:cNvSpPr>
              <p:nvPr>
                <p:custDataLst>
                  <p:tags r:id="rId143"/>
                </p:custDataLst>
              </p:nvPr>
            </p:nvSpPr>
            <p:spPr bwMode="auto">
              <a:xfrm>
                <a:off x="4331" y="1014"/>
                <a:ext cx="421" cy="536"/>
              </a:xfrm>
              <a:custGeom>
                <a:avLst/>
                <a:gdLst>
                  <a:gd name="T0" fmla="*/ 190 w 398"/>
                  <a:gd name="T1" fmla="*/ 21 h 549"/>
                  <a:gd name="T2" fmla="*/ 202 w 398"/>
                  <a:gd name="T3" fmla="*/ 40 h 549"/>
                  <a:gd name="T4" fmla="*/ 181 w 398"/>
                  <a:gd name="T5" fmla="*/ 40 h 549"/>
                  <a:gd name="T6" fmla="*/ 169 w 398"/>
                  <a:gd name="T7" fmla="*/ 49 h 549"/>
                  <a:gd name="T8" fmla="*/ 147 w 398"/>
                  <a:gd name="T9" fmla="*/ 87 h 549"/>
                  <a:gd name="T10" fmla="*/ 126 w 398"/>
                  <a:gd name="T11" fmla="*/ 117 h 549"/>
                  <a:gd name="T12" fmla="*/ 106 w 398"/>
                  <a:gd name="T13" fmla="*/ 145 h 549"/>
                  <a:gd name="T14" fmla="*/ 85 w 398"/>
                  <a:gd name="T15" fmla="*/ 165 h 549"/>
                  <a:gd name="T16" fmla="*/ 85 w 398"/>
                  <a:gd name="T17" fmla="*/ 165 h 549"/>
                  <a:gd name="T18" fmla="*/ 63 w 398"/>
                  <a:gd name="T19" fmla="*/ 183 h 549"/>
                  <a:gd name="T20" fmla="*/ 63 w 398"/>
                  <a:gd name="T21" fmla="*/ 211 h 549"/>
                  <a:gd name="T22" fmla="*/ 32 w 398"/>
                  <a:gd name="T23" fmla="*/ 211 h 549"/>
                  <a:gd name="T24" fmla="*/ 21 w 398"/>
                  <a:gd name="T25" fmla="*/ 231 h 549"/>
                  <a:gd name="T26" fmla="*/ 0 w 398"/>
                  <a:gd name="T27" fmla="*/ 270 h 549"/>
                  <a:gd name="T28" fmla="*/ 10 w 398"/>
                  <a:gd name="T29" fmla="*/ 289 h 549"/>
                  <a:gd name="T30" fmla="*/ 0 w 398"/>
                  <a:gd name="T31" fmla="*/ 318 h 549"/>
                  <a:gd name="T32" fmla="*/ 21 w 398"/>
                  <a:gd name="T33" fmla="*/ 337 h 549"/>
                  <a:gd name="T34" fmla="*/ 21 w 398"/>
                  <a:gd name="T35" fmla="*/ 366 h 549"/>
                  <a:gd name="T36" fmla="*/ 21 w 398"/>
                  <a:gd name="T37" fmla="*/ 414 h 549"/>
                  <a:gd name="T38" fmla="*/ 0 w 398"/>
                  <a:gd name="T39" fmla="*/ 444 h 549"/>
                  <a:gd name="T40" fmla="*/ 21 w 398"/>
                  <a:gd name="T41" fmla="*/ 481 h 549"/>
                  <a:gd name="T42" fmla="*/ 63 w 398"/>
                  <a:gd name="T43" fmla="*/ 492 h 549"/>
                  <a:gd name="T44" fmla="*/ 94 w 398"/>
                  <a:gd name="T45" fmla="*/ 492 h 549"/>
                  <a:gd name="T46" fmla="*/ 106 w 398"/>
                  <a:gd name="T47" fmla="*/ 530 h 549"/>
                  <a:gd name="T48" fmla="*/ 126 w 398"/>
                  <a:gd name="T49" fmla="*/ 549 h 549"/>
                  <a:gd name="T50" fmla="*/ 169 w 398"/>
                  <a:gd name="T51" fmla="*/ 549 h 549"/>
                  <a:gd name="T52" fmla="*/ 190 w 398"/>
                  <a:gd name="T53" fmla="*/ 520 h 549"/>
                  <a:gd name="T54" fmla="*/ 212 w 398"/>
                  <a:gd name="T55" fmla="*/ 530 h 549"/>
                  <a:gd name="T56" fmla="*/ 245 w 398"/>
                  <a:gd name="T57" fmla="*/ 511 h 549"/>
                  <a:gd name="T58" fmla="*/ 286 w 398"/>
                  <a:gd name="T59" fmla="*/ 501 h 549"/>
                  <a:gd name="T60" fmla="*/ 298 w 398"/>
                  <a:gd name="T61" fmla="*/ 492 h 549"/>
                  <a:gd name="T62" fmla="*/ 308 w 398"/>
                  <a:gd name="T63" fmla="*/ 473 h 549"/>
                  <a:gd name="T64" fmla="*/ 329 w 398"/>
                  <a:gd name="T65" fmla="*/ 481 h 549"/>
                  <a:gd name="T66" fmla="*/ 361 w 398"/>
                  <a:gd name="T67" fmla="*/ 453 h 549"/>
                  <a:gd name="T68" fmla="*/ 394 w 398"/>
                  <a:gd name="T69" fmla="*/ 46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549">
                    <a:moveTo>
                      <a:pt x="193" y="1"/>
                    </a:moveTo>
                    <a:lnTo>
                      <a:pt x="190" y="21"/>
                    </a:lnTo>
                    <a:lnTo>
                      <a:pt x="202" y="30"/>
                    </a:lnTo>
                    <a:lnTo>
                      <a:pt x="202" y="40"/>
                    </a:lnTo>
                    <a:lnTo>
                      <a:pt x="190" y="40"/>
                    </a:lnTo>
                    <a:lnTo>
                      <a:pt x="181" y="40"/>
                    </a:lnTo>
                    <a:lnTo>
                      <a:pt x="169" y="40"/>
                    </a:lnTo>
                    <a:lnTo>
                      <a:pt x="169" y="49"/>
                    </a:lnTo>
                    <a:lnTo>
                      <a:pt x="147" y="78"/>
                    </a:lnTo>
                    <a:lnTo>
                      <a:pt x="147" y="87"/>
                    </a:lnTo>
                    <a:lnTo>
                      <a:pt x="138" y="106"/>
                    </a:lnTo>
                    <a:lnTo>
                      <a:pt x="126" y="117"/>
                    </a:lnTo>
                    <a:lnTo>
                      <a:pt x="106" y="136"/>
                    </a:lnTo>
                    <a:lnTo>
                      <a:pt x="106" y="145"/>
                    </a:lnTo>
                    <a:lnTo>
                      <a:pt x="106" y="155"/>
                    </a:lnTo>
                    <a:lnTo>
                      <a:pt x="85" y="165"/>
                    </a:lnTo>
                    <a:lnTo>
                      <a:pt x="85" y="174"/>
                    </a:lnTo>
                    <a:lnTo>
                      <a:pt x="85" y="165"/>
                    </a:lnTo>
                    <a:lnTo>
                      <a:pt x="74" y="174"/>
                    </a:lnTo>
                    <a:lnTo>
                      <a:pt x="63" y="183"/>
                    </a:lnTo>
                    <a:lnTo>
                      <a:pt x="63" y="193"/>
                    </a:lnTo>
                    <a:lnTo>
                      <a:pt x="63" y="211"/>
                    </a:lnTo>
                    <a:lnTo>
                      <a:pt x="43" y="222"/>
                    </a:lnTo>
                    <a:lnTo>
                      <a:pt x="32" y="211"/>
                    </a:lnTo>
                    <a:lnTo>
                      <a:pt x="21" y="211"/>
                    </a:lnTo>
                    <a:lnTo>
                      <a:pt x="21" y="231"/>
                    </a:lnTo>
                    <a:lnTo>
                      <a:pt x="0" y="250"/>
                    </a:lnTo>
                    <a:lnTo>
                      <a:pt x="0" y="270"/>
                    </a:lnTo>
                    <a:lnTo>
                      <a:pt x="0" y="279"/>
                    </a:lnTo>
                    <a:lnTo>
                      <a:pt x="10" y="289"/>
                    </a:lnTo>
                    <a:lnTo>
                      <a:pt x="10" y="309"/>
                    </a:lnTo>
                    <a:lnTo>
                      <a:pt x="0" y="318"/>
                    </a:lnTo>
                    <a:lnTo>
                      <a:pt x="0" y="329"/>
                    </a:lnTo>
                    <a:lnTo>
                      <a:pt x="21" y="337"/>
                    </a:lnTo>
                    <a:lnTo>
                      <a:pt x="21" y="347"/>
                    </a:lnTo>
                    <a:lnTo>
                      <a:pt x="21" y="366"/>
                    </a:lnTo>
                    <a:lnTo>
                      <a:pt x="21" y="395"/>
                    </a:lnTo>
                    <a:lnTo>
                      <a:pt x="21" y="414"/>
                    </a:lnTo>
                    <a:lnTo>
                      <a:pt x="0" y="424"/>
                    </a:lnTo>
                    <a:lnTo>
                      <a:pt x="0" y="444"/>
                    </a:lnTo>
                    <a:lnTo>
                      <a:pt x="0" y="453"/>
                    </a:lnTo>
                    <a:lnTo>
                      <a:pt x="21" y="481"/>
                    </a:lnTo>
                    <a:lnTo>
                      <a:pt x="53" y="481"/>
                    </a:lnTo>
                    <a:lnTo>
                      <a:pt x="63" y="492"/>
                    </a:lnTo>
                    <a:lnTo>
                      <a:pt x="85" y="492"/>
                    </a:lnTo>
                    <a:lnTo>
                      <a:pt x="94" y="492"/>
                    </a:lnTo>
                    <a:lnTo>
                      <a:pt x="106" y="511"/>
                    </a:lnTo>
                    <a:lnTo>
                      <a:pt x="106" y="530"/>
                    </a:lnTo>
                    <a:lnTo>
                      <a:pt x="117" y="539"/>
                    </a:lnTo>
                    <a:lnTo>
                      <a:pt x="126" y="549"/>
                    </a:lnTo>
                    <a:lnTo>
                      <a:pt x="159" y="549"/>
                    </a:lnTo>
                    <a:lnTo>
                      <a:pt x="169" y="549"/>
                    </a:lnTo>
                    <a:lnTo>
                      <a:pt x="181" y="530"/>
                    </a:lnTo>
                    <a:lnTo>
                      <a:pt x="190" y="520"/>
                    </a:lnTo>
                    <a:lnTo>
                      <a:pt x="202" y="539"/>
                    </a:lnTo>
                    <a:lnTo>
                      <a:pt x="212" y="530"/>
                    </a:lnTo>
                    <a:lnTo>
                      <a:pt x="224" y="520"/>
                    </a:lnTo>
                    <a:lnTo>
                      <a:pt x="245" y="511"/>
                    </a:lnTo>
                    <a:lnTo>
                      <a:pt x="277" y="501"/>
                    </a:lnTo>
                    <a:lnTo>
                      <a:pt x="286" y="501"/>
                    </a:lnTo>
                    <a:lnTo>
                      <a:pt x="298" y="501"/>
                    </a:lnTo>
                    <a:lnTo>
                      <a:pt x="298" y="492"/>
                    </a:lnTo>
                    <a:lnTo>
                      <a:pt x="298" y="481"/>
                    </a:lnTo>
                    <a:lnTo>
                      <a:pt x="308" y="473"/>
                    </a:lnTo>
                    <a:lnTo>
                      <a:pt x="319" y="492"/>
                    </a:lnTo>
                    <a:lnTo>
                      <a:pt x="329" y="481"/>
                    </a:lnTo>
                    <a:lnTo>
                      <a:pt x="351" y="473"/>
                    </a:lnTo>
                    <a:lnTo>
                      <a:pt x="361" y="453"/>
                    </a:lnTo>
                    <a:lnTo>
                      <a:pt x="373" y="462"/>
                    </a:lnTo>
                    <a:lnTo>
                      <a:pt x="394" y="462"/>
                    </a:lnTo>
                    <a:lnTo>
                      <a:pt x="39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63" name="Freeform 77"/>
              <p:cNvSpPr>
                <a:spLocks/>
              </p:cNvSpPr>
              <p:nvPr>
                <p:custDataLst>
                  <p:tags r:id="rId144"/>
                </p:custDataLst>
              </p:nvPr>
            </p:nvSpPr>
            <p:spPr bwMode="auto">
              <a:xfrm>
                <a:off x="4548" y="2343"/>
                <a:ext cx="196" cy="66"/>
              </a:xfrm>
              <a:custGeom>
                <a:avLst/>
                <a:gdLst>
                  <a:gd name="T0" fmla="*/ 6 w 194"/>
                  <a:gd name="T1" fmla="*/ 67 h 67"/>
                  <a:gd name="T2" fmla="*/ 3 w 194"/>
                  <a:gd name="T3" fmla="*/ 49 h 67"/>
                  <a:gd name="T4" fmla="*/ 24 w 194"/>
                  <a:gd name="T5" fmla="*/ 40 h 67"/>
                  <a:gd name="T6" fmla="*/ 38 w 194"/>
                  <a:gd name="T7" fmla="*/ 47 h 67"/>
                  <a:gd name="T8" fmla="*/ 75 w 194"/>
                  <a:gd name="T9" fmla="*/ 13 h 67"/>
                  <a:gd name="T10" fmla="*/ 114 w 194"/>
                  <a:gd name="T11" fmla="*/ 13 h 67"/>
                  <a:gd name="T12" fmla="*/ 162 w 194"/>
                  <a:gd name="T13" fmla="*/ 1 h 67"/>
                  <a:gd name="T14" fmla="*/ 194 w 194"/>
                  <a:gd name="T15" fmla="*/ 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67">
                    <a:moveTo>
                      <a:pt x="6" y="67"/>
                    </a:moveTo>
                    <a:cubicBezTo>
                      <a:pt x="6" y="64"/>
                      <a:pt x="0" y="53"/>
                      <a:pt x="3" y="49"/>
                    </a:cubicBezTo>
                    <a:cubicBezTo>
                      <a:pt x="6" y="45"/>
                      <a:pt x="18" y="40"/>
                      <a:pt x="24" y="40"/>
                    </a:cubicBezTo>
                    <a:cubicBezTo>
                      <a:pt x="30" y="40"/>
                      <a:pt x="30" y="51"/>
                      <a:pt x="38" y="47"/>
                    </a:cubicBezTo>
                    <a:cubicBezTo>
                      <a:pt x="46" y="43"/>
                      <a:pt x="62" y="19"/>
                      <a:pt x="75" y="13"/>
                    </a:cubicBezTo>
                    <a:cubicBezTo>
                      <a:pt x="88" y="7"/>
                      <a:pt x="100" y="15"/>
                      <a:pt x="114" y="13"/>
                    </a:cubicBezTo>
                    <a:cubicBezTo>
                      <a:pt x="128" y="11"/>
                      <a:pt x="149" y="2"/>
                      <a:pt x="162" y="1"/>
                    </a:cubicBezTo>
                    <a:cubicBezTo>
                      <a:pt x="175" y="0"/>
                      <a:pt x="187" y="7"/>
                      <a:pt x="194" y="8"/>
                    </a:cubicBez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grpSp>
            <p:nvGrpSpPr>
              <p:cNvPr id="91" name="Group 78"/>
              <p:cNvGrpSpPr>
                <a:grpSpLocks/>
              </p:cNvGrpSpPr>
              <p:nvPr/>
            </p:nvGrpSpPr>
            <p:grpSpPr bwMode="auto">
              <a:xfrm>
                <a:off x="4105" y="2961"/>
                <a:ext cx="420" cy="473"/>
                <a:chOff x="3805" y="3411"/>
                <a:chExt cx="398" cy="485"/>
              </a:xfrm>
            </p:grpSpPr>
            <p:sp>
              <p:nvSpPr>
                <p:cNvPr id="565" name="Freeform 79"/>
                <p:cNvSpPr>
                  <a:spLocks/>
                </p:cNvSpPr>
                <p:nvPr>
                  <p:custDataLst>
                    <p:tags r:id="rId145"/>
                  </p:custDataLst>
                </p:nvPr>
              </p:nvSpPr>
              <p:spPr bwMode="auto">
                <a:xfrm>
                  <a:off x="3833" y="3411"/>
                  <a:ext cx="370" cy="461"/>
                </a:xfrm>
                <a:custGeom>
                  <a:avLst/>
                  <a:gdLst>
                    <a:gd name="T0" fmla="*/ 131 w 323"/>
                    <a:gd name="T1" fmla="*/ 312 h 400"/>
                    <a:gd name="T2" fmla="*/ 105 w 323"/>
                    <a:gd name="T3" fmla="*/ 342 h 400"/>
                    <a:gd name="T4" fmla="*/ 142 w 323"/>
                    <a:gd name="T5" fmla="*/ 358 h 400"/>
                    <a:gd name="T6" fmla="*/ 150 w 323"/>
                    <a:gd name="T7" fmla="*/ 382 h 400"/>
                    <a:gd name="T8" fmla="*/ 150 w 323"/>
                    <a:gd name="T9" fmla="*/ 400 h 400"/>
                    <a:gd name="T10" fmla="*/ 184 w 323"/>
                    <a:gd name="T11" fmla="*/ 386 h 400"/>
                    <a:gd name="T12" fmla="*/ 234 w 323"/>
                    <a:gd name="T13" fmla="*/ 378 h 400"/>
                    <a:gd name="T14" fmla="*/ 284 w 323"/>
                    <a:gd name="T15" fmla="*/ 371 h 400"/>
                    <a:gd name="T16" fmla="*/ 282 w 323"/>
                    <a:gd name="T17" fmla="*/ 320 h 400"/>
                    <a:gd name="T18" fmla="*/ 295 w 323"/>
                    <a:gd name="T19" fmla="*/ 292 h 400"/>
                    <a:gd name="T20" fmla="*/ 323 w 323"/>
                    <a:gd name="T21" fmla="*/ 261 h 400"/>
                    <a:gd name="T22" fmla="*/ 291 w 323"/>
                    <a:gd name="T23" fmla="*/ 253 h 400"/>
                    <a:gd name="T24" fmla="*/ 279 w 323"/>
                    <a:gd name="T25" fmla="*/ 212 h 400"/>
                    <a:gd name="T26" fmla="*/ 308 w 323"/>
                    <a:gd name="T27" fmla="*/ 184 h 400"/>
                    <a:gd name="T28" fmla="*/ 295 w 323"/>
                    <a:gd name="T29" fmla="*/ 160 h 400"/>
                    <a:gd name="T30" fmla="*/ 291 w 323"/>
                    <a:gd name="T31" fmla="*/ 134 h 400"/>
                    <a:gd name="T32" fmla="*/ 265 w 323"/>
                    <a:gd name="T33" fmla="*/ 149 h 400"/>
                    <a:gd name="T34" fmla="*/ 236 w 323"/>
                    <a:gd name="T35" fmla="*/ 133 h 400"/>
                    <a:gd name="T36" fmla="*/ 199 w 323"/>
                    <a:gd name="T37" fmla="*/ 123 h 400"/>
                    <a:gd name="T38" fmla="*/ 211 w 323"/>
                    <a:gd name="T39" fmla="*/ 100 h 400"/>
                    <a:gd name="T40" fmla="*/ 186 w 323"/>
                    <a:gd name="T41" fmla="*/ 82 h 400"/>
                    <a:gd name="T42" fmla="*/ 171 w 323"/>
                    <a:gd name="T43" fmla="*/ 65 h 400"/>
                    <a:gd name="T44" fmla="*/ 163 w 323"/>
                    <a:gd name="T45" fmla="*/ 24 h 400"/>
                    <a:gd name="T46" fmla="*/ 152 w 323"/>
                    <a:gd name="T47" fmla="*/ 8 h 400"/>
                    <a:gd name="T48" fmla="*/ 119 w 323"/>
                    <a:gd name="T49" fmla="*/ 2 h 400"/>
                    <a:gd name="T50" fmla="*/ 99 w 323"/>
                    <a:gd name="T51" fmla="*/ 11 h 400"/>
                    <a:gd name="T52" fmla="*/ 74 w 323"/>
                    <a:gd name="T53" fmla="*/ 11 h 400"/>
                    <a:gd name="T54" fmla="*/ 49 w 323"/>
                    <a:gd name="T55" fmla="*/ 16 h 400"/>
                    <a:gd name="T56" fmla="*/ 21 w 323"/>
                    <a:gd name="T57" fmla="*/ 23 h 400"/>
                    <a:gd name="T58" fmla="*/ 0 w 323"/>
                    <a:gd name="T59" fmla="*/ 32 h 400"/>
                    <a:gd name="T60" fmla="*/ 18 w 323"/>
                    <a:gd name="T61" fmla="*/ 68 h 400"/>
                    <a:gd name="T62" fmla="*/ 56 w 323"/>
                    <a:gd name="T63" fmla="*/ 97 h 400"/>
                    <a:gd name="T64" fmla="*/ 31 w 323"/>
                    <a:gd name="T65" fmla="*/ 128 h 400"/>
                    <a:gd name="T66" fmla="*/ 26 w 323"/>
                    <a:gd name="T67" fmla="*/ 165 h 400"/>
                    <a:gd name="T68" fmla="*/ 52 w 323"/>
                    <a:gd name="T69" fmla="*/ 189 h 400"/>
                    <a:gd name="T70" fmla="*/ 47 w 323"/>
                    <a:gd name="T71" fmla="*/ 221 h 400"/>
                    <a:gd name="T72" fmla="*/ 63 w 323"/>
                    <a:gd name="T73" fmla="*/ 240 h 400"/>
                    <a:gd name="T74" fmla="*/ 88 w 323"/>
                    <a:gd name="T75" fmla="*/ 2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400">
                      <a:moveTo>
                        <a:pt x="88" y="295"/>
                      </a:moveTo>
                      <a:lnTo>
                        <a:pt x="131" y="312"/>
                      </a:lnTo>
                      <a:lnTo>
                        <a:pt x="113" y="327"/>
                      </a:lnTo>
                      <a:lnTo>
                        <a:pt x="105" y="342"/>
                      </a:lnTo>
                      <a:lnTo>
                        <a:pt x="124" y="357"/>
                      </a:lnTo>
                      <a:lnTo>
                        <a:pt x="142" y="358"/>
                      </a:lnTo>
                      <a:lnTo>
                        <a:pt x="145" y="373"/>
                      </a:lnTo>
                      <a:lnTo>
                        <a:pt x="150" y="382"/>
                      </a:lnTo>
                      <a:lnTo>
                        <a:pt x="142" y="395"/>
                      </a:lnTo>
                      <a:lnTo>
                        <a:pt x="150" y="400"/>
                      </a:lnTo>
                      <a:lnTo>
                        <a:pt x="177" y="392"/>
                      </a:lnTo>
                      <a:lnTo>
                        <a:pt x="184" y="386"/>
                      </a:lnTo>
                      <a:lnTo>
                        <a:pt x="210" y="384"/>
                      </a:lnTo>
                      <a:lnTo>
                        <a:pt x="234" y="378"/>
                      </a:lnTo>
                      <a:lnTo>
                        <a:pt x="255" y="381"/>
                      </a:lnTo>
                      <a:lnTo>
                        <a:pt x="284" y="371"/>
                      </a:lnTo>
                      <a:lnTo>
                        <a:pt x="287" y="355"/>
                      </a:lnTo>
                      <a:lnTo>
                        <a:pt x="282" y="320"/>
                      </a:lnTo>
                      <a:lnTo>
                        <a:pt x="295" y="312"/>
                      </a:lnTo>
                      <a:lnTo>
                        <a:pt x="295" y="292"/>
                      </a:lnTo>
                      <a:lnTo>
                        <a:pt x="313" y="281"/>
                      </a:lnTo>
                      <a:lnTo>
                        <a:pt x="323" y="261"/>
                      </a:lnTo>
                      <a:lnTo>
                        <a:pt x="308" y="253"/>
                      </a:lnTo>
                      <a:lnTo>
                        <a:pt x="291" y="253"/>
                      </a:lnTo>
                      <a:lnTo>
                        <a:pt x="289" y="242"/>
                      </a:lnTo>
                      <a:lnTo>
                        <a:pt x="279" y="212"/>
                      </a:lnTo>
                      <a:lnTo>
                        <a:pt x="294" y="197"/>
                      </a:lnTo>
                      <a:lnTo>
                        <a:pt x="308" y="184"/>
                      </a:lnTo>
                      <a:lnTo>
                        <a:pt x="305" y="163"/>
                      </a:lnTo>
                      <a:lnTo>
                        <a:pt x="295" y="160"/>
                      </a:lnTo>
                      <a:lnTo>
                        <a:pt x="305" y="141"/>
                      </a:lnTo>
                      <a:lnTo>
                        <a:pt x="291" y="134"/>
                      </a:lnTo>
                      <a:lnTo>
                        <a:pt x="274" y="140"/>
                      </a:lnTo>
                      <a:lnTo>
                        <a:pt x="265" y="149"/>
                      </a:lnTo>
                      <a:lnTo>
                        <a:pt x="245" y="140"/>
                      </a:lnTo>
                      <a:lnTo>
                        <a:pt x="236" y="133"/>
                      </a:lnTo>
                      <a:lnTo>
                        <a:pt x="203" y="134"/>
                      </a:lnTo>
                      <a:lnTo>
                        <a:pt x="199" y="123"/>
                      </a:lnTo>
                      <a:lnTo>
                        <a:pt x="211" y="111"/>
                      </a:lnTo>
                      <a:lnTo>
                        <a:pt x="211" y="100"/>
                      </a:lnTo>
                      <a:lnTo>
                        <a:pt x="195" y="89"/>
                      </a:lnTo>
                      <a:lnTo>
                        <a:pt x="186" y="82"/>
                      </a:lnTo>
                      <a:lnTo>
                        <a:pt x="171" y="82"/>
                      </a:lnTo>
                      <a:lnTo>
                        <a:pt x="171" y="65"/>
                      </a:lnTo>
                      <a:lnTo>
                        <a:pt x="163" y="61"/>
                      </a:lnTo>
                      <a:lnTo>
                        <a:pt x="163" y="24"/>
                      </a:lnTo>
                      <a:lnTo>
                        <a:pt x="150" y="23"/>
                      </a:lnTo>
                      <a:lnTo>
                        <a:pt x="152" y="8"/>
                      </a:lnTo>
                      <a:lnTo>
                        <a:pt x="129" y="8"/>
                      </a:lnTo>
                      <a:lnTo>
                        <a:pt x="119" y="2"/>
                      </a:lnTo>
                      <a:lnTo>
                        <a:pt x="107" y="0"/>
                      </a:lnTo>
                      <a:lnTo>
                        <a:pt x="99" y="11"/>
                      </a:lnTo>
                      <a:lnTo>
                        <a:pt x="85" y="16"/>
                      </a:lnTo>
                      <a:lnTo>
                        <a:pt x="74" y="11"/>
                      </a:lnTo>
                      <a:lnTo>
                        <a:pt x="65" y="7"/>
                      </a:lnTo>
                      <a:lnTo>
                        <a:pt x="49" y="16"/>
                      </a:lnTo>
                      <a:lnTo>
                        <a:pt x="37" y="21"/>
                      </a:lnTo>
                      <a:lnTo>
                        <a:pt x="21" y="23"/>
                      </a:lnTo>
                      <a:lnTo>
                        <a:pt x="10" y="24"/>
                      </a:lnTo>
                      <a:lnTo>
                        <a:pt x="0" y="32"/>
                      </a:lnTo>
                      <a:lnTo>
                        <a:pt x="11" y="50"/>
                      </a:lnTo>
                      <a:lnTo>
                        <a:pt x="18" y="68"/>
                      </a:lnTo>
                      <a:lnTo>
                        <a:pt x="24" y="87"/>
                      </a:lnTo>
                      <a:lnTo>
                        <a:pt x="56" y="97"/>
                      </a:lnTo>
                      <a:lnTo>
                        <a:pt x="34" y="113"/>
                      </a:lnTo>
                      <a:lnTo>
                        <a:pt x="31" y="128"/>
                      </a:lnTo>
                      <a:lnTo>
                        <a:pt x="24" y="141"/>
                      </a:lnTo>
                      <a:lnTo>
                        <a:pt x="26" y="165"/>
                      </a:lnTo>
                      <a:lnTo>
                        <a:pt x="42" y="171"/>
                      </a:lnTo>
                      <a:lnTo>
                        <a:pt x="52" y="189"/>
                      </a:lnTo>
                      <a:lnTo>
                        <a:pt x="40" y="192"/>
                      </a:lnTo>
                      <a:lnTo>
                        <a:pt x="47" y="221"/>
                      </a:lnTo>
                      <a:cubicBezTo>
                        <a:pt x="53" y="228"/>
                        <a:pt x="66" y="241"/>
                        <a:pt x="66" y="241"/>
                      </a:cubicBezTo>
                      <a:cubicBezTo>
                        <a:pt x="65" y="240"/>
                        <a:pt x="64" y="240"/>
                        <a:pt x="63" y="240"/>
                      </a:cubicBezTo>
                      <a:lnTo>
                        <a:pt x="50" y="258"/>
                      </a:lnTo>
                      <a:lnTo>
                        <a:pt x="88" y="2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566" name="Freeform 80"/>
                <p:cNvSpPr>
                  <a:spLocks/>
                </p:cNvSpPr>
                <p:nvPr/>
              </p:nvSpPr>
              <p:spPr bwMode="auto">
                <a:xfrm>
                  <a:off x="3805" y="3702"/>
                  <a:ext cx="182" cy="194"/>
                </a:xfrm>
                <a:custGeom>
                  <a:avLst/>
                  <a:gdLst>
                    <a:gd name="T0" fmla="*/ 86 w 182"/>
                    <a:gd name="T1" fmla="*/ 189 h 194"/>
                    <a:gd name="T2" fmla="*/ 53 w 182"/>
                    <a:gd name="T3" fmla="*/ 140 h 194"/>
                    <a:gd name="T4" fmla="*/ 0 w 182"/>
                    <a:gd name="T5" fmla="*/ 103 h 194"/>
                    <a:gd name="T6" fmla="*/ 25 w 182"/>
                    <a:gd name="T7" fmla="*/ 94 h 194"/>
                    <a:gd name="T8" fmla="*/ 9 w 182"/>
                    <a:gd name="T9" fmla="*/ 84 h 194"/>
                    <a:gd name="T10" fmla="*/ 13 w 182"/>
                    <a:gd name="T11" fmla="*/ 57 h 194"/>
                    <a:gd name="T12" fmla="*/ 23 w 182"/>
                    <a:gd name="T13" fmla="*/ 45 h 194"/>
                    <a:gd name="T14" fmla="*/ 47 w 182"/>
                    <a:gd name="T15" fmla="*/ 24 h 194"/>
                    <a:gd name="T16" fmla="*/ 62 w 182"/>
                    <a:gd name="T17" fmla="*/ 20 h 194"/>
                    <a:gd name="T18" fmla="*/ 57 w 182"/>
                    <a:gd name="T19" fmla="*/ 2 h 194"/>
                    <a:gd name="T20" fmla="*/ 75 w 182"/>
                    <a:gd name="T21" fmla="*/ 5 h 194"/>
                    <a:gd name="T22" fmla="*/ 89 w 182"/>
                    <a:gd name="T23" fmla="*/ 0 h 194"/>
                    <a:gd name="T24" fmla="*/ 137 w 182"/>
                    <a:gd name="T25" fmla="*/ 49 h 194"/>
                    <a:gd name="T26" fmla="*/ 182 w 182"/>
                    <a:gd name="T27" fmla="*/ 66 h 194"/>
                    <a:gd name="T28" fmla="*/ 148 w 182"/>
                    <a:gd name="T29" fmla="*/ 98 h 194"/>
                    <a:gd name="T30" fmla="*/ 129 w 182"/>
                    <a:gd name="T31" fmla="*/ 113 h 194"/>
                    <a:gd name="T32" fmla="*/ 108 w 182"/>
                    <a:gd name="T33" fmla="*/ 119 h 194"/>
                    <a:gd name="T34" fmla="*/ 109 w 182"/>
                    <a:gd name="T35" fmla="*/ 169 h 194"/>
                    <a:gd name="T36" fmla="*/ 119 w 182"/>
                    <a:gd name="T37" fmla="*/ 179 h 194"/>
                    <a:gd name="T38" fmla="*/ 117 w 182"/>
                    <a:gd name="T39" fmla="*/ 194 h 194"/>
                    <a:gd name="T40" fmla="*/ 86 w 182"/>
                    <a:gd name="T41" fmla="*/ 18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194">
                      <a:moveTo>
                        <a:pt x="86" y="189"/>
                      </a:moveTo>
                      <a:cubicBezTo>
                        <a:pt x="75" y="180"/>
                        <a:pt x="67" y="154"/>
                        <a:pt x="53" y="140"/>
                      </a:cubicBezTo>
                      <a:cubicBezTo>
                        <a:pt x="39" y="126"/>
                        <a:pt x="4" y="110"/>
                        <a:pt x="0" y="103"/>
                      </a:cubicBezTo>
                      <a:lnTo>
                        <a:pt x="25" y="94"/>
                      </a:lnTo>
                      <a:lnTo>
                        <a:pt x="9" y="84"/>
                      </a:lnTo>
                      <a:lnTo>
                        <a:pt x="13" y="57"/>
                      </a:lnTo>
                      <a:lnTo>
                        <a:pt x="23" y="45"/>
                      </a:lnTo>
                      <a:lnTo>
                        <a:pt x="47" y="24"/>
                      </a:lnTo>
                      <a:lnTo>
                        <a:pt x="62" y="20"/>
                      </a:lnTo>
                      <a:lnTo>
                        <a:pt x="57" y="2"/>
                      </a:lnTo>
                      <a:lnTo>
                        <a:pt x="75" y="5"/>
                      </a:lnTo>
                      <a:lnTo>
                        <a:pt x="89" y="0"/>
                      </a:lnTo>
                      <a:cubicBezTo>
                        <a:pt x="99" y="7"/>
                        <a:pt x="122" y="38"/>
                        <a:pt x="137" y="49"/>
                      </a:cubicBezTo>
                      <a:cubicBezTo>
                        <a:pt x="153" y="59"/>
                        <a:pt x="178" y="58"/>
                        <a:pt x="182" y="66"/>
                      </a:cubicBezTo>
                      <a:lnTo>
                        <a:pt x="148" y="98"/>
                      </a:lnTo>
                      <a:cubicBezTo>
                        <a:pt x="139" y="106"/>
                        <a:pt x="136" y="110"/>
                        <a:pt x="129" y="113"/>
                      </a:cubicBezTo>
                      <a:cubicBezTo>
                        <a:pt x="122" y="117"/>
                        <a:pt x="109" y="108"/>
                        <a:pt x="108" y="119"/>
                      </a:cubicBezTo>
                      <a:lnTo>
                        <a:pt x="109" y="169"/>
                      </a:lnTo>
                      <a:lnTo>
                        <a:pt x="119" y="179"/>
                      </a:lnTo>
                      <a:lnTo>
                        <a:pt x="117" y="194"/>
                      </a:lnTo>
                      <a:lnTo>
                        <a:pt x="86" y="189"/>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endParaRPr lang="es-ES" sz="900" dirty="0"/>
                </a:p>
              </p:txBody>
            </p:sp>
          </p:grpSp>
        </p:grpSp>
      </p:grpSp>
      <p:sp>
        <p:nvSpPr>
          <p:cNvPr id="568" name="Freeform 31"/>
          <p:cNvSpPr>
            <a:spLocks/>
          </p:cNvSpPr>
          <p:nvPr/>
        </p:nvSpPr>
        <p:spPr bwMode="auto">
          <a:xfrm>
            <a:off x="6447909" y="2106996"/>
            <a:ext cx="67889" cy="93634"/>
          </a:xfrm>
          <a:custGeom>
            <a:avLst/>
            <a:gdLst>
              <a:gd name="T0" fmla="*/ 36 w 47"/>
              <a:gd name="T1" fmla="*/ 18 h 65"/>
              <a:gd name="T2" fmla="*/ 21 w 47"/>
              <a:gd name="T3" fmla="*/ 3 h 65"/>
              <a:gd name="T4" fmla="*/ 11 w 47"/>
              <a:gd name="T5" fmla="*/ 0 h 65"/>
              <a:gd name="T6" fmla="*/ 7 w 47"/>
              <a:gd name="T7" fmla="*/ 7 h 65"/>
              <a:gd name="T8" fmla="*/ 2 w 47"/>
              <a:gd name="T9" fmla="*/ 21 h 65"/>
              <a:gd name="T10" fmla="*/ 8 w 47"/>
              <a:gd name="T11" fmla="*/ 44 h 65"/>
              <a:gd name="T12" fmla="*/ 0 w 47"/>
              <a:gd name="T13" fmla="*/ 61 h 65"/>
              <a:gd name="T14" fmla="*/ 9 w 47"/>
              <a:gd name="T15" fmla="*/ 63 h 65"/>
              <a:gd name="T16" fmla="*/ 25 w 47"/>
              <a:gd name="T17" fmla="*/ 65 h 65"/>
              <a:gd name="T18" fmla="*/ 36 w 47"/>
              <a:gd name="T19" fmla="*/ 48 h 65"/>
              <a:gd name="T20" fmla="*/ 47 w 47"/>
              <a:gd name="T21" fmla="*/ 31 h 65"/>
              <a:gd name="T22" fmla="*/ 42 w 47"/>
              <a:gd name="T23" fmla="*/ 20 h 65"/>
              <a:gd name="T24" fmla="*/ 42 w 47"/>
              <a:gd name="T25" fmla="*/ 24 h 65"/>
              <a:gd name="T26" fmla="*/ 36 w 47"/>
              <a:gd name="T27"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5">
                <a:moveTo>
                  <a:pt x="36" y="18"/>
                </a:moveTo>
                <a:lnTo>
                  <a:pt x="21" y="3"/>
                </a:lnTo>
                <a:lnTo>
                  <a:pt x="11" y="0"/>
                </a:lnTo>
                <a:lnTo>
                  <a:pt x="7" y="7"/>
                </a:lnTo>
                <a:lnTo>
                  <a:pt x="2" y="21"/>
                </a:lnTo>
                <a:lnTo>
                  <a:pt x="8" y="44"/>
                </a:lnTo>
                <a:lnTo>
                  <a:pt x="0" y="61"/>
                </a:lnTo>
                <a:lnTo>
                  <a:pt x="9" y="63"/>
                </a:lnTo>
                <a:lnTo>
                  <a:pt x="25" y="65"/>
                </a:lnTo>
                <a:lnTo>
                  <a:pt x="36" y="48"/>
                </a:lnTo>
                <a:lnTo>
                  <a:pt x="47" y="31"/>
                </a:lnTo>
                <a:lnTo>
                  <a:pt x="42" y="20"/>
                </a:lnTo>
                <a:lnTo>
                  <a:pt x="42" y="24"/>
                </a:lnTo>
                <a:lnTo>
                  <a:pt x="36" y="1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69" name="Freeform 32"/>
          <p:cNvSpPr>
            <a:spLocks/>
          </p:cNvSpPr>
          <p:nvPr/>
        </p:nvSpPr>
        <p:spPr bwMode="auto">
          <a:xfrm>
            <a:off x="5897701" y="1939253"/>
            <a:ext cx="273329" cy="422907"/>
          </a:xfrm>
          <a:custGeom>
            <a:avLst/>
            <a:gdLst>
              <a:gd name="T0" fmla="*/ 76 w 191"/>
              <a:gd name="T1" fmla="*/ 28 h 298"/>
              <a:gd name="T2" fmla="*/ 69 w 191"/>
              <a:gd name="T3" fmla="*/ 25 h 298"/>
              <a:gd name="T4" fmla="*/ 56 w 191"/>
              <a:gd name="T5" fmla="*/ 53 h 298"/>
              <a:gd name="T6" fmla="*/ 35 w 191"/>
              <a:gd name="T7" fmla="*/ 79 h 298"/>
              <a:gd name="T8" fmla="*/ 29 w 191"/>
              <a:gd name="T9" fmla="*/ 66 h 298"/>
              <a:gd name="T10" fmla="*/ 23 w 191"/>
              <a:gd name="T11" fmla="*/ 85 h 298"/>
              <a:gd name="T12" fmla="*/ 24 w 191"/>
              <a:gd name="T13" fmla="*/ 100 h 298"/>
              <a:gd name="T14" fmla="*/ 24 w 191"/>
              <a:gd name="T15" fmla="*/ 124 h 298"/>
              <a:gd name="T16" fmla="*/ 27 w 191"/>
              <a:gd name="T17" fmla="*/ 150 h 298"/>
              <a:gd name="T18" fmla="*/ 18 w 191"/>
              <a:gd name="T19" fmla="*/ 173 h 298"/>
              <a:gd name="T20" fmla="*/ 5 w 191"/>
              <a:gd name="T21" fmla="*/ 187 h 298"/>
              <a:gd name="T22" fmla="*/ 2 w 191"/>
              <a:gd name="T23" fmla="*/ 197 h 298"/>
              <a:gd name="T24" fmla="*/ 24 w 191"/>
              <a:gd name="T25" fmla="*/ 215 h 298"/>
              <a:gd name="T26" fmla="*/ 58 w 191"/>
              <a:gd name="T27" fmla="*/ 224 h 298"/>
              <a:gd name="T28" fmla="*/ 68 w 191"/>
              <a:gd name="T29" fmla="*/ 232 h 298"/>
              <a:gd name="T30" fmla="*/ 89 w 191"/>
              <a:gd name="T31" fmla="*/ 254 h 298"/>
              <a:gd name="T32" fmla="*/ 112 w 191"/>
              <a:gd name="T33" fmla="*/ 263 h 298"/>
              <a:gd name="T34" fmla="*/ 140 w 191"/>
              <a:gd name="T35" fmla="*/ 269 h 298"/>
              <a:gd name="T36" fmla="*/ 143 w 191"/>
              <a:gd name="T37" fmla="*/ 298 h 298"/>
              <a:gd name="T38" fmla="*/ 150 w 191"/>
              <a:gd name="T39" fmla="*/ 247 h 298"/>
              <a:gd name="T40" fmla="*/ 141 w 191"/>
              <a:gd name="T41" fmla="*/ 211 h 298"/>
              <a:gd name="T42" fmla="*/ 155 w 191"/>
              <a:gd name="T43" fmla="*/ 206 h 298"/>
              <a:gd name="T44" fmla="*/ 144 w 191"/>
              <a:gd name="T45" fmla="*/ 191 h 298"/>
              <a:gd name="T46" fmla="*/ 171 w 191"/>
              <a:gd name="T47" fmla="*/ 191 h 298"/>
              <a:gd name="T48" fmla="*/ 173 w 191"/>
              <a:gd name="T49" fmla="*/ 191 h 298"/>
              <a:gd name="T50" fmla="*/ 188 w 191"/>
              <a:gd name="T51" fmla="*/ 199 h 298"/>
              <a:gd name="T52" fmla="*/ 188 w 191"/>
              <a:gd name="T53" fmla="*/ 186 h 298"/>
              <a:gd name="T54" fmla="*/ 184 w 191"/>
              <a:gd name="T55" fmla="*/ 163 h 298"/>
              <a:gd name="T56" fmla="*/ 180 w 191"/>
              <a:gd name="T57" fmla="*/ 126 h 298"/>
              <a:gd name="T58" fmla="*/ 171 w 191"/>
              <a:gd name="T59" fmla="*/ 112 h 298"/>
              <a:gd name="T60" fmla="*/ 143 w 191"/>
              <a:gd name="T61" fmla="*/ 96 h 298"/>
              <a:gd name="T62" fmla="*/ 118 w 191"/>
              <a:gd name="T63" fmla="*/ 95 h 298"/>
              <a:gd name="T64" fmla="*/ 107 w 191"/>
              <a:gd name="T65" fmla="*/ 78 h 298"/>
              <a:gd name="T66" fmla="*/ 93 w 191"/>
              <a:gd name="T67" fmla="*/ 58 h 298"/>
              <a:gd name="T68" fmla="*/ 108 w 191"/>
              <a:gd name="T69" fmla="*/ 28 h 298"/>
              <a:gd name="T70" fmla="*/ 128 w 191"/>
              <a:gd name="T71" fmla="*/ 10 h 298"/>
              <a:gd name="T72" fmla="*/ 119 w 191"/>
              <a:gd name="T73" fmla="*/ 1 h 298"/>
              <a:gd name="T74" fmla="*/ 90 w 191"/>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298">
                <a:moveTo>
                  <a:pt x="81" y="20"/>
                </a:moveTo>
                <a:lnTo>
                  <a:pt x="76" y="28"/>
                </a:lnTo>
                <a:lnTo>
                  <a:pt x="77" y="25"/>
                </a:lnTo>
                <a:lnTo>
                  <a:pt x="69" y="25"/>
                </a:lnTo>
                <a:lnTo>
                  <a:pt x="57" y="40"/>
                </a:lnTo>
                <a:lnTo>
                  <a:pt x="56" y="53"/>
                </a:lnTo>
                <a:lnTo>
                  <a:pt x="38" y="70"/>
                </a:lnTo>
                <a:lnTo>
                  <a:pt x="35" y="79"/>
                </a:lnTo>
                <a:lnTo>
                  <a:pt x="33" y="71"/>
                </a:lnTo>
                <a:lnTo>
                  <a:pt x="29" y="66"/>
                </a:lnTo>
                <a:lnTo>
                  <a:pt x="29" y="80"/>
                </a:lnTo>
                <a:lnTo>
                  <a:pt x="23" y="85"/>
                </a:lnTo>
                <a:lnTo>
                  <a:pt x="20" y="92"/>
                </a:lnTo>
                <a:lnTo>
                  <a:pt x="24" y="100"/>
                </a:lnTo>
                <a:lnTo>
                  <a:pt x="28" y="116"/>
                </a:lnTo>
                <a:lnTo>
                  <a:pt x="24" y="124"/>
                </a:lnTo>
                <a:lnTo>
                  <a:pt x="26" y="137"/>
                </a:lnTo>
                <a:lnTo>
                  <a:pt x="27" y="150"/>
                </a:lnTo>
                <a:lnTo>
                  <a:pt x="29" y="152"/>
                </a:lnTo>
                <a:lnTo>
                  <a:pt x="18" y="173"/>
                </a:lnTo>
                <a:lnTo>
                  <a:pt x="9" y="178"/>
                </a:lnTo>
                <a:lnTo>
                  <a:pt x="5" y="187"/>
                </a:lnTo>
                <a:lnTo>
                  <a:pt x="0" y="190"/>
                </a:lnTo>
                <a:lnTo>
                  <a:pt x="2" y="197"/>
                </a:lnTo>
                <a:lnTo>
                  <a:pt x="15" y="206"/>
                </a:lnTo>
                <a:lnTo>
                  <a:pt x="24" y="215"/>
                </a:lnTo>
                <a:lnTo>
                  <a:pt x="40" y="215"/>
                </a:lnTo>
                <a:lnTo>
                  <a:pt x="58" y="224"/>
                </a:lnTo>
                <a:lnTo>
                  <a:pt x="59" y="223"/>
                </a:lnTo>
                <a:lnTo>
                  <a:pt x="68" y="232"/>
                </a:lnTo>
                <a:lnTo>
                  <a:pt x="77" y="240"/>
                </a:lnTo>
                <a:lnTo>
                  <a:pt x="89" y="254"/>
                </a:lnTo>
                <a:lnTo>
                  <a:pt x="92" y="263"/>
                </a:lnTo>
                <a:lnTo>
                  <a:pt x="112" y="263"/>
                </a:lnTo>
                <a:lnTo>
                  <a:pt x="124" y="264"/>
                </a:lnTo>
                <a:lnTo>
                  <a:pt x="140" y="269"/>
                </a:lnTo>
                <a:lnTo>
                  <a:pt x="134" y="290"/>
                </a:lnTo>
                <a:lnTo>
                  <a:pt x="143" y="298"/>
                </a:lnTo>
                <a:lnTo>
                  <a:pt x="147" y="272"/>
                </a:lnTo>
                <a:lnTo>
                  <a:pt x="150" y="247"/>
                </a:lnTo>
                <a:lnTo>
                  <a:pt x="144" y="228"/>
                </a:lnTo>
                <a:lnTo>
                  <a:pt x="141" y="211"/>
                </a:lnTo>
                <a:lnTo>
                  <a:pt x="152" y="211"/>
                </a:lnTo>
                <a:lnTo>
                  <a:pt x="155" y="206"/>
                </a:lnTo>
                <a:lnTo>
                  <a:pt x="147" y="203"/>
                </a:lnTo>
                <a:lnTo>
                  <a:pt x="144" y="191"/>
                </a:lnTo>
                <a:lnTo>
                  <a:pt x="158" y="191"/>
                </a:lnTo>
                <a:lnTo>
                  <a:pt x="171" y="191"/>
                </a:lnTo>
                <a:lnTo>
                  <a:pt x="170" y="188"/>
                </a:lnTo>
                <a:lnTo>
                  <a:pt x="173" y="191"/>
                </a:lnTo>
                <a:lnTo>
                  <a:pt x="183" y="184"/>
                </a:lnTo>
                <a:lnTo>
                  <a:pt x="188" y="199"/>
                </a:lnTo>
                <a:lnTo>
                  <a:pt x="191" y="200"/>
                </a:lnTo>
                <a:lnTo>
                  <a:pt x="188" y="186"/>
                </a:lnTo>
                <a:lnTo>
                  <a:pt x="179" y="172"/>
                </a:lnTo>
                <a:lnTo>
                  <a:pt x="184" y="163"/>
                </a:lnTo>
                <a:lnTo>
                  <a:pt x="177" y="140"/>
                </a:lnTo>
                <a:lnTo>
                  <a:pt x="180" y="126"/>
                </a:lnTo>
                <a:lnTo>
                  <a:pt x="184" y="110"/>
                </a:lnTo>
                <a:lnTo>
                  <a:pt x="171" y="112"/>
                </a:lnTo>
                <a:lnTo>
                  <a:pt x="156" y="113"/>
                </a:lnTo>
                <a:lnTo>
                  <a:pt x="143" y="96"/>
                </a:lnTo>
                <a:lnTo>
                  <a:pt x="130" y="96"/>
                </a:lnTo>
                <a:lnTo>
                  <a:pt x="118" y="95"/>
                </a:lnTo>
                <a:lnTo>
                  <a:pt x="107" y="89"/>
                </a:lnTo>
                <a:lnTo>
                  <a:pt x="107" y="78"/>
                </a:lnTo>
                <a:lnTo>
                  <a:pt x="99" y="58"/>
                </a:lnTo>
                <a:lnTo>
                  <a:pt x="93" y="58"/>
                </a:lnTo>
                <a:lnTo>
                  <a:pt x="100" y="42"/>
                </a:lnTo>
                <a:lnTo>
                  <a:pt x="108" y="28"/>
                </a:lnTo>
                <a:lnTo>
                  <a:pt x="117" y="12"/>
                </a:lnTo>
                <a:lnTo>
                  <a:pt x="128" y="10"/>
                </a:lnTo>
                <a:lnTo>
                  <a:pt x="130" y="0"/>
                </a:lnTo>
                <a:lnTo>
                  <a:pt x="119" y="1"/>
                </a:lnTo>
                <a:lnTo>
                  <a:pt x="105" y="11"/>
                </a:lnTo>
                <a:lnTo>
                  <a:pt x="90" y="19"/>
                </a:lnTo>
                <a:lnTo>
                  <a:pt x="81" y="2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0" name="Freeform 33"/>
          <p:cNvSpPr>
            <a:spLocks/>
          </p:cNvSpPr>
          <p:nvPr/>
        </p:nvSpPr>
        <p:spPr bwMode="auto">
          <a:xfrm>
            <a:off x="6298377" y="2035551"/>
            <a:ext cx="106048" cy="185494"/>
          </a:xfrm>
          <a:custGeom>
            <a:avLst/>
            <a:gdLst>
              <a:gd name="T0" fmla="*/ 60 w 76"/>
              <a:gd name="T1" fmla="*/ 94 h 130"/>
              <a:gd name="T2" fmla="*/ 53 w 76"/>
              <a:gd name="T3" fmla="*/ 84 h 130"/>
              <a:gd name="T4" fmla="*/ 54 w 76"/>
              <a:gd name="T5" fmla="*/ 69 h 130"/>
              <a:gd name="T6" fmla="*/ 61 w 76"/>
              <a:gd name="T7" fmla="*/ 64 h 130"/>
              <a:gd name="T8" fmla="*/ 64 w 76"/>
              <a:gd name="T9" fmla="*/ 56 h 130"/>
              <a:gd name="T10" fmla="*/ 64 w 76"/>
              <a:gd name="T11" fmla="*/ 41 h 130"/>
              <a:gd name="T12" fmla="*/ 47 w 76"/>
              <a:gd name="T13" fmla="*/ 30 h 130"/>
              <a:gd name="T14" fmla="*/ 43 w 76"/>
              <a:gd name="T15" fmla="*/ 38 h 130"/>
              <a:gd name="T16" fmla="*/ 45 w 76"/>
              <a:gd name="T17" fmla="*/ 20 h 130"/>
              <a:gd name="T18" fmla="*/ 35 w 76"/>
              <a:gd name="T19" fmla="*/ 12 h 130"/>
              <a:gd name="T20" fmla="*/ 27 w 76"/>
              <a:gd name="T21" fmla="*/ 4 h 130"/>
              <a:gd name="T22" fmla="*/ 30 w 76"/>
              <a:gd name="T23" fmla="*/ 6 h 130"/>
              <a:gd name="T24" fmla="*/ 23 w 76"/>
              <a:gd name="T25" fmla="*/ 0 h 130"/>
              <a:gd name="T26" fmla="*/ 25 w 76"/>
              <a:gd name="T27" fmla="*/ 5 h 130"/>
              <a:gd name="T28" fmla="*/ 11 w 76"/>
              <a:gd name="T29" fmla="*/ 18 h 130"/>
              <a:gd name="T30" fmla="*/ 17 w 76"/>
              <a:gd name="T31" fmla="*/ 26 h 130"/>
              <a:gd name="T32" fmla="*/ 6 w 76"/>
              <a:gd name="T33" fmla="*/ 33 h 130"/>
              <a:gd name="T34" fmla="*/ 0 w 76"/>
              <a:gd name="T35" fmla="*/ 46 h 130"/>
              <a:gd name="T36" fmla="*/ 9 w 76"/>
              <a:gd name="T37" fmla="*/ 60 h 130"/>
              <a:gd name="T38" fmla="*/ 18 w 76"/>
              <a:gd name="T39" fmla="*/ 60 h 130"/>
              <a:gd name="T40" fmla="*/ 19 w 76"/>
              <a:gd name="T41" fmla="*/ 70 h 130"/>
              <a:gd name="T42" fmla="*/ 27 w 76"/>
              <a:gd name="T43" fmla="*/ 80 h 130"/>
              <a:gd name="T44" fmla="*/ 22 w 76"/>
              <a:gd name="T45" fmla="*/ 95 h 130"/>
              <a:gd name="T46" fmla="*/ 24 w 76"/>
              <a:gd name="T47" fmla="*/ 117 h 130"/>
              <a:gd name="T48" fmla="*/ 34 w 76"/>
              <a:gd name="T49" fmla="*/ 130 h 130"/>
              <a:gd name="T50" fmla="*/ 43 w 76"/>
              <a:gd name="T51" fmla="*/ 130 h 130"/>
              <a:gd name="T52" fmla="*/ 59 w 76"/>
              <a:gd name="T53" fmla="*/ 122 h 130"/>
              <a:gd name="T54" fmla="*/ 76 w 76"/>
              <a:gd name="T55" fmla="*/ 119 h 130"/>
              <a:gd name="T56" fmla="*/ 69 w 76"/>
              <a:gd name="T57" fmla="*/ 106 h 130"/>
              <a:gd name="T58" fmla="*/ 60 w 76"/>
              <a:gd name="T59"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30">
                <a:moveTo>
                  <a:pt x="60" y="94"/>
                </a:moveTo>
                <a:lnTo>
                  <a:pt x="53" y="84"/>
                </a:lnTo>
                <a:lnTo>
                  <a:pt x="54" y="69"/>
                </a:lnTo>
                <a:lnTo>
                  <a:pt x="61" y="64"/>
                </a:lnTo>
                <a:lnTo>
                  <a:pt x="64" y="56"/>
                </a:lnTo>
                <a:lnTo>
                  <a:pt x="64" y="41"/>
                </a:lnTo>
                <a:lnTo>
                  <a:pt x="47" y="30"/>
                </a:lnTo>
                <a:lnTo>
                  <a:pt x="43" y="38"/>
                </a:lnTo>
                <a:lnTo>
                  <a:pt x="45" y="20"/>
                </a:lnTo>
                <a:lnTo>
                  <a:pt x="35" y="12"/>
                </a:lnTo>
                <a:lnTo>
                  <a:pt x="27" y="4"/>
                </a:lnTo>
                <a:lnTo>
                  <a:pt x="30" y="6"/>
                </a:lnTo>
                <a:lnTo>
                  <a:pt x="23" y="0"/>
                </a:lnTo>
                <a:lnTo>
                  <a:pt x="25" y="5"/>
                </a:lnTo>
                <a:lnTo>
                  <a:pt x="11" y="18"/>
                </a:lnTo>
                <a:lnTo>
                  <a:pt x="17" y="26"/>
                </a:lnTo>
                <a:lnTo>
                  <a:pt x="6" y="33"/>
                </a:lnTo>
                <a:lnTo>
                  <a:pt x="0" y="46"/>
                </a:lnTo>
                <a:lnTo>
                  <a:pt x="9" y="60"/>
                </a:lnTo>
                <a:lnTo>
                  <a:pt x="18" y="60"/>
                </a:lnTo>
                <a:lnTo>
                  <a:pt x="19" y="70"/>
                </a:lnTo>
                <a:lnTo>
                  <a:pt x="27" y="80"/>
                </a:lnTo>
                <a:lnTo>
                  <a:pt x="22" y="95"/>
                </a:lnTo>
                <a:lnTo>
                  <a:pt x="24" y="117"/>
                </a:lnTo>
                <a:lnTo>
                  <a:pt x="34" y="130"/>
                </a:lnTo>
                <a:lnTo>
                  <a:pt x="43" y="130"/>
                </a:lnTo>
                <a:lnTo>
                  <a:pt x="59" y="122"/>
                </a:lnTo>
                <a:lnTo>
                  <a:pt x="76" y="119"/>
                </a:lnTo>
                <a:lnTo>
                  <a:pt x="69" y="106"/>
                </a:lnTo>
                <a:lnTo>
                  <a:pt x="60" y="9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1" name="Freeform 34"/>
          <p:cNvSpPr>
            <a:spLocks/>
          </p:cNvSpPr>
          <p:nvPr/>
        </p:nvSpPr>
        <p:spPr bwMode="auto">
          <a:xfrm>
            <a:off x="6370259" y="2104334"/>
            <a:ext cx="94068" cy="106503"/>
          </a:xfrm>
          <a:custGeom>
            <a:avLst/>
            <a:gdLst>
              <a:gd name="T0" fmla="*/ 7 w 61"/>
              <a:gd name="T1" fmla="*/ 46 h 74"/>
              <a:gd name="T2" fmla="*/ 0 w 61"/>
              <a:gd name="T3" fmla="*/ 36 h 74"/>
              <a:gd name="T4" fmla="*/ 1 w 61"/>
              <a:gd name="T5" fmla="*/ 21 h 74"/>
              <a:gd name="T6" fmla="*/ 8 w 61"/>
              <a:gd name="T7" fmla="*/ 16 h 74"/>
              <a:gd name="T8" fmla="*/ 11 w 61"/>
              <a:gd name="T9" fmla="*/ 8 h 74"/>
              <a:gd name="T10" fmla="*/ 14 w 61"/>
              <a:gd name="T11" fmla="*/ 0 h 74"/>
              <a:gd name="T12" fmla="*/ 32 w 61"/>
              <a:gd name="T13" fmla="*/ 2 h 74"/>
              <a:gd name="T14" fmla="*/ 47 w 61"/>
              <a:gd name="T15" fmla="*/ 0 h 74"/>
              <a:gd name="T16" fmla="*/ 61 w 61"/>
              <a:gd name="T17" fmla="*/ 2 h 74"/>
              <a:gd name="T18" fmla="*/ 60 w 61"/>
              <a:gd name="T19" fmla="*/ 10 h 74"/>
              <a:gd name="T20" fmla="*/ 55 w 61"/>
              <a:gd name="T21" fmla="*/ 24 h 74"/>
              <a:gd name="T22" fmla="*/ 61 w 61"/>
              <a:gd name="T23" fmla="*/ 47 h 74"/>
              <a:gd name="T24" fmla="*/ 53 w 61"/>
              <a:gd name="T25" fmla="*/ 64 h 74"/>
              <a:gd name="T26" fmla="*/ 43 w 61"/>
              <a:gd name="T27" fmla="*/ 60 h 74"/>
              <a:gd name="T28" fmla="*/ 29 w 61"/>
              <a:gd name="T29" fmla="*/ 64 h 74"/>
              <a:gd name="T30" fmla="*/ 30 w 61"/>
              <a:gd name="T31" fmla="*/ 74 h 74"/>
              <a:gd name="T32" fmla="*/ 23 w 61"/>
              <a:gd name="T33" fmla="*/ 71 h 74"/>
              <a:gd name="T34" fmla="*/ 16 w 61"/>
              <a:gd name="T35" fmla="*/ 58 h 74"/>
              <a:gd name="T36" fmla="*/ 7 w 61"/>
              <a:gd name="T3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74">
                <a:moveTo>
                  <a:pt x="7" y="46"/>
                </a:moveTo>
                <a:lnTo>
                  <a:pt x="0" y="36"/>
                </a:lnTo>
                <a:lnTo>
                  <a:pt x="1" y="21"/>
                </a:lnTo>
                <a:lnTo>
                  <a:pt x="8" y="16"/>
                </a:lnTo>
                <a:lnTo>
                  <a:pt x="11" y="8"/>
                </a:lnTo>
                <a:lnTo>
                  <a:pt x="14" y="0"/>
                </a:lnTo>
                <a:lnTo>
                  <a:pt x="32" y="2"/>
                </a:lnTo>
                <a:lnTo>
                  <a:pt x="47" y="0"/>
                </a:lnTo>
                <a:lnTo>
                  <a:pt x="61" y="2"/>
                </a:lnTo>
                <a:lnTo>
                  <a:pt x="60" y="10"/>
                </a:lnTo>
                <a:lnTo>
                  <a:pt x="55" y="24"/>
                </a:lnTo>
                <a:lnTo>
                  <a:pt x="61" y="47"/>
                </a:lnTo>
                <a:lnTo>
                  <a:pt x="53" y="64"/>
                </a:lnTo>
                <a:lnTo>
                  <a:pt x="43" y="60"/>
                </a:lnTo>
                <a:lnTo>
                  <a:pt x="29" y="64"/>
                </a:lnTo>
                <a:lnTo>
                  <a:pt x="30" y="74"/>
                </a:lnTo>
                <a:lnTo>
                  <a:pt x="23" y="71"/>
                </a:lnTo>
                <a:lnTo>
                  <a:pt x="16" y="58"/>
                </a:lnTo>
                <a:lnTo>
                  <a:pt x="7" y="4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2" name="Freeform 35"/>
          <p:cNvSpPr>
            <a:spLocks/>
          </p:cNvSpPr>
          <p:nvPr/>
        </p:nvSpPr>
        <p:spPr bwMode="auto">
          <a:xfrm>
            <a:off x="6030372" y="1945467"/>
            <a:ext cx="303945" cy="290222"/>
          </a:xfrm>
          <a:custGeom>
            <a:avLst/>
            <a:gdLst>
              <a:gd name="T0" fmla="*/ 176 w 213"/>
              <a:gd name="T1" fmla="*/ 42 h 205"/>
              <a:gd name="T2" fmla="*/ 167 w 213"/>
              <a:gd name="T3" fmla="*/ 38 h 205"/>
              <a:gd name="T4" fmla="*/ 165 w 213"/>
              <a:gd name="T5" fmla="*/ 32 h 205"/>
              <a:gd name="T6" fmla="*/ 164 w 213"/>
              <a:gd name="T7" fmla="*/ 27 h 205"/>
              <a:gd name="T8" fmla="*/ 153 w 213"/>
              <a:gd name="T9" fmla="*/ 30 h 205"/>
              <a:gd name="T10" fmla="*/ 115 w 213"/>
              <a:gd name="T11" fmla="*/ 30 h 205"/>
              <a:gd name="T12" fmla="*/ 86 w 213"/>
              <a:gd name="T13" fmla="*/ 30 h 205"/>
              <a:gd name="T14" fmla="*/ 63 w 213"/>
              <a:gd name="T15" fmla="*/ 12 h 205"/>
              <a:gd name="T16" fmla="*/ 53 w 213"/>
              <a:gd name="T17" fmla="*/ 7 h 205"/>
              <a:gd name="T18" fmla="*/ 56 w 213"/>
              <a:gd name="T19" fmla="*/ 12 h 205"/>
              <a:gd name="T20" fmla="*/ 32 w 213"/>
              <a:gd name="T21" fmla="*/ 24 h 205"/>
              <a:gd name="T22" fmla="*/ 30 w 213"/>
              <a:gd name="T23" fmla="*/ 56 h 205"/>
              <a:gd name="T24" fmla="*/ 29 w 213"/>
              <a:gd name="T25" fmla="*/ 28 h 205"/>
              <a:gd name="T26" fmla="*/ 35 w 213"/>
              <a:gd name="T27" fmla="*/ 6 h 205"/>
              <a:gd name="T28" fmla="*/ 15 w 213"/>
              <a:gd name="T29" fmla="*/ 24 h 205"/>
              <a:gd name="T30" fmla="*/ 0 w 213"/>
              <a:gd name="T31" fmla="*/ 54 h 205"/>
              <a:gd name="T32" fmla="*/ 14 w 213"/>
              <a:gd name="T33" fmla="*/ 74 h 205"/>
              <a:gd name="T34" fmla="*/ 25 w 213"/>
              <a:gd name="T35" fmla="*/ 91 h 205"/>
              <a:gd name="T36" fmla="*/ 50 w 213"/>
              <a:gd name="T37" fmla="*/ 92 h 205"/>
              <a:gd name="T38" fmla="*/ 78 w 213"/>
              <a:gd name="T39" fmla="*/ 108 h 205"/>
              <a:gd name="T40" fmla="*/ 87 w 213"/>
              <a:gd name="T41" fmla="*/ 122 h 205"/>
              <a:gd name="T42" fmla="*/ 91 w 213"/>
              <a:gd name="T43" fmla="*/ 159 h 205"/>
              <a:gd name="T44" fmla="*/ 95 w 213"/>
              <a:gd name="T45" fmla="*/ 182 h 205"/>
              <a:gd name="T46" fmla="*/ 111 w 213"/>
              <a:gd name="T47" fmla="*/ 204 h 205"/>
              <a:gd name="T48" fmla="*/ 122 w 213"/>
              <a:gd name="T49" fmla="*/ 205 h 205"/>
              <a:gd name="T50" fmla="*/ 152 w 213"/>
              <a:gd name="T51" fmla="*/ 180 h 205"/>
              <a:gd name="T52" fmla="*/ 145 w 213"/>
              <a:gd name="T53" fmla="*/ 171 h 205"/>
              <a:gd name="T54" fmla="*/ 134 w 213"/>
              <a:gd name="T55" fmla="*/ 141 h 205"/>
              <a:gd name="T56" fmla="*/ 165 w 213"/>
              <a:gd name="T57" fmla="*/ 152 h 205"/>
              <a:gd name="T58" fmla="*/ 181 w 213"/>
              <a:gd name="T59" fmla="*/ 140 h 205"/>
              <a:gd name="T60" fmla="*/ 198 w 213"/>
              <a:gd name="T61" fmla="*/ 124 h 205"/>
              <a:gd name="T62" fmla="*/ 188 w 213"/>
              <a:gd name="T63" fmla="*/ 110 h 205"/>
              <a:gd name="T64" fmla="*/ 205 w 213"/>
              <a:gd name="T65" fmla="*/ 90 h 205"/>
              <a:gd name="T66" fmla="*/ 213 w 213"/>
              <a:gd name="T67" fmla="*/ 69 h 205"/>
              <a:gd name="T68" fmla="*/ 195 w 213"/>
              <a:gd name="T69" fmla="*/ 64 h 205"/>
              <a:gd name="T70" fmla="*/ 189 w 213"/>
              <a:gd name="T71" fmla="*/ 63 h 205"/>
              <a:gd name="T72" fmla="*/ 198 w 213"/>
              <a:gd name="T73" fmla="*/ 51 h 205"/>
              <a:gd name="T74" fmla="*/ 182 w 213"/>
              <a:gd name="T75" fmla="*/ 43 h 205"/>
              <a:gd name="T76" fmla="*/ 177 w 213"/>
              <a:gd name="T77" fmla="*/ 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05">
                <a:moveTo>
                  <a:pt x="177" y="44"/>
                </a:moveTo>
                <a:lnTo>
                  <a:pt x="176" y="42"/>
                </a:lnTo>
                <a:lnTo>
                  <a:pt x="173" y="37"/>
                </a:lnTo>
                <a:lnTo>
                  <a:pt x="167" y="38"/>
                </a:lnTo>
                <a:lnTo>
                  <a:pt x="170" y="37"/>
                </a:lnTo>
                <a:lnTo>
                  <a:pt x="165" y="32"/>
                </a:lnTo>
                <a:lnTo>
                  <a:pt x="181" y="27"/>
                </a:lnTo>
                <a:lnTo>
                  <a:pt x="164" y="27"/>
                </a:lnTo>
                <a:lnTo>
                  <a:pt x="147" y="27"/>
                </a:lnTo>
                <a:lnTo>
                  <a:pt x="153" y="30"/>
                </a:lnTo>
                <a:lnTo>
                  <a:pt x="137" y="37"/>
                </a:lnTo>
                <a:lnTo>
                  <a:pt x="115" y="30"/>
                </a:lnTo>
                <a:lnTo>
                  <a:pt x="101" y="30"/>
                </a:lnTo>
                <a:lnTo>
                  <a:pt x="86" y="30"/>
                </a:lnTo>
                <a:lnTo>
                  <a:pt x="80" y="19"/>
                </a:lnTo>
                <a:lnTo>
                  <a:pt x="63" y="12"/>
                </a:lnTo>
                <a:lnTo>
                  <a:pt x="56" y="0"/>
                </a:lnTo>
                <a:lnTo>
                  <a:pt x="53" y="7"/>
                </a:lnTo>
                <a:lnTo>
                  <a:pt x="60" y="12"/>
                </a:lnTo>
                <a:lnTo>
                  <a:pt x="56" y="12"/>
                </a:lnTo>
                <a:lnTo>
                  <a:pt x="35" y="20"/>
                </a:lnTo>
                <a:lnTo>
                  <a:pt x="32" y="24"/>
                </a:lnTo>
                <a:lnTo>
                  <a:pt x="36" y="46"/>
                </a:lnTo>
                <a:lnTo>
                  <a:pt x="30" y="56"/>
                </a:lnTo>
                <a:lnTo>
                  <a:pt x="20" y="43"/>
                </a:lnTo>
                <a:lnTo>
                  <a:pt x="29" y="28"/>
                </a:lnTo>
                <a:lnTo>
                  <a:pt x="25" y="13"/>
                </a:lnTo>
                <a:lnTo>
                  <a:pt x="35" y="6"/>
                </a:lnTo>
                <a:lnTo>
                  <a:pt x="24" y="8"/>
                </a:lnTo>
                <a:lnTo>
                  <a:pt x="15" y="24"/>
                </a:lnTo>
                <a:lnTo>
                  <a:pt x="7" y="38"/>
                </a:lnTo>
                <a:lnTo>
                  <a:pt x="0" y="54"/>
                </a:lnTo>
                <a:lnTo>
                  <a:pt x="6" y="54"/>
                </a:lnTo>
                <a:lnTo>
                  <a:pt x="14" y="74"/>
                </a:lnTo>
                <a:lnTo>
                  <a:pt x="14" y="85"/>
                </a:lnTo>
                <a:lnTo>
                  <a:pt x="25" y="91"/>
                </a:lnTo>
                <a:lnTo>
                  <a:pt x="37" y="92"/>
                </a:lnTo>
                <a:lnTo>
                  <a:pt x="50" y="92"/>
                </a:lnTo>
                <a:lnTo>
                  <a:pt x="63" y="109"/>
                </a:lnTo>
                <a:lnTo>
                  <a:pt x="78" y="108"/>
                </a:lnTo>
                <a:lnTo>
                  <a:pt x="91" y="106"/>
                </a:lnTo>
                <a:lnTo>
                  <a:pt x="87" y="122"/>
                </a:lnTo>
                <a:lnTo>
                  <a:pt x="84" y="136"/>
                </a:lnTo>
                <a:lnTo>
                  <a:pt x="91" y="159"/>
                </a:lnTo>
                <a:lnTo>
                  <a:pt x="86" y="168"/>
                </a:lnTo>
                <a:lnTo>
                  <a:pt x="95" y="182"/>
                </a:lnTo>
                <a:lnTo>
                  <a:pt x="98" y="196"/>
                </a:lnTo>
                <a:lnTo>
                  <a:pt x="111" y="204"/>
                </a:lnTo>
                <a:lnTo>
                  <a:pt x="120" y="204"/>
                </a:lnTo>
                <a:lnTo>
                  <a:pt x="122" y="205"/>
                </a:lnTo>
                <a:lnTo>
                  <a:pt x="138" y="193"/>
                </a:lnTo>
                <a:lnTo>
                  <a:pt x="152" y="180"/>
                </a:lnTo>
                <a:lnTo>
                  <a:pt x="155" y="175"/>
                </a:lnTo>
                <a:lnTo>
                  <a:pt x="145" y="171"/>
                </a:lnTo>
                <a:lnTo>
                  <a:pt x="140" y="151"/>
                </a:lnTo>
                <a:lnTo>
                  <a:pt x="134" y="141"/>
                </a:lnTo>
                <a:lnTo>
                  <a:pt x="150" y="147"/>
                </a:lnTo>
                <a:lnTo>
                  <a:pt x="165" y="152"/>
                </a:lnTo>
                <a:lnTo>
                  <a:pt x="168" y="146"/>
                </a:lnTo>
                <a:lnTo>
                  <a:pt x="181" y="140"/>
                </a:lnTo>
                <a:lnTo>
                  <a:pt x="194" y="134"/>
                </a:lnTo>
                <a:lnTo>
                  <a:pt x="198" y="124"/>
                </a:lnTo>
                <a:lnTo>
                  <a:pt x="197" y="124"/>
                </a:lnTo>
                <a:lnTo>
                  <a:pt x="188" y="110"/>
                </a:lnTo>
                <a:lnTo>
                  <a:pt x="194" y="97"/>
                </a:lnTo>
                <a:lnTo>
                  <a:pt x="205" y="90"/>
                </a:lnTo>
                <a:lnTo>
                  <a:pt x="199" y="82"/>
                </a:lnTo>
                <a:lnTo>
                  <a:pt x="213" y="69"/>
                </a:lnTo>
                <a:lnTo>
                  <a:pt x="211" y="64"/>
                </a:lnTo>
                <a:lnTo>
                  <a:pt x="195" y="64"/>
                </a:lnTo>
                <a:lnTo>
                  <a:pt x="185" y="64"/>
                </a:lnTo>
                <a:lnTo>
                  <a:pt x="189" y="63"/>
                </a:lnTo>
                <a:lnTo>
                  <a:pt x="194" y="55"/>
                </a:lnTo>
                <a:lnTo>
                  <a:pt x="198" y="51"/>
                </a:lnTo>
                <a:lnTo>
                  <a:pt x="188" y="43"/>
                </a:lnTo>
                <a:lnTo>
                  <a:pt x="182" y="43"/>
                </a:lnTo>
                <a:lnTo>
                  <a:pt x="176" y="39"/>
                </a:lnTo>
                <a:lnTo>
                  <a:pt x="177" y="44"/>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3" name="Freeform 36"/>
          <p:cNvSpPr>
            <a:spLocks/>
          </p:cNvSpPr>
          <p:nvPr/>
        </p:nvSpPr>
        <p:spPr bwMode="auto">
          <a:xfrm>
            <a:off x="6527778" y="3551006"/>
            <a:ext cx="33278" cy="25739"/>
          </a:xfrm>
          <a:custGeom>
            <a:avLst/>
            <a:gdLst>
              <a:gd name="T0" fmla="*/ 23 w 23"/>
              <a:gd name="T1" fmla="*/ 7 h 17"/>
              <a:gd name="T2" fmla="*/ 18 w 23"/>
              <a:gd name="T3" fmla="*/ 3 h 17"/>
              <a:gd name="T4" fmla="*/ 14 w 23"/>
              <a:gd name="T5" fmla="*/ 3 h 17"/>
              <a:gd name="T6" fmla="*/ 11 w 23"/>
              <a:gd name="T7" fmla="*/ 2 h 17"/>
              <a:gd name="T8" fmla="*/ 5 w 23"/>
              <a:gd name="T9" fmla="*/ 0 h 17"/>
              <a:gd name="T10" fmla="*/ 5 w 23"/>
              <a:gd name="T11" fmla="*/ 6 h 17"/>
              <a:gd name="T12" fmla="*/ 0 w 23"/>
              <a:gd name="T13" fmla="*/ 12 h 17"/>
              <a:gd name="T14" fmla="*/ 5 w 23"/>
              <a:gd name="T15" fmla="*/ 17 h 17"/>
              <a:gd name="T16" fmla="*/ 8 w 23"/>
              <a:gd name="T17" fmla="*/ 14 h 17"/>
              <a:gd name="T18" fmla="*/ 10 w 23"/>
              <a:gd name="T19" fmla="*/ 13 h 17"/>
              <a:gd name="T20" fmla="*/ 10 w 23"/>
              <a:gd name="T21" fmla="*/ 11 h 17"/>
              <a:gd name="T22" fmla="*/ 23 w 23"/>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23" y="7"/>
                </a:moveTo>
                <a:lnTo>
                  <a:pt x="18" y="3"/>
                </a:lnTo>
                <a:lnTo>
                  <a:pt x="14" y="3"/>
                </a:lnTo>
                <a:lnTo>
                  <a:pt x="11" y="2"/>
                </a:lnTo>
                <a:lnTo>
                  <a:pt x="5" y="0"/>
                </a:lnTo>
                <a:lnTo>
                  <a:pt x="5" y="6"/>
                </a:lnTo>
                <a:lnTo>
                  <a:pt x="0" y="12"/>
                </a:lnTo>
                <a:lnTo>
                  <a:pt x="5" y="17"/>
                </a:lnTo>
                <a:lnTo>
                  <a:pt x="8" y="14"/>
                </a:lnTo>
                <a:lnTo>
                  <a:pt x="10" y="13"/>
                </a:lnTo>
                <a:lnTo>
                  <a:pt x="10" y="11"/>
                </a:lnTo>
                <a:lnTo>
                  <a:pt x="23" y="7"/>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4" name="Freeform 37"/>
          <p:cNvSpPr>
            <a:spLocks/>
          </p:cNvSpPr>
          <p:nvPr/>
        </p:nvSpPr>
        <p:spPr bwMode="auto">
          <a:xfrm>
            <a:off x="6504704" y="3554111"/>
            <a:ext cx="25735" cy="19969"/>
          </a:xfrm>
          <a:custGeom>
            <a:avLst/>
            <a:gdLst>
              <a:gd name="T0" fmla="*/ 4 w 18"/>
              <a:gd name="T1" fmla="*/ 6 h 13"/>
              <a:gd name="T2" fmla="*/ 1 w 18"/>
              <a:gd name="T3" fmla="*/ 1 h 13"/>
              <a:gd name="T4" fmla="*/ 18 w 18"/>
              <a:gd name="T5" fmla="*/ 0 h 13"/>
              <a:gd name="T6" fmla="*/ 9 w 18"/>
              <a:gd name="T7" fmla="*/ 10 h 13"/>
              <a:gd name="T8" fmla="*/ 0 w 18"/>
              <a:gd name="T9" fmla="*/ 13 h 13"/>
              <a:gd name="T10" fmla="*/ 4 w 18"/>
              <a:gd name="T11" fmla="*/ 8 h 13"/>
              <a:gd name="T12" fmla="*/ 2 w 18"/>
              <a:gd name="T13" fmla="*/ 6 h 13"/>
              <a:gd name="T14" fmla="*/ 4 w 1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4" y="6"/>
                </a:moveTo>
                <a:lnTo>
                  <a:pt x="1" y="1"/>
                </a:lnTo>
                <a:lnTo>
                  <a:pt x="18" y="0"/>
                </a:lnTo>
                <a:lnTo>
                  <a:pt x="9" y="10"/>
                </a:lnTo>
                <a:lnTo>
                  <a:pt x="0" y="13"/>
                </a:lnTo>
                <a:lnTo>
                  <a:pt x="4" y="8"/>
                </a:lnTo>
                <a:lnTo>
                  <a:pt x="2" y="6"/>
                </a:lnTo>
                <a:lnTo>
                  <a:pt x="4" y="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5" name="Freeform 38"/>
          <p:cNvSpPr>
            <a:spLocks/>
          </p:cNvSpPr>
          <p:nvPr/>
        </p:nvSpPr>
        <p:spPr bwMode="auto">
          <a:xfrm>
            <a:off x="6017948" y="2120754"/>
            <a:ext cx="875008" cy="991813"/>
          </a:xfrm>
          <a:custGeom>
            <a:avLst/>
            <a:gdLst>
              <a:gd name="T0" fmla="*/ 465 w 618"/>
              <a:gd name="T1" fmla="*/ 137 h 700"/>
              <a:gd name="T2" fmla="*/ 456 w 618"/>
              <a:gd name="T3" fmla="*/ 122 h 700"/>
              <a:gd name="T4" fmla="*/ 436 w 618"/>
              <a:gd name="T5" fmla="*/ 113 h 700"/>
              <a:gd name="T6" fmla="*/ 415 w 618"/>
              <a:gd name="T7" fmla="*/ 107 h 700"/>
              <a:gd name="T8" fmla="*/ 394 w 618"/>
              <a:gd name="T9" fmla="*/ 125 h 700"/>
              <a:gd name="T10" fmla="*/ 373 w 618"/>
              <a:gd name="T11" fmla="*/ 129 h 700"/>
              <a:gd name="T12" fmla="*/ 341 w 618"/>
              <a:gd name="T13" fmla="*/ 123 h 700"/>
              <a:gd name="T14" fmla="*/ 367 w 618"/>
              <a:gd name="T15" fmla="*/ 83 h 700"/>
              <a:gd name="T16" fmla="*/ 363 w 618"/>
              <a:gd name="T17" fmla="*/ 40 h 700"/>
              <a:gd name="T18" fmla="*/ 353 w 618"/>
              <a:gd name="T19" fmla="*/ 21 h 700"/>
              <a:gd name="T20" fmla="*/ 329 w 618"/>
              <a:gd name="T21" fmla="*/ 56 h 700"/>
              <a:gd name="T22" fmla="*/ 280 w 618"/>
              <a:gd name="T23" fmla="*/ 52 h 700"/>
              <a:gd name="T24" fmla="*/ 241 w 618"/>
              <a:gd name="T25" fmla="*/ 70 h 700"/>
              <a:gd name="T26" fmla="*/ 225 w 618"/>
              <a:gd name="T27" fmla="*/ 20 h 700"/>
              <a:gd name="T28" fmla="*/ 208 w 618"/>
              <a:gd name="T29" fmla="*/ 0 h 700"/>
              <a:gd name="T30" fmla="*/ 175 w 618"/>
              <a:gd name="T31" fmla="*/ 28 h 700"/>
              <a:gd name="T32" fmla="*/ 155 w 618"/>
              <a:gd name="T33" fmla="*/ 47 h 700"/>
              <a:gd name="T34" fmla="*/ 132 w 618"/>
              <a:gd name="T35" fmla="*/ 81 h 700"/>
              <a:gd name="T36" fmla="*/ 105 w 618"/>
              <a:gd name="T37" fmla="*/ 71 h 700"/>
              <a:gd name="T38" fmla="*/ 88 w 618"/>
              <a:gd name="T39" fmla="*/ 63 h 700"/>
              <a:gd name="T40" fmla="*/ 72 w 618"/>
              <a:gd name="T41" fmla="*/ 78 h 700"/>
              <a:gd name="T42" fmla="*/ 67 w 618"/>
              <a:gd name="T43" fmla="*/ 119 h 700"/>
              <a:gd name="T44" fmla="*/ 42 w 618"/>
              <a:gd name="T45" fmla="*/ 173 h 700"/>
              <a:gd name="T46" fmla="*/ 9 w 618"/>
              <a:gd name="T47" fmla="*/ 213 h 700"/>
              <a:gd name="T48" fmla="*/ 13 w 618"/>
              <a:gd name="T49" fmla="*/ 262 h 700"/>
              <a:gd name="T50" fmla="*/ 53 w 618"/>
              <a:gd name="T51" fmla="*/ 264 h 700"/>
              <a:gd name="T52" fmla="*/ 91 w 618"/>
              <a:gd name="T53" fmla="*/ 291 h 700"/>
              <a:gd name="T54" fmla="*/ 138 w 618"/>
              <a:gd name="T55" fmla="*/ 270 h 700"/>
              <a:gd name="T56" fmla="*/ 165 w 618"/>
              <a:gd name="T57" fmla="*/ 318 h 700"/>
              <a:gd name="T58" fmla="*/ 219 w 618"/>
              <a:gd name="T59" fmla="*/ 347 h 700"/>
              <a:gd name="T60" fmla="*/ 226 w 618"/>
              <a:gd name="T61" fmla="*/ 386 h 700"/>
              <a:gd name="T62" fmla="*/ 267 w 618"/>
              <a:gd name="T63" fmla="*/ 414 h 700"/>
              <a:gd name="T64" fmla="*/ 265 w 618"/>
              <a:gd name="T65" fmla="*/ 454 h 700"/>
              <a:gd name="T66" fmla="*/ 291 w 618"/>
              <a:gd name="T67" fmla="*/ 492 h 700"/>
              <a:gd name="T68" fmla="*/ 321 w 618"/>
              <a:gd name="T69" fmla="*/ 524 h 700"/>
              <a:gd name="T70" fmla="*/ 337 w 618"/>
              <a:gd name="T71" fmla="*/ 554 h 700"/>
              <a:gd name="T72" fmla="*/ 317 w 618"/>
              <a:gd name="T73" fmla="*/ 605 h 700"/>
              <a:gd name="T74" fmla="*/ 300 w 618"/>
              <a:gd name="T75" fmla="*/ 635 h 700"/>
              <a:gd name="T76" fmla="*/ 349 w 618"/>
              <a:gd name="T77" fmla="*/ 668 h 700"/>
              <a:gd name="T78" fmla="*/ 373 w 618"/>
              <a:gd name="T79" fmla="*/ 689 h 700"/>
              <a:gd name="T80" fmla="*/ 390 w 618"/>
              <a:gd name="T81" fmla="*/ 647 h 700"/>
              <a:gd name="T82" fmla="*/ 394 w 618"/>
              <a:gd name="T83" fmla="*/ 652 h 700"/>
              <a:gd name="T84" fmla="*/ 394 w 618"/>
              <a:gd name="T85" fmla="*/ 656 h 700"/>
              <a:gd name="T86" fmla="*/ 421 w 618"/>
              <a:gd name="T87" fmla="*/ 604 h 700"/>
              <a:gd name="T88" fmla="*/ 419 w 618"/>
              <a:gd name="T89" fmla="*/ 564 h 700"/>
              <a:gd name="T90" fmla="*/ 425 w 618"/>
              <a:gd name="T91" fmla="*/ 550 h 700"/>
              <a:gd name="T92" fmla="*/ 478 w 618"/>
              <a:gd name="T93" fmla="*/ 512 h 700"/>
              <a:gd name="T94" fmla="*/ 499 w 618"/>
              <a:gd name="T95" fmla="*/ 504 h 700"/>
              <a:gd name="T96" fmla="*/ 533 w 618"/>
              <a:gd name="T97" fmla="*/ 489 h 700"/>
              <a:gd name="T98" fmla="*/ 552 w 618"/>
              <a:gd name="T99" fmla="*/ 417 h 700"/>
              <a:gd name="T100" fmla="*/ 557 w 618"/>
              <a:gd name="T101" fmla="*/ 359 h 700"/>
              <a:gd name="T102" fmla="*/ 562 w 618"/>
              <a:gd name="T103" fmla="*/ 322 h 700"/>
              <a:gd name="T104" fmla="*/ 580 w 618"/>
              <a:gd name="T105" fmla="*/ 298 h 700"/>
              <a:gd name="T106" fmla="*/ 616 w 618"/>
              <a:gd name="T107" fmla="*/ 248 h 700"/>
              <a:gd name="T108" fmla="*/ 592 w 618"/>
              <a:gd name="T109" fmla="*/ 184 h 700"/>
              <a:gd name="T110" fmla="*/ 523 w 618"/>
              <a:gd name="T111" fmla="*/ 144 h 700"/>
              <a:gd name="T112" fmla="*/ 468 w 618"/>
              <a:gd name="T113" fmla="*/ 14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700">
                <a:moveTo>
                  <a:pt x="469" y="137"/>
                </a:moveTo>
                <a:lnTo>
                  <a:pt x="467" y="140"/>
                </a:lnTo>
                <a:lnTo>
                  <a:pt x="460" y="152"/>
                </a:lnTo>
                <a:lnTo>
                  <a:pt x="465" y="137"/>
                </a:lnTo>
                <a:lnTo>
                  <a:pt x="462" y="134"/>
                </a:lnTo>
                <a:lnTo>
                  <a:pt x="461" y="135"/>
                </a:lnTo>
                <a:lnTo>
                  <a:pt x="462" y="126"/>
                </a:lnTo>
                <a:lnTo>
                  <a:pt x="456" y="122"/>
                </a:lnTo>
                <a:lnTo>
                  <a:pt x="450" y="122"/>
                </a:lnTo>
                <a:lnTo>
                  <a:pt x="449" y="119"/>
                </a:lnTo>
                <a:lnTo>
                  <a:pt x="443" y="117"/>
                </a:lnTo>
                <a:lnTo>
                  <a:pt x="436" y="113"/>
                </a:lnTo>
                <a:lnTo>
                  <a:pt x="430" y="111"/>
                </a:lnTo>
                <a:lnTo>
                  <a:pt x="425" y="110"/>
                </a:lnTo>
                <a:lnTo>
                  <a:pt x="417" y="105"/>
                </a:lnTo>
                <a:lnTo>
                  <a:pt x="415" y="107"/>
                </a:lnTo>
                <a:lnTo>
                  <a:pt x="406" y="110"/>
                </a:lnTo>
                <a:lnTo>
                  <a:pt x="400" y="120"/>
                </a:lnTo>
                <a:lnTo>
                  <a:pt x="400" y="123"/>
                </a:lnTo>
                <a:lnTo>
                  <a:pt x="394" y="125"/>
                </a:lnTo>
                <a:lnTo>
                  <a:pt x="383" y="141"/>
                </a:lnTo>
                <a:lnTo>
                  <a:pt x="384" y="128"/>
                </a:lnTo>
                <a:lnTo>
                  <a:pt x="379" y="131"/>
                </a:lnTo>
                <a:lnTo>
                  <a:pt x="373" y="129"/>
                </a:lnTo>
                <a:lnTo>
                  <a:pt x="369" y="129"/>
                </a:lnTo>
                <a:lnTo>
                  <a:pt x="363" y="111"/>
                </a:lnTo>
                <a:lnTo>
                  <a:pt x="352" y="117"/>
                </a:lnTo>
                <a:lnTo>
                  <a:pt x="341" y="123"/>
                </a:lnTo>
                <a:lnTo>
                  <a:pt x="335" y="122"/>
                </a:lnTo>
                <a:lnTo>
                  <a:pt x="347" y="114"/>
                </a:lnTo>
                <a:lnTo>
                  <a:pt x="357" y="95"/>
                </a:lnTo>
                <a:lnTo>
                  <a:pt x="367" y="83"/>
                </a:lnTo>
                <a:lnTo>
                  <a:pt x="377" y="71"/>
                </a:lnTo>
                <a:lnTo>
                  <a:pt x="373" y="62"/>
                </a:lnTo>
                <a:lnTo>
                  <a:pt x="365" y="56"/>
                </a:lnTo>
                <a:lnTo>
                  <a:pt x="363" y="40"/>
                </a:lnTo>
                <a:lnTo>
                  <a:pt x="359" y="24"/>
                </a:lnTo>
                <a:lnTo>
                  <a:pt x="358" y="26"/>
                </a:lnTo>
                <a:lnTo>
                  <a:pt x="352" y="17"/>
                </a:lnTo>
                <a:lnTo>
                  <a:pt x="353" y="21"/>
                </a:lnTo>
                <a:lnTo>
                  <a:pt x="351" y="21"/>
                </a:lnTo>
                <a:lnTo>
                  <a:pt x="351" y="22"/>
                </a:lnTo>
                <a:lnTo>
                  <a:pt x="340" y="39"/>
                </a:lnTo>
                <a:lnTo>
                  <a:pt x="329" y="56"/>
                </a:lnTo>
                <a:lnTo>
                  <a:pt x="313" y="54"/>
                </a:lnTo>
                <a:lnTo>
                  <a:pt x="304" y="52"/>
                </a:lnTo>
                <a:lnTo>
                  <a:pt x="294" y="48"/>
                </a:lnTo>
                <a:lnTo>
                  <a:pt x="280" y="52"/>
                </a:lnTo>
                <a:lnTo>
                  <a:pt x="281" y="62"/>
                </a:lnTo>
                <a:lnTo>
                  <a:pt x="274" y="59"/>
                </a:lnTo>
                <a:lnTo>
                  <a:pt x="257" y="62"/>
                </a:lnTo>
                <a:lnTo>
                  <a:pt x="241" y="70"/>
                </a:lnTo>
                <a:lnTo>
                  <a:pt x="232" y="70"/>
                </a:lnTo>
                <a:lnTo>
                  <a:pt x="222" y="57"/>
                </a:lnTo>
                <a:lnTo>
                  <a:pt x="220" y="35"/>
                </a:lnTo>
                <a:lnTo>
                  <a:pt x="225" y="20"/>
                </a:lnTo>
                <a:lnTo>
                  <a:pt x="217" y="10"/>
                </a:lnTo>
                <a:lnTo>
                  <a:pt x="216" y="0"/>
                </a:lnTo>
                <a:lnTo>
                  <a:pt x="207" y="0"/>
                </a:lnTo>
                <a:lnTo>
                  <a:pt x="208" y="0"/>
                </a:lnTo>
                <a:lnTo>
                  <a:pt x="204" y="10"/>
                </a:lnTo>
                <a:lnTo>
                  <a:pt x="191" y="16"/>
                </a:lnTo>
                <a:lnTo>
                  <a:pt x="178" y="22"/>
                </a:lnTo>
                <a:lnTo>
                  <a:pt x="175" y="28"/>
                </a:lnTo>
                <a:lnTo>
                  <a:pt x="160" y="23"/>
                </a:lnTo>
                <a:lnTo>
                  <a:pt x="144" y="17"/>
                </a:lnTo>
                <a:lnTo>
                  <a:pt x="150" y="27"/>
                </a:lnTo>
                <a:lnTo>
                  <a:pt x="155" y="47"/>
                </a:lnTo>
                <a:lnTo>
                  <a:pt x="165" y="51"/>
                </a:lnTo>
                <a:lnTo>
                  <a:pt x="162" y="56"/>
                </a:lnTo>
                <a:lnTo>
                  <a:pt x="148" y="69"/>
                </a:lnTo>
                <a:lnTo>
                  <a:pt x="132" y="81"/>
                </a:lnTo>
                <a:lnTo>
                  <a:pt x="130" y="80"/>
                </a:lnTo>
                <a:lnTo>
                  <a:pt x="121" y="80"/>
                </a:lnTo>
                <a:lnTo>
                  <a:pt x="108" y="72"/>
                </a:lnTo>
                <a:lnTo>
                  <a:pt x="105" y="71"/>
                </a:lnTo>
                <a:lnTo>
                  <a:pt x="100" y="56"/>
                </a:lnTo>
                <a:lnTo>
                  <a:pt x="90" y="63"/>
                </a:lnTo>
                <a:lnTo>
                  <a:pt x="87" y="60"/>
                </a:lnTo>
                <a:lnTo>
                  <a:pt x="88" y="63"/>
                </a:lnTo>
                <a:lnTo>
                  <a:pt x="75" y="63"/>
                </a:lnTo>
                <a:lnTo>
                  <a:pt x="61" y="63"/>
                </a:lnTo>
                <a:lnTo>
                  <a:pt x="64" y="75"/>
                </a:lnTo>
                <a:lnTo>
                  <a:pt x="72" y="78"/>
                </a:lnTo>
                <a:lnTo>
                  <a:pt x="69" y="83"/>
                </a:lnTo>
                <a:lnTo>
                  <a:pt x="58" y="83"/>
                </a:lnTo>
                <a:lnTo>
                  <a:pt x="61" y="100"/>
                </a:lnTo>
                <a:lnTo>
                  <a:pt x="67" y="119"/>
                </a:lnTo>
                <a:lnTo>
                  <a:pt x="64" y="144"/>
                </a:lnTo>
                <a:lnTo>
                  <a:pt x="60" y="170"/>
                </a:lnTo>
                <a:lnTo>
                  <a:pt x="55" y="170"/>
                </a:lnTo>
                <a:lnTo>
                  <a:pt x="42" y="173"/>
                </a:lnTo>
                <a:lnTo>
                  <a:pt x="29" y="179"/>
                </a:lnTo>
                <a:lnTo>
                  <a:pt x="17" y="185"/>
                </a:lnTo>
                <a:lnTo>
                  <a:pt x="12" y="198"/>
                </a:lnTo>
                <a:lnTo>
                  <a:pt x="9" y="213"/>
                </a:lnTo>
                <a:lnTo>
                  <a:pt x="0" y="227"/>
                </a:lnTo>
                <a:lnTo>
                  <a:pt x="7" y="240"/>
                </a:lnTo>
                <a:lnTo>
                  <a:pt x="15" y="254"/>
                </a:lnTo>
                <a:lnTo>
                  <a:pt x="13" y="262"/>
                </a:lnTo>
                <a:lnTo>
                  <a:pt x="21" y="263"/>
                </a:lnTo>
                <a:lnTo>
                  <a:pt x="29" y="270"/>
                </a:lnTo>
                <a:lnTo>
                  <a:pt x="42" y="274"/>
                </a:lnTo>
                <a:lnTo>
                  <a:pt x="53" y="264"/>
                </a:lnTo>
                <a:lnTo>
                  <a:pt x="54" y="279"/>
                </a:lnTo>
                <a:lnTo>
                  <a:pt x="55" y="292"/>
                </a:lnTo>
                <a:lnTo>
                  <a:pt x="72" y="291"/>
                </a:lnTo>
                <a:lnTo>
                  <a:pt x="91" y="291"/>
                </a:lnTo>
                <a:lnTo>
                  <a:pt x="99" y="286"/>
                </a:lnTo>
                <a:lnTo>
                  <a:pt x="112" y="278"/>
                </a:lnTo>
                <a:lnTo>
                  <a:pt x="125" y="269"/>
                </a:lnTo>
                <a:lnTo>
                  <a:pt x="138" y="270"/>
                </a:lnTo>
                <a:lnTo>
                  <a:pt x="139" y="286"/>
                </a:lnTo>
                <a:lnTo>
                  <a:pt x="141" y="300"/>
                </a:lnTo>
                <a:lnTo>
                  <a:pt x="153" y="314"/>
                </a:lnTo>
                <a:lnTo>
                  <a:pt x="165" y="318"/>
                </a:lnTo>
                <a:lnTo>
                  <a:pt x="178" y="324"/>
                </a:lnTo>
                <a:lnTo>
                  <a:pt x="196" y="336"/>
                </a:lnTo>
                <a:lnTo>
                  <a:pt x="214" y="340"/>
                </a:lnTo>
                <a:lnTo>
                  <a:pt x="219" y="347"/>
                </a:lnTo>
                <a:lnTo>
                  <a:pt x="221" y="365"/>
                </a:lnTo>
                <a:lnTo>
                  <a:pt x="217" y="365"/>
                </a:lnTo>
                <a:lnTo>
                  <a:pt x="223" y="372"/>
                </a:lnTo>
                <a:lnTo>
                  <a:pt x="226" y="386"/>
                </a:lnTo>
                <a:lnTo>
                  <a:pt x="240" y="388"/>
                </a:lnTo>
                <a:lnTo>
                  <a:pt x="255" y="389"/>
                </a:lnTo>
                <a:lnTo>
                  <a:pt x="257" y="405"/>
                </a:lnTo>
                <a:lnTo>
                  <a:pt x="267" y="414"/>
                </a:lnTo>
                <a:lnTo>
                  <a:pt x="270" y="422"/>
                </a:lnTo>
                <a:lnTo>
                  <a:pt x="267" y="435"/>
                </a:lnTo>
                <a:lnTo>
                  <a:pt x="263" y="448"/>
                </a:lnTo>
                <a:lnTo>
                  <a:pt x="265" y="454"/>
                </a:lnTo>
                <a:lnTo>
                  <a:pt x="263" y="456"/>
                </a:lnTo>
                <a:lnTo>
                  <a:pt x="267" y="465"/>
                </a:lnTo>
                <a:lnTo>
                  <a:pt x="269" y="490"/>
                </a:lnTo>
                <a:lnTo>
                  <a:pt x="291" y="492"/>
                </a:lnTo>
                <a:lnTo>
                  <a:pt x="303" y="495"/>
                </a:lnTo>
                <a:lnTo>
                  <a:pt x="307" y="509"/>
                </a:lnTo>
                <a:lnTo>
                  <a:pt x="312" y="524"/>
                </a:lnTo>
                <a:lnTo>
                  <a:pt x="321" y="524"/>
                </a:lnTo>
                <a:lnTo>
                  <a:pt x="329" y="525"/>
                </a:lnTo>
                <a:lnTo>
                  <a:pt x="328" y="539"/>
                </a:lnTo>
                <a:lnTo>
                  <a:pt x="328" y="554"/>
                </a:lnTo>
                <a:lnTo>
                  <a:pt x="337" y="554"/>
                </a:lnTo>
                <a:lnTo>
                  <a:pt x="345" y="576"/>
                </a:lnTo>
                <a:lnTo>
                  <a:pt x="335" y="586"/>
                </a:lnTo>
                <a:lnTo>
                  <a:pt x="325" y="594"/>
                </a:lnTo>
                <a:lnTo>
                  <a:pt x="317" y="605"/>
                </a:lnTo>
                <a:lnTo>
                  <a:pt x="309" y="615"/>
                </a:lnTo>
                <a:lnTo>
                  <a:pt x="300" y="626"/>
                </a:lnTo>
                <a:lnTo>
                  <a:pt x="292" y="636"/>
                </a:lnTo>
                <a:lnTo>
                  <a:pt x="300" y="635"/>
                </a:lnTo>
                <a:lnTo>
                  <a:pt x="319" y="650"/>
                </a:lnTo>
                <a:lnTo>
                  <a:pt x="323" y="650"/>
                </a:lnTo>
                <a:lnTo>
                  <a:pt x="333" y="656"/>
                </a:lnTo>
                <a:lnTo>
                  <a:pt x="349" y="668"/>
                </a:lnTo>
                <a:lnTo>
                  <a:pt x="365" y="680"/>
                </a:lnTo>
                <a:lnTo>
                  <a:pt x="364" y="688"/>
                </a:lnTo>
                <a:lnTo>
                  <a:pt x="367" y="700"/>
                </a:lnTo>
                <a:lnTo>
                  <a:pt x="373" y="689"/>
                </a:lnTo>
                <a:lnTo>
                  <a:pt x="378" y="677"/>
                </a:lnTo>
                <a:lnTo>
                  <a:pt x="379" y="666"/>
                </a:lnTo>
                <a:lnTo>
                  <a:pt x="384" y="656"/>
                </a:lnTo>
                <a:lnTo>
                  <a:pt x="390" y="647"/>
                </a:lnTo>
                <a:lnTo>
                  <a:pt x="389" y="636"/>
                </a:lnTo>
                <a:lnTo>
                  <a:pt x="396" y="639"/>
                </a:lnTo>
                <a:lnTo>
                  <a:pt x="400" y="639"/>
                </a:lnTo>
                <a:lnTo>
                  <a:pt x="394" y="652"/>
                </a:lnTo>
                <a:lnTo>
                  <a:pt x="387" y="665"/>
                </a:lnTo>
                <a:lnTo>
                  <a:pt x="382" y="669"/>
                </a:lnTo>
                <a:lnTo>
                  <a:pt x="383" y="670"/>
                </a:lnTo>
                <a:lnTo>
                  <a:pt x="394" y="656"/>
                </a:lnTo>
                <a:lnTo>
                  <a:pt x="405" y="641"/>
                </a:lnTo>
                <a:lnTo>
                  <a:pt x="411" y="627"/>
                </a:lnTo>
                <a:lnTo>
                  <a:pt x="417" y="612"/>
                </a:lnTo>
                <a:lnTo>
                  <a:pt x="421" y="604"/>
                </a:lnTo>
                <a:lnTo>
                  <a:pt x="423" y="604"/>
                </a:lnTo>
                <a:lnTo>
                  <a:pt x="423" y="590"/>
                </a:lnTo>
                <a:lnTo>
                  <a:pt x="423" y="575"/>
                </a:lnTo>
                <a:lnTo>
                  <a:pt x="419" y="564"/>
                </a:lnTo>
                <a:lnTo>
                  <a:pt x="419" y="558"/>
                </a:lnTo>
                <a:lnTo>
                  <a:pt x="421" y="552"/>
                </a:lnTo>
                <a:lnTo>
                  <a:pt x="419" y="551"/>
                </a:lnTo>
                <a:lnTo>
                  <a:pt x="425" y="550"/>
                </a:lnTo>
                <a:lnTo>
                  <a:pt x="439" y="537"/>
                </a:lnTo>
                <a:lnTo>
                  <a:pt x="453" y="524"/>
                </a:lnTo>
                <a:lnTo>
                  <a:pt x="466" y="520"/>
                </a:lnTo>
                <a:lnTo>
                  <a:pt x="478" y="512"/>
                </a:lnTo>
                <a:lnTo>
                  <a:pt x="483" y="507"/>
                </a:lnTo>
                <a:lnTo>
                  <a:pt x="493" y="507"/>
                </a:lnTo>
                <a:lnTo>
                  <a:pt x="489" y="508"/>
                </a:lnTo>
                <a:lnTo>
                  <a:pt x="499" y="504"/>
                </a:lnTo>
                <a:lnTo>
                  <a:pt x="502" y="503"/>
                </a:lnTo>
                <a:lnTo>
                  <a:pt x="519" y="503"/>
                </a:lnTo>
                <a:lnTo>
                  <a:pt x="523" y="494"/>
                </a:lnTo>
                <a:lnTo>
                  <a:pt x="533" y="489"/>
                </a:lnTo>
                <a:lnTo>
                  <a:pt x="535" y="468"/>
                </a:lnTo>
                <a:lnTo>
                  <a:pt x="543" y="454"/>
                </a:lnTo>
                <a:lnTo>
                  <a:pt x="550" y="441"/>
                </a:lnTo>
                <a:lnTo>
                  <a:pt x="552" y="417"/>
                </a:lnTo>
                <a:lnTo>
                  <a:pt x="556" y="407"/>
                </a:lnTo>
                <a:lnTo>
                  <a:pt x="557" y="390"/>
                </a:lnTo>
                <a:lnTo>
                  <a:pt x="558" y="372"/>
                </a:lnTo>
                <a:lnTo>
                  <a:pt x="557" y="359"/>
                </a:lnTo>
                <a:lnTo>
                  <a:pt x="557" y="346"/>
                </a:lnTo>
                <a:lnTo>
                  <a:pt x="555" y="341"/>
                </a:lnTo>
                <a:lnTo>
                  <a:pt x="557" y="324"/>
                </a:lnTo>
                <a:lnTo>
                  <a:pt x="562" y="322"/>
                </a:lnTo>
                <a:lnTo>
                  <a:pt x="563" y="328"/>
                </a:lnTo>
                <a:lnTo>
                  <a:pt x="571" y="314"/>
                </a:lnTo>
                <a:lnTo>
                  <a:pt x="580" y="299"/>
                </a:lnTo>
                <a:lnTo>
                  <a:pt x="580" y="298"/>
                </a:lnTo>
                <a:lnTo>
                  <a:pt x="583" y="293"/>
                </a:lnTo>
                <a:lnTo>
                  <a:pt x="593" y="281"/>
                </a:lnTo>
                <a:lnTo>
                  <a:pt x="603" y="268"/>
                </a:lnTo>
                <a:lnTo>
                  <a:pt x="616" y="248"/>
                </a:lnTo>
                <a:lnTo>
                  <a:pt x="618" y="222"/>
                </a:lnTo>
                <a:lnTo>
                  <a:pt x="612" y="204"/>
                </a:lnTo>
                <a:lnTo>
                  <a:pt x="605" y="186"/>
                </a:lnTo>
                <a:lnTo>
                  <a:pt x="592" y="184"/>
                </a:lnTo>
                <a:lnTo>
                  <a:pt x="580" y="182"/>
                </a:lnTo>
                <a:lnTo>
                  <a:pt x="563" y="166"/>
                </a:lnTo>
                <a:lnTo>
                  <a:pt x="545" y="152"/>
                </a:lnTo>
                <a:lnTo>
                  <a:pt x="523" y="144"/>
                </a:lnTo>
                <a:lnTo>
                  <a:pt x="508" y="146"/>
                </a:lnTo>
                <a:lnTo>
                  <a:pt x="495" y="142"/>
                </a:lnTo>
                <a:lnTo>
                  <a:pt x="480" y="138"/>
                </a:lnTo>
                <a:lnTo>
                  <a:pt x="468" y="143"/>
                </a:lnTo>
                <a:lnTo>
                  <a:pt x="469" y="137"/>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6" name="Freeform 39"/>
          <p:cNvSpPr>
            <a:spLocks/>
          </p:cNvSpPr>
          <p:nvPr/>
        </p:nvSpPr>
        <p:spPr bwMode="auto">
          <a:xfrm>
            <a:off x="6530440" y="2253883"/>
            <a:ext cx="55908" cy="43045"/>
          </a:xfrm>
          <a:custGeom>
            <a:avLst/>
            <a:gdLst>
              <a:gd name="T0" fmla="*/ 19 w 38"/>
              <a:gd name="T1" fmla="*/ 28 h 30"/>
              <a:gd name="T2" fmla="*/ 17 w 38"/>
              <a:gd name="T3" fmla="*/ 29 h 30"/>
              <a:gd name="T4" fmla="*/ 8 w 38"/>
              <a:gd name="T5" fmla="*/ 26 h 30"/>
              <a:gd name="T6" fmla="*/ 5 w 38"/>
              <a:gd name="T7" fmla="*/ 30 h 30"/>
              <a:gd name="T8" fmla="*/ 0 w 38"/>
              <a:gd name="T9" fmla="*/ 17 h 30"/>
              <a:gd name="T10" fmla="*/ 2 w 38"/>
              <a:gd name="T11" fmla="*/ 17 h 30"/>
              <a:gd name="T12" fmla="*/ 1 w 38"/>
              <a:gd name="T13" fmla="*/ 10 h 30"/>
              <a:gd name="T14" fmla="*/ 6 w 38"/>
              <a:gd name="T15" fmla="*/ 0 h 30"/>
              <a:gd name="T16" fmla="*/ 21 w 38"/>
              <a:gd name="T17" fmla="*/ 2 h 30"/>
              <a:gd name="T18" fmla="*/ 38 w 38"/>
              <a:gd name="T19" fmla="*/ 4 h 30"/>
              <a:gd name="T20" fmla="*/ 30 w 38"/>
              <a:gd name="T21" fmla="*/ 20 h 30"/>
              <a:gd name="T22" fmla="*/ 29 w 38"/>
              <a:gd name="T23" fmla="*/ 21 h 30"/>
              <a:gd name="T24" fmla="*/ 27 w 38"/>
              <a:gd name="T25" fmla="*/ 26 h 30"/>
              <a:gd name="T26" fmla="*/ 25 w 38"/>
              <a:gd name="T27" fmla="*/ 26 h 30"/>
              <a:gd name="T28" fmla="*/ 19 w 38"/>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19" y="28"/>
                </a:moveTo>
                <a:lnTo>
                  <a:pt x="17" y="29"/>
                </a:lnTo>
                <a:lnTo>
                  <a:pt x="8" y="26"/>
                </a:lnTo>
                <a:lnTo>
                  <a:pt x="5" y="30"/>
                </a:lnTo>
                <a:lnTo>
                  <a:pt x="0" y="17"/>
                </a:lnTo>
                <a:lnTo>
                  <a:pt x="2" y="17"/>
                </a:lnTo>
                <a:lnTo>
                  <a:pt x="1" y="10"/>
                </a:lnTo>
                <a:lnTo>
                  <a:pt x="6" y="0"/>
                </a:lnTo>
                <a:lnTo>
                  <a:pt x="21" y="2"/>
                </a:lnTo>
                <a:lnTo>
                  <a:pt x="38" y="4"/>
                </a:lnTo>
                <a:lnTo>
                  <a:pt x="30" y="20"/>
                </a:lnTo>
                <a:lnTo>
                  <a:pt x="29" y="21"/>
                </a:lnTo>
                <a:lnTo>
                  <a:pt x="27" y="26"/>
                </a:lnTo>
                <a:lnTo>
                  <a:pt x="25" y="26"/>
                </a:lnTo>
                <a:lnTo>
                  <a:pt x="19" y="2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7" name="Freeform 40"/>
          <p:cNvSpPr>
            <a:spLocks/>
          </p:cNvSpPr>
          <p:nvPr/>
        </p:nvSpPr>
        <p:spPr bwMode="auto">
          <a:xfrm>
            <a:off x="6296601" y="2746459"/>
            <a:ext cx="187248" cy="206350"/>
          </a:xfrm>
          <a:custGeom>
            <a:avLst/>
            <a:gdLst>
              <a:gd name="T0" fmla="*/ 7 w 132"/>
              <a:gd name="T1" fmla="*/ 13 h 145"/>
              <a:gd name="T2" fmla="*/ 4 w 132"/>
              <a:gd name="T3" fmla="*/ 32 h 145"/>
              <a:gd name="T4" fmla="*/ 0 w 132"/>
              <a:gd name="T5" fmla="*/ 52 h 145"/>
              <a:gd name="T6" fmla="*/ 16 w 132"/>
              <a:gd name="T7" fmla="*/ 66 h 145"/>
              <a:gd name="T8" fmla="*/ 31 w 132"/>
              <a:gd name="T9" fmla="*/ 80 h 145"/>
              <a:gd name="T10" fmla="*/ 43 w 132"/>
              <a:gd name="T11" fmla="*/ 86 h 145"/>
              <a:gd name="T12" fmla="*/ 56 w 132"/>
              <a:gd name="T13" fmla="*/ 92 h 145"/>
              <a:gd name="T14" fmla="*/ 71 w 132"/>
              <a:gd name="T15" fmla="*/ 101 h 145"/>
              <a:gd name="T16" fmla="*/ 85 w 132"/>
              <a:gd name="T17" fmla="*/ 109 h 145"/>
              <a:gd name="T18" fmla="*/ 79 w 132"/>
              <a:gd name="T19" fmla="*/ 126 h 145"/>
              <a:gd name="T20" fmla="*/ 73 w 132"/>
              <a:gd name="T21" fmla="*/ 143 h 145"/>
              <a:gd name="T22" fmla="*/ 91 w 132"/>
              <a:gd name="T23" fmla="*/ 144 h 145"/>
              <a:gd name="T24" fmla="*/ 109 w 132"/>
              <a:gd name="T25" fmla="*/ 145 h 145"/>
              <a:gd name="T26" fmla="*/ 120 w 132"/>
              <a:gd name="T27" fmla="*/ 142 h 145"/>
              <a:gd name="T28" fmla="*/ 132 w 132"/>
              <a:gd name="T29" fmla="*/ 122 h 145"/>
              <a:gd name="T30" fmla="*/ 131 w 132"/>
              <a:gd name="T31" fmla="*/ 112 h 145"/>
              <a:gd name="T32" fmla="*/ 131 w 132"/>
              <a:gd name="T33" fmla="*/ 97 h 145"/>
              <a:gd name="T34" fmla="*/ 132 w 132"/>
              <a:gd name="T35" fmla="*/ 83 h 145"/>
              <a:gd name="T36" fmla="*/ 124 w 132"/>
              <a:gd name="T37" fmla="*/ 82 h 145"/>
              <a:gd name="T38" fmla="*/ 115 w 132"/>
              <a:gd name="T39" fmla="*/ 82 h 145"/>
              <a:gd name="T40" fmla="*/ 110 w 132"/>
              <a:gd name="T41" fmla="*/ 67 h 145"/>
              <a:gd name="T42" fmla="*/ 106 w 132"/>
              <a:gd name="T43" fmla="*/ 53 h 145"/>
              <a:gd name="T44" fmla="*/ 94 w 132"/>
              <a:gd name="T45" fmla="*/ 50 h 145"/>
              <a:gd name="T46" fmla="*/ 72 w 132"/>
              <a:gd name="T47" fmla="*/ 48 h 145"/>
              <a:gd name="T48" fmla="*/ 70 w 132"/>
              <a:gd name="T49" fmla="*/ 23 h 145"/>
              <a:gd name="T50" fmla="*/ 66 w 132"/>
              <a:gd name="T51" fmla="*/ 14 h 145"/>
              <a:gd name="T52" fmla="*/ 66 w 132"/>
              <a:gd name="T53" fmla="*/ 11 h 145"/>
              <a:gd name="T54" fmla="*/ 50 w 132"/>
              <a:gd name="T55" fmla="*/ 0 h 145"/>
              <a:gd name="T56" fmla="*/ 30 w 132"/>
              <a:gd name="T57" fmla="*/ 2 h 145"/>
              <a:gd name="T58" fmla="*/ 10 w 132"/>
              <a:gd name="T59" fmla="*/ 5 h 145"/>
              <a:gd name="T60" fmla="*/ 7 w 132"/>
              <a:gd name="T61"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45">
                <a:moveTo>
                  <a:pt x="7" y="13"/>
                </a:moveTo>
                <a:lnTo>
                  <a:pt x="4" y="32"/>
                </a:lnTo>
                <a:lnTo>
                  <a:pt x="0" y="52"/>
                </a:lnTo>
                <a:lnTo>
                  <a:pt x="16" y="66"/>
                </a:lnTo>
                <a:lnTo>
                  <a:pt x="31" y="80"/>
                </a:lnTo>
                <a:lnTo>
                  <a:pt x="43" y="86"/>
                </a:lnTo>
                <a:lnTo>
                  <a:pt x="56" y="92"/>
                </a:lnTo>
                <a:lnTo>
                  <a:pt x="71" y="101"/>
                </a:lnTo>
                <a:lnTo>
                  <a:pt x="85" y="109"/>
                </a:lnTo>
                <a:lnTo>
                  <a:pt x="79" y="126"/>
                </a:lnTo>
                <a:lnTo>
                  <a:pt x="73" y="143"/>
                </a:lnTo>
                <a:lnTo>
                  <a:pt x="91" y="144"/>
                </a:lnTo>
                <a:lnTo>
                  <a:pt x="109" y="145"/>
                </a:lnTo>
                <a:lnTo>
                  <a:pt x="120" y="142"/>
                </a:lnTo>
                <a:lnTo>
                  <a:pt x="132" y="122"/>
                </a:lnTo>
                <a:lnTo>
                  <a:pt x="131" y="112"/>
                </a:lnTo>
                <a:lnTo>
                  <a:pt x="131" y="97"/>
                </a:lnTo>
                <a:lnTo>
                  <a:pt x="132" y="83"/>
                </a:lnTo>
                <a:lnTo>
                  <a:pt x="124" y="82"/>
                </a:lnTo>
                <a:lnTo>
                  <a:pt x="115" y="82"/>
                </a:lnTo>
                <a:lnTo>
                  <a:pt x="110" y="67"/>
                </a:lnTo>
                <a:lnTo>
                  <a:pt x="106" y="53"/>
                </a:lnTo>
                <a:lnTo>
                  <a:pt x="94" y="50"/>
                </a:lnTo>
                <a:lnTo>
                  <a:pt x="72" y="48"/>
                </a:lnTo>
                <a:lnTo>
                  <a:pt x="70" y="23"/>
                </a:lnTo>
                <a:lnTo>
                  <a:pt x="66" y="14"/>
                </a:lnTo>
                <a:lnTo>
                  <a:pt x="66" y="11"/>
                </a:lnTo>
                <a:lnTo>
                  <a:pt x="50" y="0"/>
                </a:lnTo>
                <a:lnTo>
                  <a:pt x="30" y="2"/>
                </a:lnTo>
                <a:lnTo>
                  <a:pt x="10" y="5"/>
                </a:lnTo>
                <a:lnTo>
                  <a:pt x="7" y="13"/>
                </a:lnTo>
                <a:close/>
              </a:path>
            </a:pathLst>
          </a:custGeom>
          <a:solidFill>
            <a:srgbClr val="00B050"/>
          </a:solidFill>
          <a:ln w="3175" cmpd="sng">
            <a:solidFill>
              <a:schemeClr val="bg1"/>
            </a:solidFill>
            <a:prstDash val="solid"/>
            <a:round/>
            <a:headEnd w="sm" len="sm"/>
            <a:tailEnd w="sm" len="sm"/>
          </a:ln>
          <a:effectLst/>
          <a:extLst/>
        </p:spPr>
        <p:txBody>
          <a:bodyPr lIns="87273" tIns="43636" rIns="87273" bIns="43636"/>
          <a:lstStyle/>
          <a:p>
            <a:endParaRPr lang="es-ES" sz="900" dirty="0"/>
          </a:p>
        </p:txBody>
      </p:sp>
      <p:sp>
        <p:nvSpPr>
          <p:cNvPr id="578" name="Freeform 41"/>
          <p:cNvSpPr>
            <a:spLocks/>
          </p:cNvSpPr>
          <p:nvPr/>
        </p:nvSpPr>
        <p:spPr bwMode="auto">
          <a:xfrm>
            <a:off x="6429716" y="3019819"/>
            <a:ext cx="107379" cy="120260"/>
          </a:xfrm>
          <a:custGeom>
            <a:avLst/>
            <a:gdLst>
              <a:gd name="T0" fmla="*/ 74 w 76"/>
              <a:gd name="T1" fmla="*/ 45 h 85"/>
              <a:gd name="T2" fmla="*/ 58 w 76"/>
              <a:gd name="T3" fmla="*/ 33 h 85"/>
              <a:gd name="T4" fmla="*/ 42 w 76"/>
              <a:gd name="T5" fmla="*/ 21 h 85"/>
              <a:gd name="T6" fmla="*/ 32 w 76"/>
              <a:gd name="T7" fmla="*/ 15 h 85"/>
              <a:gd name="T8" fmla="*/ 28 w 76"/>
              <a:gd name="T9" fmla="*/ 15 h 85"/>
              <a:gd name="T10" fmla="*/ 9 w 76"/>
              <a:gd name="T11" fmla="*/ 0 h 85"/>
              <a:gd name="T12" fmla="*/ 1 w 76"/>
              <a:gd name="T13" fmla="*/ 1 h 85"/>
              <a:gd name="T14" fmla="*/ 1 w 76"/>
              <a:gd name="T15" fmla="*/ 3 h 85"/>
              <a:gd name="T16" fmla="*/ 1 w 76"/>
              <a:gd name="T17" fmla="*/ 22 h 85"/>
              <a:gd name="T18" fmla="*/ 0 w 76"/>
              <a:gd name="T19" fmla="*/ 42 h 85"/>
              <a:gd name="T20" fmla="*/ 1 w 76"/>
              <a:gd name="T21" fmla="*/ 45 h 85"/>
              <a:gd name="T22" fmla="*/ 0 w 76"/>
              <a:gd name="T23" fmla="*/ 59 h 85"/>
              <a:gd name="T24" fmla="*/ 7 w 76"/>
              <a:gd name="T25" fmla="*/ 73 h 85"/>
              <a:gd name="T26" fmla="*/ 26 w 76"/>
              <a:gd name="T27" fmla="*/ 82 h 85"/>
              <a:gd name="T28" fmla="*/ 51 w 76"/>
              <a:gd name="T29" fmla="*/ 85 h 85"/>
              <a:gd name="T30" fmla="*/ 66 w 76"/>
              <a:gd name="T31" fmla="*/ 81 h 85"/>
              <a:gd name="T32" fmla="*/ 76 w 76"/>
              <a:gd name="T33" fmla="*/ 65 h 85"/>
              <a:gd name="T34" fmla="*/ 73 w 76"/>
              <a:gd name="T35" fmla="*/ 53 h 85"/>
              <a:gd name="T36" fmla="*/ 74 w 76"/>
              <a:gd name="T37"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5">
                <a:moveTo>
                  <a:pt x="74" y="45"/>
                </a:moveTo>
                <a:lnTo>
                  <a:pt x="58" y="33"/>
                </a:lnTo>
                <a:lnTo>
                  <a:pt x="42" y="21"/>
                </a:lnTo>
                <a:lnTo>
                  <a:pt x="32" y="15"/>
                </a:lnTo>
                <a:lnTo>
                  <a:pt x="28" y="15"/>
                </a:lnTo>
                <a:lnTo>
                  <a:pt x="9" y="0"/>
                </a:lnTo>
                <a:lnTo>
                  <a:pt x="1" y="1"/>
                </a:lnTo>
                <a:lnTo>
                  <a:pt x="1" y="3"/>
                </a:lnTo>
                <a:lnTo>
                  <a:pt x="1" y="22"/>
                </a:lnTo>
                <a:lnTo>
                  <a:pt x="0" y="42"/>
                </a:lnTo>
                <a:lnTo>
                  <a:pt x="1" y="45"/>
                </a:lnTo>
                <a:lnTo>
                  <a:pt x="0" y="59"/>
                </a:lnTo>
                <a:lnTo>
                  <a:pt x="7" y="73"/>
                </a:lnTo>
                <a:lnTo>
                  <a:pt x="26" y="82"/>
                </a:lnTo>
                <a:lnTo>
                  <a:pt x="51" y="85"/>
                </a:lnTo>
                <a:lnTo>
                  <a:pt x="66" y="81"/>
                </a:lnTo>
                <a:lnTo>
                  <a:pt x="76" y="65"/>
                </a:lnTo>
                <a:lnTo>
                  <a:pt x="73" y="53"/>
                </a:lnTo>
                <a:lnTo>
                  <a:pt x="74"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79" name="Freeform 42"/>
          <p:cNvSpPr>
            <a:spLocks/>
          </p:cNvSpPr>
          <p:nvPr/>
        </p:nvSpPr>
        <p:spPr bwMode="auto">
          <a:xfrm>
            <a:off x="6160381" y="2808144"/>
            <a:ext cx="345655" cy="771263"/>
          </a:xfrm>
          <a:custGeom>
            <a:avLst/>
            <a:gdLst>
              <a:gd name="T0" fmla="*/ 136 w 244"/>
              <a:gd name="T1" fmla="*/ 345 h 545"/>
              <a:gd name="T2" fmla="*/ 132 w 244"/>
              <a:gd name="T3" fmla="*/ 366 h 545"/>
              <a:gd name="T4" fmla="*/ 143 w 244"/>
              <a:gd name="T5" fmla="*/ 367 h 545"/>
              <a:gd name="T6" fmla="*/ 151 w 244"/>
              <a:gd name="T7" fmla="*/ 377 h 545"/>
              <a:gd name="T8" fmla="*/ 132 w 244"/>
              <a:gd name="T9" fmla="*/ 375 h 545"/>
              <a:gd name="T10" fmla="*/ 133 w 244"/>
              <a:gd name="T11" fmla="*/ 394 h 545"/>
              <a:gd name="T12" fmla="*/ 132 w 244"/>
              <a:gd name="T13" fmla="*/ 417 h 545"/>
              <a:gd name="T14" fmla="*/ 116 w 244"/>
              <a:gd name="T15" fmla="*/ 441 h 545"/>
              <a:gd name="T16" fmla="*/ 148 w 244"/>
              <a:gd name="T17" fmla="*/ 457 h 545"/>
              <a:gd name="T18" fmla="*/ 148 w 244"/>
              <a:gd name="T19" fmla="*/ 468 h 545"/>
              <a:gd name="T20" fmla="*/ 132 w 244"/>
              <a:gd name="T21" fmla="*/ 491 h 545"/>
              <a:gd name="T22" fmla="*/ 124 w 244"/>
              <a:gd name="T23" fmla="*/ 502 h 545"/>
              <a:gd name="T24" fmla="*/ 127 w 244"/>
              <a:gd name="T25" fmla="*/ 507 h 545"/>
              <a:gd name="T26" fmla="*/ 121 w 244"/>
              <a:gd name="T27" fmla="*/ 521 h 545"/>
              <a:gd name="T28" fmla="*/ 125 w 244"/>
              <a:gd name="T29" fmla="*/ 531 h 545"/>
              <a:gd name="T30" fmla="*/ 143 w 244"/>
              <a:gd name="T31" fmla="*/ 545 h 545"/>
              <a:gd name="T32" fmla="*/ 91 w 244"/>
              <a:gd name="T33" fmla="*/ 535 h 545"/>
              <a:gd name="T34" fmla="*/ 74 w 244"/>
              <a:gd name="T35" fmla="*/ 514 h 545"/>
              <a:gd name="T36" fmla="*/ 52 w 244"/>
              <a:gd name="T37" fmla="*/ 491 h 545"/>
              <a:gd name="T38" fmla="*/ 59 w 244"/>
              <a:gd name="T39" fmla="*/ 457 h 545"/>
              <a:gd name="T40" fmla="*/ 54 w 244"/>
              <a:gd name="T41" fmla="*/ 424 h 545"/>
              <a:gd name="T42" fmla="*/ 44 w 244"/>
              <a:gd name="T43" fmla="*/ 412 h 545"/>
              <a:gd name="T44" fmla="*/ 42 w 244"/>
              <a:gd name="T45" fmla="*/ 402 h 545"/>
              <a:gd name="T46" fmla="*/ 29 w 244"/>
              <a:gd name="T47" fmla="*/ 373 h 545"/>
              <a:gd name="T48" fmla="*/ 22 w 244"/>
              <a:gd name="T49" fmla="*/ 335 h 545"/>
              <a:gd name="T50" fmla="*/ 23 w 244"/>
              <a:gd name="T51" fmla="*/ 305 h 545"/>
              <a:gd name="T52" fmla="*/ 17 w 244"/>
              <a:gd name="T53" fmla="*/ 280 h 545"/>
              <a:gd name="T54" fmla="*/ 20 w 244"/>
              <a:gd name="T55" fmla="*/ 252 h 545"/>
              <a:gd name="T56" fmla="*/ 19 w 244"/>
              <a:gd name="T57" fmla="*/ 217 h 545"/>
              <a:gd name="T58" fmla="*/ 7 w 244"/>
              <a:gd name="T59" fmla="*/ 192 h 545"/>
              <a:gd name="T60" fmla="*/ 1 w 244"/>
              <a:gd name="T61" fmla="*/ 166 h 545"/>
              <a:gd name="T62" fmla="*/ 2 w 244"/>
              <a:gd name="T63" fmla="*/ 142 h 545"/>
              <a:gd name="T64" fmla="*/ 8 w 244"/>
              <a:gd name="T65" fmla="*/ 113 h 545"/>
              <a:gd name="T66" fmla="*/ 19 w 244"/>
              <a:gd name="T67" fmla="*/ 91 h 545"/>
              <a:gd name="T68" fmla="*/ 11 w 244"/>
              <a:gd name="T69" fmla="*/ 57 h 545"/>
              <a:gd name="T70" fmla="*/ 26 w 244"/>
              <a:gd name="T71" fmla="*/ 40 h 545"/>
              <a:gd name="T72" fmla="*/ 26 w 244"/>
              <a:gd name="T73" fmla="*/ 18 h 545"/>
              <a:gd name="T74" fmla="*/ 43 w 244"/>
              <a:gd name="T75" fmla="*/ 3 h 545"/>
              <a:gd name="T76" fmla="*/ 70 w 244"/>
              <a:gd name="T77" fmla="*/ 17 h 545"/>
              <a:gd name="T78" fmla="*/ 92 w 244"/>
              <a:gd name="T79" fmla="*/ 4 h 545"/>
              <a:gd name="T80" fmla="*/ 112 w 244"/>
              <a:gd name="T81" fmla="*/ 23 h 545"/>
              <a:gd name="T82" fmla="*/ 139 w 244"/>
              <a:gd name="T83" fmla="*/ 43 h 545"/>
              <a:gd name="T84" fmla="*/ 167 w 244"/>
              <a:gd name="T85" fmla="*/ 58 h 545"/>
              <a:gd name="T86" fmla="*/ 175 w 244"/>
              <a:gd name="T87" fmla="*/ 83 h 545"/>
              <a:gd name="T88" fmla="*/ 187 w 244"/>
              <a:gd name="T89" fmla="*/ 101 h 545"/>
              <a:gd name="T90" fmla="*/ 216 w 244"/>
              <a:gd name="T91" fmla="*/ 99 h 545"/>
              <a:gd name="T92" fmla="*/ 227 w 244"/>
              <a:gd name="T93" fmla="*/ 69 h 545"/>
              <a:gd name="T94" fmla="*/ 244 w 244"/>
              <a:gd name="T95" fmla="*/ 91 h 545"/>
              <a:gd name="T96" fmla="*/ 224 w 244"/>
              <a:gd name="T97" fmla="*/ 109 h 545"/>
              <a:gd name="T98" fmla="*/ 208 w 244"/>
              <a:gd name="T99" fmla="*/ 130 h 545"/>
              <a:gd name="T100" fmla="*/ 191 w 244"/>
              <a:gd name="T101" fmla="*/ 151 h 545"/>
              <a:gd name="T102" fmla="*/ 191 w 244"/>
              <a:gd name="T103" fmla="*/ 172 h 545"/>
              <a:gd name="T104" fmla="*/ 192 w 244"/>
              <a:gd name="T105" fmla="*/ 203 h 545"/>
              <a:gd name="T106" fmla="*/ 194 w 244"/>
              <a:gd name="T107" fmla="*/ 232 h 545"/>
              <a:gd name="T108" fmla="*/ 217 w 244"/>
              <a:gd name="T109" fmla="*/ 258 h 545"/>
              <a:gd name="T110" fmla="*/ 221 w 244"/>
              <a:gd name="T111" fmla="*/ 281 h 545"/>
              <a:gd name="T112" fmla="*/ 202 w 244"/>
              <a:gd name="T113" fmla="*/ 300 h 545"/>
              <a:gd name="T114" fmla="*/ 176 w 244"/>
              <a:gd name="T115" fmla="*/ 306 h 545"/>
              <a:gd name="T116" fmla="*/ 152 w 244"/>
              <a:gd name="T117" fmla="*/ 309 h 545"/>
              <a:gd name="T118" fmla="*/ 160 w 244"/>
              <a:gd name="T119" fmla="*/ 33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545">
                <a:moveTo>
                  <a:pt x="156" y="346"/>
                </a:moveTo>
                <a:lnTo>
                  <a:pt x="136" y="345"/>
                </a:lnTo>
                <a:lnTo>
                  <a:pt x="120" y="342"/>
                </a:lnTo>
                <a:lnTo>
                  <a:pt x="132" y="366"/>
                </a:lnTo>
                <a:lnTo>
                  <a:pt x="137" y="369"/>
                </a:lnTo>
                <a:lnTo>
                  <a:pt x="143" y="367"/>
                </a:lnTo>
                <a:lnTo>
                  <a:pt x="146" y="364"/>
                </a:lnTo>
                <a:lnTo>
                  <a:pt x="151" y="377"/>
                </a:lnTo>
                <a:lnTo>
                  <a:pt x="143" y="375"/>
                </a:lnTo>
                <a:lnTo>
                  <a:pt x="132" y="375"/>
                </a:lnTo>
                <a:lnTo>
                  <a:pt x="144" y="381"/>
                </a:lnTo>
                <a:lnTo>
                  <a:pt x="133" y="394"/>
                </a:lnTo>
                <a:lnTo>
                  <a:pt x="134" y="408"/>
                </a:lnTo>
                <a:lnTo>
                  <a:pt x="132" y="417"/>
                </a:lnTo>
                <a:lnTo>
                  <a:pt x="116" y="424"/>
                </a:lnTo>
                <a:lnTo>
                  <a:pt x="116" y="441"/>
                </a:lnTo>
                <a:lnTo>
                  <a:pt x="139" y="453"/>
                </a:lnTo>
                <a:lnTo>
                  <a:pt x="148" y="457"/>
                </a:lnTo>
                <a:lnTo>
                  <a:pt x="143" y="466"/>
                </a:lnTo>
                <a:lnTo>
                  <a:pt x="148" y="468"/>
                </a:lnTo>
                <a:lnTo>
                  <a:pt x="140" y="479"/>
                </a:lnTo>
                <a:lnTo>
                  <a:pt x="132" y="491"/>
                </a:lnTo>
                <a:lnTo>
                  <a:pt x="131" y="504"/>
                </a:lnTo>
                <a:lnTo>
                  <a:pt x="124" y="502"/>
                </a:lnTo>
                <a:lnTo>
                  <a:pt x="120" y="503"/>
                </a:lnTo>
                <a:lnTo>
                  <a:pt x="127" y="507"/>
                </a:lnTo>
                <a:lnTo>
                  <a:pt x="121" y="516"/>
                </a:lnTo>
                <a:lnTo>
                  <a:pt x="121" y="521"/>
                </a:lnTo>
                <a:lnTo>
                  <a:pt x="128" y="532"/>
                </a:lnTo>
                <a:lnTo>
                  <a:pt x="125" y="531"/>
                </a:lnTo>
                <a:lnTo>
                  <a:pt x="134" y="535"/>
                </a:lnTo>
                <a:lnTo>
                  <a:pt x="143" y="545"/>
                </a:lnTo>
                <a:lnTo>
                  <a:pt x="119" y="538"/>
                </a:lnTo>
                <a:lnTo>
                  <a:pt x="91" y="535"/>
                </a:lnTo>
                <a:lnTo>
                  <a:pt x="83" y="527"/>
                </a:lnTo>
                <a:lnTo>
                  <a:pt x="74" y="514"/>
                </a:lnTo>
                <a:lnTo>
                  <a:pt x="66" y="515"/>
                </a:lnTo>
                <a:lnTo>
                  <a:pt x="52" y="491"/>
                </a:lnTo>
                <a:lnTo>
                  <a:pt x="61" y="481"/>
                </a:lnTo>
                <a:lnTo>
                  <a:pt x="59" y="457"/>
                </a:lnTo>
                <a:lnTo>
                  <a:pt x="55" y="437"/>
                </a:lnTo>
                <a:lnTo>
                  <a:pt x="54" y="424"/>
                </a:lnTo>
                <a:lnTo>
                  <a:pt x="50" y="415"/>
                </a:lnTo>
                <a:lnTo>
                  <a:pt x="44" y="412"/>
                </a:lnTo>
                <a:lnTo>
                  <a:pt x="54" y="408"/>
                </a:lnTo>
                <a:lnTo>
                  <a:pt x="42" y="402"/>
                </a:lnTo>
                <a:lnTo>
                  <a:pt x="36" y="383"/>
                </a:lnTo>
                <a:lnTo>
                  <a:pt x="29" y="373"/>
                </a:lnTo>
                <a:lnTo>
                  <a:pt x="28" y="359"/>
                </a:lnTo>
                <a:lnTo>
                  <a:pt x="22" y="335"/>
                </a:lnTo>
                <a:lnTo>
                  <a:pt x="20" y="316"/>
                </a:lnTo>
                <a:lnTo>
                  <a:pt x="23" y="305"/>
                </a:lnTo>
                <a:lnTo>
                  <a:pt x="22" y="294"/>
                </a:lnTo>
                <a:lnTo>
                  <a:pt x="17" y="280"/>
                </a:lnTo>
                <a:lnTo>
                  <a:pt x="13" y="264"/>
                </a:lnTo>
                <a:lnTo>
                  <a:pt x="20" y="252"/>
                </a:lnTo>
                <a:lnTo>
                  <a:pt x="17" y="240"/>
                </a:lnTo>
                <a:lnTo>
                  <a:pt x="19" y="217"/>
                </a:lnTo>
                <a:lnTo>
                  <a:pt x="14" y="207"/>
                </a:lnTo>
                <a:lnTo>
                  <a:pt x="7" y="192"/>
                </a:lnTo>
                <a:lnTo>
                  <a:pt x="0" y="178"/>
                </a:lnTo>
                <a:lnTo>
                  <a:pt x="1" y="166"/>
                </a:lnTo>
                <a:lnTo>
                  <a:pt x="4" y="155"/>
                </a:lnTo>
                <a:lnTo>
                  <a:pt x="2" y="142"/>
                </a:lnTo>
                <a:lnTo>
                  <a:pt x="2" y="129"/>
                </a:lnTo>
                <a:lnTo>
                  <a:pt x="8" y="113"/>
                </a:lnTo>
                <a:lnTo>
                  <a:pt x="14" y="96"/>
                </a:lnTo>
                <a:lnTo>
                  <a:pt x="19" y="91"/>
                </a:lnTo>
                <a:lnTo>
                  <a:pt x="13" y="82"/>
                </a:lnTo>
                <a:lnTo>
                  <a:pt x="11" y="57"/>
                </a:lnTo>
                <a:lnTo>
                  <a:pt x="13" y="47"/>
                </a:lnTo>
                <a:lnTo>
                  <a:pt x="26" y="40"/>
                </a:lnTo>
                <a:lnTo>
                  <a:pt x="30" y="22"/>
                </a:lnTo>
                <a:lnTo>
                  <a:pt x="26" y="18"/>
                </a:lnTo>
                <a:lnTo>
                  <a:pt x="40" y="0"/>
                </a:lnTo>
                <a:lnTo>
                  <a:pt x="43" y="3"/>
                </a:lnTo>
                <a:lnTo>
                  <a:pt x="62" y="6"/>
                </a:lnTo>
                <a:lnTo>
                  <a:pt x="70" y="17"/>
                </a:lnTo>
                <a:lnTo>
                  <a:pt x="74" y="7"/>
                </a:lnTo>
                <a:lnTo>
                  <a:pt x="92" y="4"/>
                </a:lnTo>
                <a:lnTo>
                  <a:pt x="96" y="9"/>
                </a:lnTo>
                <a:lnTo>
                  <a:pt x="112" y="23"/>
                </a:lnTo>
                <a:lnTo>
                  <a:pt x="127" y="37"/>
                </a:lnTo>
                <a:lnTo>
                  <a:pt x="139" y="43"/>
                </a:lnTo>
                <a:lnTo>
                  <a:pt x="152" y="49"/>
                </a:lnTo>
                <a:lnTo>
                  <a:pt x="167" y="58"/>
                </a:lnTo>
                <a:lnTo>
                  <a:pt x="181" y="66"/>
                </a:lnTo>
                <a:lnTo>
                  <a:pt x="175" y="83"/>
                </a:lnTo>
                <a:lnTo>
                  <a:pt x="169" y="100"/>
                </a:lnTo>
                <a:lnTo>
                  <a:pt x="187" y="101"/>
                </a:lnTo>
                <a:lnTo>
                  <a:pt x="205" y="102"/>
                </a:lnTo>
                <a:lnTo>
                  <a:pt x="216" y="99"/>
                </a:lnTo>
                <a:lnTo>
                  <a:pt x="228" y="79"/>
                </a:lnTo>
                <a:lnTo>
                  <a:pt x="227" y="69"/>
                </a:lnTo>
                <a:lnTo>
                  <a:pt x="236" y="69"/>
                </a:lnTo>
                <a:lnTo>
                  <a:pt x="244" y="91"/>
                </a:lnTo>
                <a:lnTo>
                  <a:pt x="234" y="101"/>
                </a:lnTo>
                <a:lnTo>
                  <a:pt x="224" y="109"/>
                </a:lnTo>
                <a:lnTo>
                  <a:pt x="216" y="120"/>
                </a:lnTo>
                <a:lnTo>
                  <a:pt x="208" y="130"/>
                </a:lnTo>
                <a:lnTo>
                  <a:pt x="199" y="141"/>
                </a:lnTo>
                <a:lnTo>
                  <a:pt x="191" y="151"/>
                </a:lnTo>
                <a:lnTo>
                  <a:pt x="191" y="153"/>
                </a:lnTo>
                <a:lnTo>
                  <a:pt x="191" y="172"/>
                </a:lnTo>
                <a:lnTo>
                  <a:pt x="190" y="192"/>
                </a:lnTo>
                <a:lnTo>
                  <a:pt x="192" y="203"/>
                </a:lnTo>
                <a:lnTo>
                  <a:pt x="188" y="211"/>
                </a:lnTo>
                <a:lnTo>
                  <a:pt x="194" y="232"/>
                </a:lnTo>
                <a:lnTo>
                  <a:pt x="215" y="246"/>
                </a:lnTo>
                <a:lnTo>
                  <a:pt x="217" y="258"/>
                </a:lnTo>
                <a:lnTo>
                  <a:pt x="227" y="265"/>
                </a:lnTo>
                <a:lnTo>
                  <a:pt x="221" y="281"/>
                </a:lnTo>
                <a:lnTo>
                  <a:pt x="215" y="297"/>
                </a:lnTo>
                <a:lnTo>
                  <a:pt x="202" y="300"/>
                </a:lnTo>
                <a:lnTo>
                  <a:pt x="190" y="304"/>
                </a:lnTo>
                <a:lnTo>
                  <a:pt x="176" y="306"/>
                </a:lnTo>
                <a:lnTo>
                  <a:pt x="164" y="310"/>
                </a:lnTo>
                <a:lnTo>
                  <a:pt x="152" y="309"/>
                </a:lnTo>
                <a:lnTo>
                  <a:pt x="156" y="315"/>
                </a:lnTo>
                <a:lnTo>
                  <a:pt x="160" y="337"/>
                </a:lnTo>
                <a:lnTo>
                  <a:pt x="156" y="34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0" name="Freeform 43"/>
          <p:cNvSpPr>
            <a:spLocks/>
          </p:cNvSpPr>
          <p:nvPr/>
        </p:nvSpPr>
        <p:spPr bwMode="auto">
          <a:xfrm>
            <a:off x="6360052" y="3586062"/>
            <a:ext cx="85194" cy="55914"/>
          </a:xfrm>
          <a:custGeom>
            <a:avLst/>
            <a:gdLst>
              <a:gd name="T0" fmla="*/ 5 w 59"/>
              <a:gd name="T1" fmla="*/ 8 h 39"/>
              <a:gd name="T2" fmla="*/ 0 w 59"/>
              <a:gd name="T3" fmla="*/ 0 h 39"/>
              <a:gd name="T4" fmla="*/ 7 w 59"/>
              <a:gd name="T5" fmla="*/ 19 h 39"/>
              <a:gd name="T6" fmla="*/ 15 w 59"/>
              <a:gd name="T7" fmla="*/ 38 h 39"/>
              <a:gd name="T8" fmla="*/ 37 w 59"/>
              <a:gd name="T9" fmla="*/ 38 h 39"/>
              <a:gd name="T10" fmla="*/ 59 w 59"/>
              <a:gd name="T11" fmla="*/ 39 h 39"/>
              <a:gd name="T12" fmla="*/ 57 w 59"/>
              <a:gd name="T13" fmla="*/ 34 h 39"/>
              <a:gd name="T14" fmla="*/ 26 w 59"/>
              <a:gd name="T15" fmla="*/ 24 h 39"/>
              <a:gd name="T16" fmla="*/ 5 w 59"/>
              <a:gd name="T1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 y="8"/>
                </a:moveTo>
                <a:lnTo>
                  <a:pt x="0" y="0"/>
                </a:lnTo>
                <a:lnTo>
                  <a:pt x="7" y="19"/>
                </a:lnTo>
                <a:lnTo>
                  <a:pt x="15" y="38"/>
                </a:lnTo>
                <a:lnTo>
                  <a:pt x="37" y="38"/>
                </a:lnTo>
                <a:lnTo>
                  <a:pt x="59" y="39"/>
                </a:lnTo>
                <a:lnTo>
                  <a:pt x="57" y="34"/>
                </a:lnTo>
                <a:lnTo>
                  <a:pt x="26" y="24"/>
                </a:lnTo>
                <a:lnTo>
                  <a:pt x="5" y="8"/>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1" name="Freeform 44"/>
          <p:cNvSpPr>
            <a:spLocks/>
          </p:cNvSpPr>
          <p:nvPr/>
        </p:nvSpPr>
        <p:spPr bwMode="auto">
          <a:xfrm>
            <a:off x="6116010" y="2698090"/>
            <a:ext cx="246706" cy="915929"/>
          </a:xfrm>
          <a:custGeom>
            <a:avLst/>
            <a:gdLst>
              <a:gd name="T0" fmla="*/ 18 w 175"/>
              <a:gd name="T1" fmla="*/ 257 h 647"/>
              <a:gd name="T2" fmla="*/ 20 w 175"/>
              <a:gd name="T3" fmla="*/ 300 h 647"/>
              <a:gd name="T4" fmla="*/ 15 w 175"/>
              <a:gd name="T5" fmla="*/ 348 h 647"/>
              <a:gd name="T6" fmla="*/ 22 w 175"/>
              <a:gd name="T7" fmla="*/ 384 h 647"/>
              <a:gd name="T8" fmla="*/ 33 w 175"/>
              <a:gd name="T9" fmla="*/ 432 h 647"/>
              <a:gd name="T10" fmla="*/ 46 w 175"/>
              <a:gd name="T11" fmla="*/ 432 h 647"/>
              <a:gd name="T12" fmla="*/ 54 w 175"/>
              <a:gd name="T13" fmla="*/ 444 h 647"/>
              <a:gd name="T14" fmla="*/ 54 w 175"/>
              <a:gd name="T15" fmla="*/ 459 h 647"/>
              <a:gd name="T16" fmla="*/ 63 w 175"/>
              <a:gd name="T17" fmla="*/ 484 h 647"/>
              <a:gd name="T18" fmla="*/ 61 w 175"/>
              <a:gd name="T19" fmla="*/ 500 h 647"/>
              <a:gd name="T20" fmla="*/ 62 w 175"/>
              <a:gd name="T21" fmla="*/ 514 h 647"/>
              <a:gd name="T22" fmla="*/ 57 w 175"/>
              <a:gd name="T23" fmla="*/ 515 h 647"/>
              <a:gd name="T24" fmla="*/ 49 w 175"/>
              <a:gd name="T25" fmla="*/ 509 h 647"/>
              <a:gd name="T26" fmla="*/ 39 w 175"/>
              <a:gd name="T27" fmla="*/ 524 h 647"/>
              <a:gd name="T28" fmla="*/ 63 w 175"/>
              <a:gd name="T29" fmla="*/ 532 h 647"/>
              <a:gd name="T30" fmla="*/ 56 w 175"/>
              <a:gd name="T31" fmla="*/ 542 h 647"/>
              <a:gd name="T32" fmla="*/ 75 w 175"/>
              <a:gd name="T33" fmla="*/ 545 h 647"/>
              <a:gd name="T34" fmla="*/ 61 w 175"/>
              <a:gd name="T35" fmla="*/ 546 h 647"/>
              <a:gd name="T36" fmla="*/ 75 w 175"/>
              <a:gd name="T37" fmla="*/ 576 h 647"/>
              <a:gd name="T38" fmla="*/ 84 w 175"/>
              <a:gd name="T39" fmla="*/ 588 h 647"/>
              <a:gd name="T40" fmla="*/ 96 w 175"/>
              <a:gd name="T41" fmla="*/ 604 h 647"/>
              <a:gd name="T42" fmla="*/ 102 w 175"/>
              <a:gd name="T43" fmla="*/ 614 h 647"/>
              <a:gd name="T44" fmla="*/ 111 w 175"/>
              <a:gd name="T45" fmla="*/ 629 h 647"/>
              <a:gd name="T46" fmla="*/ 118 w 175"/>
              <a:gd name="T47" fmla="*/ 636 h 647"/>
              <a:gd name="T48" fmla="*/ 148 w 175"/>
              <a:gd name="T49" fmla="*/ 626 h 647"/>
              <a:gd name="T50" fmla="*/ 151 w 175"/>
              <a:gd name="T51" fmla="*/ 615 h 647"/>
              <a:gd name="T52" fmla="*/ 106 w 175"/>
              <a:gd name="T53" fmla="*/ 591 h 647"/>
              <a:gd name="T54" fmla="*/ 93 w 175"/>
              <a:gd name="T55" fmla="*/ 558 h 647"/>
              <a:gd name="T56" fmla="*/ 86 w 175"/>
              <a:gd name="T57" fmla="*/ 501 h 647"/>
              <a:gd name="T58" fmla="*/ 86 w 175"/>
              <a:gd name="T59" fmla="*/ 485 h 647"/>
              <a:gd name="T60" fmla="*/ 61 w 175"/>
              <a:gd name="T61" fmla="*/ 450 h 647"/>
              <a:gd name="T62" fmla="*/ 52 w 175"/>
              <a:gd name="T63" fmla="*/ 393 h 647"/>
              <a:gd name="T64" fmla="*/ 49 w 175"/>
              <a:gd name="T65" fmla="*/ 357 h 647"/>
              <a:gd name="T66" fmla="*/ 49 w 175"/>
              <a:gd name="T67" fmla="*/ 317 h 647"/>
              <a:gd name="T68" fmla="*/ 39 w 175"/>
              <a:gd name="T69" fmla="*/ 269 h 647"/>
              <a:gd name="T70" fmla="*/ 36 w 175"/>
              <a:gd name="T71" fmla="*/ 232 h 647"/>
              <a:gd name="T72" fmla="*/ 40 w 175"/>
              <a:gd name="T73" fmla="*/ 190 h 647"/>
              <a:gd name="T74" fmla="*/ 45 w 175"/>
              <a:gd name="T75" fmla="*/ 159 h 647"/>
              <a:gd name="T76" fmla="*/ 58 w 175"/>
              <a:gd name="T77" fmla="*/ 117 h 647"/>
              <a:gd name="T78" fmla="*/ 48 w 175"/>
              <a:gd name="T79" fmla="*/ 94 h 647"/>
              <a:gd name="T80" fmla="*/ 30 w 175"/>
              <a:gd name="T81" fmla="*/ 46 h 647"/>
              <a:gd name="T82" fmla="*/ 18 w 175"/>
              <a:gd name="T83" fmla="*/ 9 h 647"/>
              <a:gd name="T84" fmla="*/ 3 w 175"/>
              <a:gd name="T85" fmla="*/ 15 h 647"/>
              <a:gd name="T86" fmla="*/ 9 w 175"/>
              <a:gd name="T87" fmla="*/ 62 h 647"/>
              <a:gd name="T88" fmla="*/ 8 w 175"/>
              <a:gd name="T89" fmla="*/ 108 h 647"/>
              <a:gd name="T90" fmla="*/ 10 w 175"/>
              <a:gd name="T91" fmla="*/ 176 h 647"/>
              <a:gd name="T92" fmla="*/ 12 w 175"/>
              <a:gd name="T93" fmla="*/ 23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647">
                <a:moveTo>
                  <a:pt x="12" y="230"/>
                </a:moveTo>
                <a:lnTo>
                  <a:pt x="15" y="244"/>
                </a:lnTo>
                <a:lnTo>
                  <a:pt x="18" y="257"/>
                </a:lnTo>
                <a:lnTo>
                  <a:pt x="20" y="270"/>
                </a:lnTo>
                <a:lnTo>
                  <a:pt x="21" y="284"/>
                </a:lnTo>
                <a:lnTo>
                  <a:pt x="20" y="300"/>
                </a:lnTo>
                <a:lnTo>
                  <a:pt x="18" y="316"/>
                </a:lnTo>
                <a:lnTo>
                  <a:pt x="16" y="332"/>
                </a:lnTo>
                <a:lnTo>
                  <a:pt x="15" y="348"/>
                </a:lnTo>
                <a:lnTo>
                  <a:pt x="12" y="354"/>
                </a:lnTo>
                <a:lnTo>
                  <a:pt x="16" y="369"/>
                </a:lnTo>
                <a:lnTo>
                  <a:pt x="22" y="384"/>
                </a:lnTo>
                <a:lnTo>
                  <a:pt x="26" y="401"/>
                </a:lnTo>
                <a:lnTo>
                  <a:pt x="24" y="418"/>
                </a:lnTo>
                <a:lnTo>
                  <a:pt x="33" y="432"/>
                </a:lnTo>
                <a:lnTo>
                  <a:pt x="34" y="436"/>
                </a:lnTo>
                <a:lnTo>
                  <a:pt x="40" y="432"/>
                </a:lnTo>
                <a:lnTo>
                  <a:pt x="46" y="432"/>
                </a:lnTo>
                <a:lnTo>
                  <a:pt x="51" y="430"/>
                </a:lnTo>
                <a:lnTo>
                  <a:pt x="49" y="440"/>
                </a:lnTo>
                <a:lnTo>
                  <a:pt x="54" y="444"/>
                </a:lnTo>
                <a:lnTo>
                  <a:pt x="51" y="443"/>
                </a:lnTo>
                <a:lnTo>
                  <a:pt x="52" y="448"/>
                </a:lnTo>
                <a:lnTo>
                  <a:pt x="54" y="459"/>
                </a:lnTo>
                <a:lnTo>
                  <a:pt x="55" y="471"/>
                </a:lnTo>
                <a:lnTo>
                  <a:pt x="55" y="477"/>
                </a:lnTo>
                <a:lnTo>
                  <a:pt x="63" y="484"/>
                </a:lnTo>
                <a:lnTo>
                  <a:pt x="58" y="496"/>
                </a:lnTo>
                <a:lnTo>
                  <a:pt x="64" y="500"/>
                </a:lnTo>
                <a:lnTo>
                  <a:pt x="61" y="500"/>
                </a:lnTo>
                <a:lnTo>
                  <a:pt x="61" y="504"/>
                </a:lnTo>
                <a:lnTo>
                  <a:pt x="61" y="506"/>
                </a:lnTo>
                <a:lnTo>
                  <a:pt x="62" y="514"/>
                </a:lnTo>
                <a:lnTo>
                  <a:pt x="63" y="513"/>
                </a:lnTo>
                <a:lnTo>
                  <a:pt x="58" y="520"/>
                </a:lnTo>
                <a:lnTo>
                  <a:pt x="57" y="515"/>
                </a:lnTo>
                <a:lnTo>
                  <a:pt x="51" y="515"/>
                </a:lnTo>
                <a:lnTo>
                  <a:pt x="52" y="509"/>
                </a:lnTo>
                <a:lnTo>
                  <a:pt x="49" y="509"/>
                </a:lnTo>
                <a:lnTo>
                  <a:pt x="44" y="510"/>
                </a:lnTo>
                <a:lnTo>
                  <a:pt x="37" y="525"/>
                </a:lnTo>
                <a:lnTo>
                  <a:pt x="39" y="524"/>
                </a:lnTo>
                <a:lnTo>
                  <a:pt x="44" y="521"/>
                </a:lnTo>
                <a:lnTo>
                  <a:pt x="52" y="524"/>
                </a:lnTo>
                <a:lnTo>
                  <a:pt x="63" y="532"/>
                </a:lnTo>
                <a:lnTo>
                  <a:pt x="58" y="536"/>
                </a:lnTo>
                <a:lnTo>
                  <a:pt x="63" y="539"/>
                </a:lnTo>
                <a:lnTo>
                  <a:pt x="56" y="542"/>
                </a:lnTo>
                <a:lnTo>
                  <a:pt x="69" y="540"/>
                </a:lnTo>
                <a:lnTo>
                  <a:pt x="70" y="539"/>
                </a:lnTo>
                <a:lnTo>
                  <a:pt x="75" y="545"/>
                </a:lnTo>
                <a:lnTo>
                  <a:pt x="75" y="550"/>
                </a:lnTo>
                <a:lnTo>
                  <a:pt x="66" y="548"/>
                </a:lnTo>
                <a:lnTo>
                  <a:pt x="61" y="546"/>
                </a:lnTo>
                <a:lnTo>
                  <a:pt x="68" y="557"/>
                </a:lnTo>
                <a:lnTo>
                  <a:pt x="75" y="569"/>
                </a:lnTo>
                <a:lnTo>
                  <a:pt x="75" y="576"/>
                </a:lnTo>
                <a:lnTo>
                  <a:pt x="79" y="582"/>
                </a:lnTo>
                <a:lnTo>
                  <a:pt x="75" y="585"/>
                </a:lnTo>
                <a:lnTo>
                  <a:pt x="84" y="588"/>
                </a:lnTo>
                <a:lnTo>
                  <a:pt x="88" y="596"/>
                </a:lnTo>
                <a:lnTo>
                  <a:pt x="88" y="599"/>
                </a:lnTo>
                <a:lnTo>
                  <a:pt x="96" y="604"/>
                </a:lnTo>
                <a:lnTo>
                  <a:pt x="99" y="609"/>
                </a:lnTo>
                <a:lnTo>
                  <a:pt x="94" y="606"/>
                </a:lnTo>
                <a:lnTo>
                  <a:pt x="102" y="614"/>
                </a:lnTo>
                <a:lnTo>
                  <a:pt x="103" y="617"/>
                </a:lnTo>
                <a:lnTo>
                  <a:pt x="109" y="626"/>
                </a:lnTo>
                <a:lnTo>
                  <a:pt x="111" y="629"/>
                </a:lnTo>
                <a:lnTo>
                  <a:pt x="118" y="633"/>
                </a:lnTo>
                <a:lnTo>
                  <a:pt x="121" y="635"/>
                </a:lnTo>
                <a:lnTo>
                  <a:pt x="118" y="636"/>
                </a:lnTo>
                <a:lnTo>
                  <a:pt x="127" y="639"/>
                </a:lnTo>
                <a:lnTo>
                  <a:pt x="147" y="647"/>
                </a:lnTo>
                <a:lnTo>
                  <a:pt x="148" y="626"/>
                </a:lnTo>
                <a:lnTo>
                  <a:pt x="160" y="620"/>
                </a:lnTo>
                <a:lnTo>
                  <a:pt x="175" y="622"/>
                </a:lnTo>
                <a:lnTo>
                  <a:pt x="151" y="615"/>
                </a:lnTo>
                <a:lnTo>
                  <a:pt x="123" y="612"/>
                </a:lnTo>
                <a:lnTo>
                  <a:pt x="115" y="604"/>
                </a:lnTo>
                <a:lnTo>
                  <a:pt x="106" y="591"/>
                </a:lnTo>
                <a:lnTo>
                  <a:pt x="98" y="592"/>
                </a:lnTo>
                <a:lnTo>
                  <a:pt x="84" y="568"/>
                </a:lnTo>
                <a:lnTo>
                  <a:pt x="93" y="558"/>
                </a:lnTo>
                <a:lnTo>
                  <a:pt x="91" y="534"/>
                </a:lnTo>
                <a:lnTo>
                  <a:pt x="87" y="514"/>
                </a:lnTo>
                <a:lnTo>
                  <a:pt x="86" y="501"/>
                </a:lnTo>
                <a:lnTo>
                  <a:pt x="82" y="492"/>
                </a:lnTo>
                <a:lnTo>
                  <a:pt x="76" y="489"/>
                </a:lnTo>
                <a:lnTo>
                  <a:pt x="86" y="485"/>
                </a:lnTo>
                <a:lnTo>
                  <a:pt x="74" y="479"/>
                </a:lnTo>
                <a:lnTo>
                  <a:pt x="68" y="460"/>
                </a:lnTo>
                <a:lnTo>
                  <a:pt x="61" y="450"/>
                </a:lnTo>
                <a:lnTo>
                  <a:pt x="60" y="436"/>
                </a:lnTo>
                <a:lnTo>
                  <a:pt x="54" y="412"/>
                </a:lnTo>
                <a:lnTo>
                  <a:pt x="52" y="393"/>
                </a:lnTo>
                <a:lnTo>
                  <a:pt x="55" y="382"/>
                </a:lnTo>
                <a:lnTo>
                  <a:pt x="54" y="371"/>
                </a:lnTo>
                <a:lnTo>
                  <a:pt x="49" y="357"/>
                </a:lnTo>
                <a:lnTo>
                  <a:pt x="45" y="341"/>
                </a:lnTo>
                <a:lnTo>
                  <a:pt x="52" y="329"/>
                </a:lnTo>
                <a:lnTo>
                  <a:pt x="49" y="317"/>
                </a:lnTo>
                <a:lnTo>
                  <a:pt x="51" y="294"/>
                </a:lnTo>
                <a:lnTo>
                  <a:pt x="46" y="284"/>
                </a:lnTo>
                <a:lnTo>
                  <a:pt x="39" y="269"/>
                </a:lnTo>
                <a:lnTo>
                  <a:pt x="32" y="255"/>
                </a:lnTo>
                <a:lnTo>
                  <a:pt x="33" y="243"/>
                </a:lnTo>
                <a:lnTo>
                  <a:pt x="36" y="232"/>
                </a:lnTo>
                <a:lnTo>
                  <a:pt x="34" y="219"/>
                </a:lnTo>
                <a:lnTo>
                  <a:pt x="34" y="206"/>
                </a:lnTo>
                <a:lnTo>
                  <a:pt x="40" y="190"/>
                </a:lnTo>
                <a:lnTo>
                  <a:pt x="46" y="173"/>
                </a:lnTo>
                <a:lnTo>
                  <a:pt x="51" y="168"/>
                </a:lnTo>
                <a:lnTo>
                  <a:pt x="45" y="159"/>
                </a:lnTo>
                <a:lnTo>
                  <a:pt x="43" y="134"/>
                </a:lnTo>
                <a:lnTo>
                  <a:pt x="45" y="124"/>
                </a:lnTo>
                <a:lnTo>
                  <a:pt x="58" y="117"/>
                </a:lnTo>
                <a:lnTo>
                  <a:pt x="62" y="99"/>
                </a:lnTo>
                <a:lnTo>
                  <a:pt x="58" y="95"/>
                </a:lnTo>
                <a:lnTo>
                  <a:pt x="48" y="94"/>
                </a:lnTo>
                <a:lnTo>
                  <a:pt x="42" y="78"/>
                </a:lnTo>
                <a:lnTo>
                  <a:pt x="34" y="62"/>
                </a:lnTo>
                <a:lnTo>
                  <a:pt x="30" y="46"/>
                </a:lnTo>
                <a:lnTo>
                  <a:pt x="31" y="33"/>
                </a:lnTo>
                <a:lnTo>
                  <a:pt x="22" y="21"/>
                </a:lnTo>
                <a:lnTo>
                  <a:pt x="18" y="9"/>
                </a:lnTo>
                <a:lnTo>
                  <a:pt x="13" y="0"/>
                </a:lnTo>
                <a:lnTo>
                  <a:pt x="9" y="8"/>
                </a:lnTo>
                <a:lnTo>
                  <a:pt x="3" y="15"/>
                </a:lnTo>
                <a:lnTo>
                  <a:pt x="0" y="16"/>
                </a:lnTo>
                <a:lnTo>
                  <a:pt x="4" y="39"/>
                </a:lnTo>
                <a:lnTo>
                  <a:pt x="9" y="62"/>
                </a:lnTo>
                <a:lnTo>
                  <a:pt x="9" y="81"/>
                </a:lnTo>
                <a:lnTo>
                  <a:pt x="8" y="100"/>
                </a:lnTo>
                <a:lnTo>
                  <a:pt x="8" y="108"/>
                </a:lnTo>
                <a:lnTo>
                  <a:pt x="10" y="131"/>
                </a:lnTo>
                <a:lnTo>
                  <a:pt x="12" y="150"/>
                </a:lnTo>
                <a:lnTo>
                  <a:pt x="10" y="176"/>
                </a:lnTo>
                <a:lnTo>
                  <a:pt x="10" y="201"/>
                </a:lnTo>
                <a:lnTo>
                  <a:pt x="12" y="213"/>
                </a:lnTo>
                <a:lnTo>
                  <a:pt x="12" y="23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2" name="Freeform 45"/>
          <p:cNvSpPr>
            <a:spLocks/>
          </p:cNvSpPr>
          <p:nvPr/>
        </p:nvSpPr>
        <p:spPr bwMode="auto">
          <a:xfrm>
            <a:off x="6317900" y="3582512"/>
            <a:ext cx="64782" cy="56802"/>
          </a:xfrm>
          <a:custGeom>
            <a:avLst/>
            <a:gdLst>
              <a:gd name="T0" fmla="*/ 31 w 46"/>
              <a:gd name="T1" fmla="*/ 2 h 40"/>
              <a:gd name="T2" fmla="*/ 38 w 46"/>
              <a:gd name="T3" fmla="*/ 21 h 40"/>
              <a:gd name="T4" fmla="*/ 46 w 46"/>
              <a:gd name="T5" fmla="*/ 40 h 40"/>
              <a:gd name="T6" fmla="*/ 42 w 46"/>
              <a:gd name="T7" fmla="*/ 39 h 40"/>
              <a:gd name="T8" fmla="*/ 34 w 46"/>
              <a:gd name="T9" fmla="*/ 40 h 40"/>
              <a:gd name="T10" fmla="*/ 19 w 46"/>
              <a:gd name="T11" fmla="*/ 38 h 40"/>
              <a:gd name="T12" fmla="*/ 13 w 46"/>
              <a:gd name="T13" fmla="*/ 38 h 40"/>
              <a:gd name="T14" fmla="*/ 0 w 46"/>
              <a:gd name="T15" fmla="*/ 36 h 40"/>
              <a:gd name="T16" fmla="*/ 3 w 46"/>
              <a:gd name="T17" fmla="*/ 34 h 40"/>
              <a:gd name="T18" fmla="*/ 12 w 46"/>
              <a:gd name="T19" fmla="*/ 32 h 40"/>
              <a:gd name="T20" fmla="*/ 16 w 46"/>
              <a:gd name="T21" fmla="*/ 34 h 40"/>
              <a:gd name="T22" fmla="*/ 20 w 46"/>
              <a:gd name="T23" fmla="*/ 34 h 40"/>
              <a:gd name="T24" fmla="*/ 13 w 46"/>
              <a:gd name="T25" fmla="*/ 30 h 40"/>
              <a:gd name="T26" fmla="*/ 22 w 46"/>
              <a:gd name="T27" fmla="*/ 32 h 40"/>
              <a:gd name="T28" fmla="*/ 27 w 46"/>
              <a:gd name="T29" fmla="*/ 33 h 40"/>
              <a:gd name="T30" fmla="*/ 34 w 46"/>
              <a:gd name="T31" fmla="*/ 34 h 40"/>
              <a:gd name="T32" fmla="*/ 37 w 46"/>
              <a:gd name="T33" fmla="*/ 35 h 40"/>
              <a:gd name="T34" fmla="*/ 19 w 46"/>
              <a:gd name="T35" fmla="*/ 24 h 40"/>
              <a:gd name="T36" fmla="*/ 26 w 46"/>
              <a:gd name="T37" fmla="*/ 16 h 40"/>
              <a:gd name="T38" fmla="*/ 15 w 46"/>
              <a:gd name="T39" fmla="*/ 16 h 40"/>
              <a:gd name="T40" fmla="*/ 10 w 46"/>
              <a:gd name="T41" fmla="*/ 3 h 40"/>
              <a:gd name="T42" fmla="*/ 16 w 46"/>
              <a:gd name="T43" fmla="*/ 0 h 40"/>
              <a:gd name="T44" fmla="*/ 31 w 46"/>
              <a:gd name="T4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0">
                <a:moveTo>
                  <a:pt x="31" y="2"/>
                </a:moveTo>
                <a:lnTo>
                  <a:pt x="38" y="21"/>
                </a:lnTo>
                <a:lnTo>
                  <a:pt x="46" y="40"/>
                </a:lnTo>
                <a:lnTo>
                  <a:pt x="42" y="39"/>
                </a:lnTo>
                <a:lnTo>
                  <a:pt x="34" y="40"/>
                </a:lnTo>
                <a:lnTo>
                  <a:pt x="19" y="38"/>
                </a:lnTo>
                <a:lnTo>
                  <a:pt x="13" y="38"/>
                </a:lnTo>
                <a:lnTo>
                  <a:pt x="0" y="36"/>
                </a:lnTo>
                <a:lnTo>
                  <a:pt x="3" y="34"/>
                </a:lnTo>
                <a:lnTo>
                  <a:pt x="12" y="32"/>
                </a:lnTo>
                <a:lnTo>
                  <a:pt x="16" y="34"/>
                </a:lnTo>
                <a:lnTo>
                  <a:pt x="20" y="34"/>
                </a:lnTo>
                <a:lnTo>
                  <a:pt x="13" y="30"/>
                </a:lnTo>
                <a:lnTo>
                  <a:pt x="22" y="32"/>
                </a:lnTo>
                <a:lnTo>
                  <a:pt x="27" y="33"/>
                </a:lnTo>
                <a:lnTo>
                  <a:pt x="34" y="34"/>
                </a:lnTo>
                <a:lnTo>
                  <a:pt x="37" y="35"/>
                </a:lnTo>
                <a:lnTo>
                  <a:pt x="19" y="24"/>
                </a:lnTo>
                <a:lnTo>
                  <a:pt x="26" y="16"/>
                </a:lnTo>
                <a:lnTo>
                  <a:pt x="15" y="16"/>
                </a:lnTo>
                <a:lnTo>
                  <a:pt x="10" y="3"/>
                </a:lnTo>
                <a:lnTo>
                  <a:pt x="16" y="0"/>
                </a:lnTo>
                <a:lnTo>
                  <a:pt x="31" y="2"/>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3" name="Freeform 46"/>
          <p:cNvSpPr>
            <a:spLocks/>
          </p:cNvSpPr>
          <p:nvPr/>
        </p:nvSpPr>
        <p:spPr bwMode="auto">
          <a:xfrm>
            <a:off x="6152838" y="3315367"/>
            <a:ext cx="19967" cy="40382"/>
          </a:xfrm>
          <a:custGeom>
            <a:avLst/>
            <a:gdLst>
              <a:gd name="T0" fmla="*/ 5 w 14"/>
              <a:gd name="T1" fmla="*/ 0 h 28"/>
              <a:gd name="T2" fmla="*/ 0 w 14"/>
              <a:gd name="T3" fmla="*/ 4 h 28"/>
              <a:gd name="T4" fmla="*/ 6 w 14"/>
              <a:gd name="T5" fmla="*/ 28 h 28"/>
              <a:gd name="T6" fmla="*/ 12 w 14"/>
              <a:gd name="T7" fmla="*/ 25 h 28"/>
              <a:gd name="T8" fmla="*/ 14 w 14"/>
              <a:gd name="T9" fmla="*/ 20 h 28"/>
              <a:gd name="T10" fmla="*/ 10 w 14"/>
              <a:gd name="T11" fmla="*/ 10 h 28"/>
              <a:gd name="T12" fmla="*/ 12 w 14"/>
              <a:gd name="T13" fmla="*/ 8 h 28"/>
              <a:gd name="T14" fmla="*/ 5 w 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8">
                <a:moveTo>
                  <a:pt x="5" y="0"/>
                </a:moveTo>
                <a:lnTo>
                  <a:pt x="0" y="4"/>
                </a:lnTo>
                <a:lnTo>
                  <a:pt x="6" y="28"/>
                </a:lnTo>
                <a:lnTo>
                  <a:pt x="12" y="25"/>
                </a:lnTo>
                <a:lnTo>
                  <a:pt x="14" y="20"/>
                </a:lnTo>
                <a:lnTo>
                  <a:pt x="10" y="10"/>
                </a:lnTo>
                <a:lnTo>
                  <a:pt x="12" y="8"/>
                </a:lnTo>
                <a:lnTo>
                  <a:pt x="5"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4" name="Freeform 47"/>
          <p:cNvSpPr>
            <a:spLocks/>
          </p:cNvSpPr>
          <p:nvPr/>
        </p:nvSpPr>
        <p:spPr bwMode="auto">
          <a:xfrm>
            <a:off x="6195879" y="3491541"/>
            <a:ext cx="19079" cy="31952"/>
          </a:xfrm>
          <a:custGeom>
            <a:avLst/>
            <a:gdLst>
              <a:gd name="T0" fmla="*/ 7 w 15"/>
              <a:gd name="T1" fmla="*/ 0 h 21"/>
              <a:gd name="T2" fmla="*/ 0 w 15"/>
              <a:gd name="T3" fmla="*/ 8 h 21"/>
              <a:gd name="T4" fmla="*/ 9 w 15"/>
              <a:gd name="T5" fmla="*/ 18 h 21"/>
              <a:gd name="T6" fmla="*/ 13 w 15"/>
              <a:gd name="T7" fmla="*/ 21 h 21"/>
              <a:gd name="T8" fmla="*/ 15 w 15"/>
              <a:gd name="T9" fmla="*/ 14 h 21"/>
              <a:gd name="T10" fmla="*/ 7 w 15"/>
              <a:gd name="T11" fmla="*/ 0 h 21"/>
            </a:gdLst>
            <a:ahLst/>
            <a:cxnLst>
              <a:cxn ang="0">
                <a:pos x="T0" y="T1"/>
              </a:cxn>
              <a:cxn ang="0">
                <a:pos x="T2" y="T3"/>
              </a:cxn>
              <a:cxn ang="0">
                <a:pos x="T4" y="T5"/>
              </a:cxn>
              <a:cxn ang="0">
                <a:pos x="T6" y="T7"/>
              </a:cxn>
              <a:cxn ang="0">
                <a:pos x="T8" y="T9"/>
              </a:cxn>
              <a:cxn ang="0">
                <a:pos x="T10" y="T11"/>
              </a:cxn>
            </a:cxnLst>
            <a:rect l="0" t="0" r="r" b="b"/>
            <a:pathLst>
              <a:path w="15" h="21">
                <a:moveTo>
                  <a:pt x="7" y="0"/>
                </a:moveTo>
                <a:lnTo>
                  <a:pt x="0" y="8"/>
                </a:lnTo>
                <a:lnTo>
                  <a:pt x="9" y="18"/>
                </a:lnTo>
                <a:lnTo>
                  <a:pt x="13" y="21"/>
                </a:lnTo>
                <a:lnTo>
                  <a:pt x="15" y="14"/>
                </a:lnTo>
                <a:lnTo>
                  <a:pt x="7" y="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5" name="Freeform 48"/>
          <p:cNvSpPr>
            <a:spLocks/>
          </p:cNvSpPr>
          <p:nvPr/>
        </p:nvSpPr>
        <p:spPr bwMode="auto">
          <a:xfrm>
            <a:off x="5856436" y="2217937"/>
            <a:ext cx="127347" cy="165080"/>
          </a:xfrm>
          <a:custGeom>
            <a:avLst/>
            <a:gdLst>
              <a:gd name="T0" fmla="*/ 0 w 90"/>
              <a:gd name="T1" fmla="*/ 45 h 115"/>
              <a:gd name="T2" fmla="*/ 3 w 90"/>
              <a:gd name="T3" fmla="*/ 63 h 115"/>
              <a:gd name="T4" fmla="*/ 0 w 90"/>
              <a:gd name="T5" fmla="*/ 67 h 115"/>
              <a:gd name="T6" fmla="*/ 11 w 90"/>
              <a:gd name="T7" fmla="*/ 72 h 115"/>
              <a:gd name="T8" fmla="*/ 15 w 90"/>
              <a:gd name="T9" fmla="*/ 67 h 115"/>
              <a:gd name="T10" fmla="*/ 16 w 90"/>
              <a:gd name="T11" fmla="*/ 71 h 115"/>
              <a:gd name="T12" fmla="*/ 16 w 90"/>
              <a:gd name="T13" fmla="*/ 83 h 115"/>
              <a:gd name="T14" fmla="*/ 10 w 90"/>
              <a:gd name="T15" fmla="*/ 85 h 115"/>
              <a:gd name="T16" fmla="*/ 11 w 90"/>
              <a:gd name="T17" fmla="*/ 96 h 115"/>
              <a:gd name="T18" fmla="*/ 7 w 90"/>
              <a:gd name="T19" fmla="*/ 104 h 115"/>
              <a:gd name="T20" fmla="*/ 13 w 90"/>
              <a:gd name="T21" fmla="*/ 102 h 115"/>
              <a:gd name="T22" fmla="*/ 30 w 90"/>
              <a:gd name="T23" fmla="*/ 115 h 115"/>
              <a:gd name="T24" fmla="*/ 35 w 90"/>
              <a:gd name="T25" fmla="*/ 108 h 115"/>
              <a:gd name="T26" fmla="*/ 37 w 90"/>
              <a:gd name="T27" fmla="*/ 101 h 115"/>
              <a:gd name="T28" fmla="*/ 41 w 90"/>
              <a:gd name="T29" fmla="*/ 95 h 115"/>
              <a:gd name="T30" fmla="*/ 43 w 90"/>
              <a:gd name="T31" fmla="*/ 84 h 115"/>
              <a:gd name="T32" fmla="*/ 45 w 90"/>
              <a:gd name="T33" fmla="*/ 84 h 115"/>
              <a:gd name="T34" fmla="*/ 46 w 90"/>
              <a:gd name="T35" fmla="*/ 86 h 115"/>
              <a:gd name="T36" fmla="*/ 48 w 90"/>
              <a:gd name="T37" fmla="*/ 86 h 115"/>
              <a:gd name="T38" fmla="*/ 47 w 90"/>
              <a:gd name="T39" fmla="*/ 83 h 115"/>
              <a:gd name="T40" fmla="*/ 51 w 90"/>
              <a:gd name="T41" fmla="*/ 79 h 115"/>
              <a:gd name="T42" fmla="*/ 60 w 90"/>
              <a:gd name="T43" fmla="*/ 74 h 115"/>
              <a:gd name="T44" fmla="*/ 77 w 90"/>
              <a:gd name="T45" fmla="*/ 63 h 115"/>
              <a:gd name="T46" fmla="*/ 87 w 90"/>
              <a:gd name="T47" fmla="*/ 42 h 115"/>
              <a:gd name="T48" fmla="*/ 90 w 90"/>
              <a:gd name="T49" fmla="*/ 43 h 115"/>
              <a:gd name="T50" fmla="*/ 84 w 90"/>
              <a:gd name="T51" fmla="*/ 29 h 115"/>
              <a:gd name="T52" fmla="*/ 89 w 90"/>
              <a:gd name="T53" fmla="*/ 27 h 115"/>
              <a:gd name="T54" fmla="*/ 71 w 90"/>
              <a:gd name="T55" fmla="*/ 18 h 115"/>
              <a:gd name="T56" fmla="*/ 55 w 90"/>
              <a:gd name="T57" fmla="*/ 18 h 115"/>
              <a:gd name="T58" fmla="*/ 46 w 90"/>
              <a:gd name="T59" fmla="*/ 9 h 115"/>
              <a:gd name="T60" fmla="*/ 33 w 90"/>
              <a:gd name="T61" fmla="*/ 0 h 115"/>
              <a:gd name="T62" fmla="*/ 27 w 90"/>
              <a:gd name="T63" fmla="*/ 6 h 115"/>
              <a:gd name="T64" fmla="*/ 12 w 90"/>
              <a:gd name="T65" fmla="*/ 13 h 115"/>
              <a:gd name="T66" fmla="*/ 9 w 90"/>
              <a:gd name="T67" fmla="*/ 27 h 115"/>
              <a:gd name="T68" fmla="*/ 7 w 90"/>
              <a:gd name="T69" fmla="*/ 36 h 115"/>
              <a:gd name="T70" fmla="*/ 0 w 90"/>
              <a:gd name="T71"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115">
                <a:moveTo>
                  <a:pt x="0" y="45"/>
                </a:moveTo>
                <a:lnTo>
                  <a:pt x="3" y="63"/>
                </a:lnTo>
                <a:lnTo>
                  <a:pt x="0" y="67"/>
                </a:lnTo>
                <a:lnTo>
                  <a:pt x="11" y="72"/>
                </a:lnTo>
                <a:lnTo>
                  <a:pt x="15" y="67"/>
                </a:lnTo>
                <a:lnTo>
                  <a:pt x="16" y="71"/>
                </a:lnTo>
                <a:lnTo>
                  <a:pt x="16" y="83"/>
                </a:lnTo>
                <a:lnTo>
                  <a:pt x="10" y="85"/>
                </a:lnTo>
                <a:lnTo>
                  <a:pt x="11" y="96"/>
                </a:lnTo>
                <a:lnTo>
                  <a:pt x="7" y="104"/>
                </a:lnTo>
                <a:lnTo>
                  <a:pt x="13" y="102"/>
                </a:lnTo>
                <a:lnTo>
                  <a:pt x="30" y="115"/>
                </a:lnTo>
                <a:lnTo>
                  <a:pt x="35" y="108"/>
                </a:lnTo>
                <a:lnTo>
                  <a:pt x="37" y="101"/>
                </a:lnTo>
                <a:lnTo>
                  <a:pt x="41" y="95"/>
                </a:lnTo>
                <a:lnTo>
                  <a:pt x="43" y="84"/>
                </a:lnTo>
                <a:lnTo>
                  <a:pt x="45" y="84"/>
                </a:lnTo>
                <a:lnTo>
                  <a:pt x="46" y="86"/>
                </a:lnTo>
                <a:lnTo>
                  <a:pt x="48" y="86"/>
                </a:lnTo>
                <a:lnTo>
                  <a:pt x="47" y="83"/>
                </a:lnTo>
                <a:lnTo>
                  <a:pt x="51" y="79"/>
                </a:lnTo>
                <a:lnTo>
                  <a:pt x="60" y="74"/>
                </a:lnTo>
                <a:lnTo>
                  <a:pt x="77" y="63"/>
                </a:lnTo>
                <a:lnTo>
                  <a:pt x="87" y="42"/>
                </a:lnTo>
                <a:lnTo>
                  <a:pt x="90" y="43"/>
                </a:lnTo>
                <a:lnTo>
                  <a:pt x="84" y="29"/>
                </a:lnTo>
                <a:lnTo>
                  <a:pt x="89" y="27"/>
                </a:lnTo>
                <a:lnTo>
                  <a:pt x="71" y="18"/>
                </a:lnTo>
                <a:lnTo>
                  <a:pt x="55" y="18"/>
                </a:lnTo>
                <a:lnTo>
                  <a:pt x="46" y="9"/>
                </a:lnTo>
                <a:lnTo>
                  <a:pt x="33" y="0"/>
                </a:lnTo>
                <a:lnTo>
                  <a:pt x="27" y="6"/>
                </a:lnTo>
                <a:lnTo>
                  <a:pt x="12" y="13"/>
                </a:lnTo>
                <a:lnTo>
                  <a:pt x="9" y="27"/>
                </a:lnTo>
                <a:lnTo>
                  <a:pt x="7" y="36"/>
                </a:lnTo>
                <a:lnTo>
                  <a:pt x="0" y="45"/>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6" name="Freeform 49"/>
          <p:cNvSpPr>
            <a:spLocks/>
          </p:cNvSpPr>
          <p:nvPr/>
        </p:nvSpPr>
        <p:spPr bwMode="auto">
          <a:xfrm>
            <a:off x="5848893" y="2255658"/>
            <a:ext cx="295515" cy="465952"/>
          </a:xfrm>
          <a:custGeom>
            <a:avLst/>
            <a:gdLst>
              <a:gd name="T0" fmla="*/ 201 w 208"/>
              <a:gd name="T1" fmla="*/ 259 h 329"/>
              <a:gd name="T2" fmla="*/ 203 w 208"/>
              <a:gd name="T3" fmla="*/ 289 h 329"/>
              <a:gd name="T4" fmla="*/ 201 w 208"/>
              <a:gd name="T5" fmla="*/ 306 h 329"/>
              <a:gd name="T6" fmla="*/ 197 w 208"/>
              <a:gd name="T7" fmla="*/ 321 h 329"/>
              <a:gd name="T8" fmla="*/ 188 w 208"/>
              <a:gd name="T9" fmla="*/ 329 h 329"/>
              <a:gd name="T10" fmla="*/ 171 w 208"/>
              <a:gd name="T11" fmla="*/ 311 h 329"/>
              <a:gd name="T12" fmla="*/ 143 w 208"/>
              <a:gd name="T13" fmla="*/ 295 h 329"/>
              <a:gd name="T14" fmla="*/ 117 w 208"/>
              <a:gd name="T15" fmla="*/ 280 h 329"/>
              <a:gd name="T16" fmla="*/ 89 w 208"/>
              <a:gd name="T17" fmla="*/ 253 h 329"/>
              <a:gd name="T18" fmla="*/ 78 w 208"/>
              <a:gd name="T19" fmla="*/ 225 h 329"/>
              <a:gd name="T20" fmla="*/ 60 w 208"/>
              <a:gd name="T21" fmla="*/ 192 h 329"/>
              <a:gd name="T22" fmla="*/ 47 w 208"/>
              <a:gd name="T23" fmla="*/ 167 h 329"/>
              <a:gd name="T24" fmla="*/ 34 w 208"/>
              <a:gd name="T25" fmla="*/ 141 h 329"/>
              <a:gd name="T26" fmla="*/ 16 w 208"/>
              <a:gd name="T27" fmla="*/ 118 h 329"/>
              <a:gd name="T28" fmla="*/ 5 w 208"/>
              <a:gd name="T29" fmla="*/ 105 h 329"/>
              <a:gd name="T30" fmla="*/ 8 w 208"/>
              <a:gd name="T31" fmla="*/ 70 h 329"/>
              <a:gd name="T32" fmla="*/ 16 w 208"/>
              <a:gd name="T33" fmla="*/ 70 h 329"/>
              <a:gd name="T34" fmla="*/ 18 w 208"/>
              <a:gd name="T35" fmla="*/ 76 h 329"/>
              <a:gd name="T36" fmla="*/ 40 w 208"/>
              <a:gd name="T37" fmla="*/ 82 h 329"/>
              <a:gd name="T38" fmla="*/ 46 w 208"/>
              <a:gd name="T39" fmla="*/ 69 h 329"/>
              <a:gd name="T40" fmla="*/ 50 w 208"/>
              <a:gd name="T41" fmla="*/ 58 h 329"/>
              <a:gd name="T42" fmla="*/ 53 w 208"/>
              <a:gd name="T43" fmla="*/ 60 h 329"/>
              <a:gd name="T44" fmla="*/ 56 w 208"/>
              <a:gd name="T45" fmla="*/ 53 h 329"/>
              <a:gd name="T46" fmla="*/ 82 w 208"/>
              <a:gd name="T47" fmla="*/ 37 h 329"/>
              <a:gd name="T48" fmla="*/ 95 w 208"/>
              <a:gd name="T49" fmla="*/ 17 h 329"/>
              <a:gd name="T50" fmla="*/ 94 w 208"/>
              <a:gd name="T51" fmla="*/ 1 h 329"/>
              <a:gd name="T52" fmla="*/ 104 w 208"/>
              <a:gd name="T53" fmla="*/ 9 h 329"/>
              <a:gd name="T54" fmla="*/ 125 w 208"/>
              <a:gd name="T55" fmla="*/ 31 h 329"/>
              <a:gd name="T56" fmla="*/ 148 w 208"/>
              <a:gd name="T57" fmla="*/ 40 h 329"/>
              <a:gd name="T58" fmla="*/ 176 w 208"/>
              <a:gd name="T59" fmla="*/ 46 h 329"/>
              <a:gd name="T60" fmla="*/ 179 w 208"/>
              <a:gd name="T61" fmla="*/ 75 h 329"/>
              <a:gd name="T62" fmla="*/ 161 w 208"/>
              <a:gd name="T63" fmla="*/ 78 h 329"/>
              <a:gd name="T64" fmla="*/ 136 w 208"/>
              <a:gd name="T65" fmla="*/ 90 h 329"/>
              <a:gd name="T66" fmla="*/ 128 w 208"/>
              <a:gd name="T67" fmla="*/ 118 h 329"/>
              <a:gd name="T68" fmla="*/ 126 w 208"/>
              <a:gd name="T69" fmla="*/ 145 h 329"/>
              <a:gd name="T70" fmla="*/ 132 w 208"/>
              <a:gd name="T71" fmla="*/ 167 h 329"/>
              <a:gd name="T72" fmla="*/ 148 w 208"/>
              <a:gd name="T73" fmla="*/ 175 h 329"/>
              <a:gd name="T74" fmla="*/ 172 w 208"/>
              <a:gd name="T75" fmla="*/ 169 h 329"/>
              <a:gd name="T76" fmla="*/ 174 w 208"/>
              <a:gd name="T77" fmla="*/ 197 h 329"/>
              <a:gd name="T78" fmla="*/ 198 w 208"/>
              <a:gd name="T79" fmla="*/ 209 h 329"/>
              <a:gd name="T80" fmla="*/ 204 w 208"/>
              <a:gd name="T81" fmla="*/ 2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329">
                <a:moveTo>
                  <a:pt x="204" y="250"/>
                </a:moveTo>
                <a:lnTo>
                  <a:pt x="201" y="259"/>
                </a:lnTo>
                <a:lnTo>
                  <a:pt x="201" y="274"/>
                </a:lnTo>
                <a:lnTo>
                  <a:pt x="203" y="289"/>
                </a:lnTo>
                <a:lnTo>
                  <a:pt x="208" y="291"/>
                </a:lnTo>
                <a:lnTo>
                  <a:pt x="201" y="306"/>
                </a:lnTo>
                <a:lnTo>
                  <a:pt x="201" y="313"/>
                </a:lnTo>
                <a:lnTo>
                  <a:pt x="197" y="321"/>
                </a:lnTo>
                <a:lnTo>
                  <a:pt x="191" y="328"/>
                </a:lnTo>
                <a:lnTo>
                  <a:pt x="188" y="329"/>
                </a:lnTo>
                <a:lnTo>
                  <a:pt x="178" y="321"/>
                </a:lnTo>
                <a:lnTo>
                  <a:pt x="171" y="311"/>
                </a:lnTo>
                <a:lnTo>
                  <a:pt x="158" y="304"/>
                </a:lnTo>
                <a:lnTo>
                  <a:pt x="143" y="295"/>
                </a:lnTo>
                <a:lnTo>
                  <a:pt x="130" y="288"/>
                </a:lnTo>
                <a:lnTo>
                  <a:pt x="117" y="280"/>
                </a:lnTo>
                <a:lnTo>
                  <a:pt x="102" y="267"/>
                </a:lnTo>
                <a:lnTo>
                  <a:pt x="89" y="253"/>
                </a:lnTo>
                <a:lnTo>
                  <a:pt x="89" y="244"/>
                </a:lnTo>
                <a:lnTo>
                  <a:pt x="78" y="225"/>
                </a:lnTo>
                <a:lnTo>
                  <a:pt x="69" y="204"/>
                </a:lnTo>
                <a:lnTo>
                  <a:pt x="60" y="192"/>
                </a:lnTo>
                <a:lnTo>
                  <a:pt x="53" y="180"/>
                </a:lnTo>
                <a:lnTo>
                  <a:pt x="47" y="167"/>
                </a:lnTo>
                <a:lnTo>
                  <a:pt x="40" y="154"/>
                </a:lnTo>
                <a:lnTo>
                  <a:pt x="34" y="141"/>
                </a:lnTo>
                <a:lnTo>
                  <a:pt x="27" y="127"/>
                </a:lnTo>
                <a:lnTo>
                  <a:pt x="16" y="118"/>
                </a:lnTo>
                <a:lnTo>
                  <a:pt x="4" y="109"/>
                </a:lnTo>
                <a:lnTo>
                  <a:pt x="5" y="105"/>
                </a:lnTo>
                <a:lnTo>
                  <a:pt x="0" y="81"/>
                </a:lnTo>
                <a:lnTo>
                  <a:pt x="8" y="70"/>
                </a:lnTo>
                <a:lnTo>
                  <a:pt x="15" y="59"/>
                </a:lnTo>
                <a:lnTo>
                  <a:pt x="16" y="70"/>
                </a:lnTo>
                <a:lnTo>
                  <a:pt x="12" y="78"/>
                </a:lnTo>
                <a:lnTo>
                  <a:pt x="18" y="76"/>
                </a:lnTo>
                <a:lnTo>
                  <a:pt x="35" y="89"/>
                </a:lnTo>
                <a:lnTo>
                  <a:pt x="40" y="82"/>
                </a:lnTo>
                <a:lnTo>
                  <a:pt x="42" y="75"/>
                </a:lnTo>
                <a:lnTo>
                  <a:pt x="46" y="69"/>
                </a:lnTo>
                <a:lnTo>
                  <a:pt x="48" y="58"/>
                </a:lnTo>
                <a:lnTo>
                  <a:pt x="50" y="58"/>
                </a:lnTo>
                <a:lnTo>
                  <a:pt x="51" y="60"/>
                </a:lnTo>
                <a:lnTo>
                  <a:pt x="53" y="60"/>
                </a:lnTo>
                <a:lnTo>
                  <a:pt x="52" y="57"/>
                </a:lnTo>
                <a:lnTo>
                  <a:pt x="56" y="53"/>
                </a:lnTo>
                <a:lnTo>
                  <a:pt x="65" y="48"/>
                </a:lnTo>
                <a:lnTo>
                  <a:pt x="82" y="37"/>
                </a:lnTo>
                <a:lnTo>
                  <a:pt x="92" y="16"/>
                </a:lnTo>
                <a:lnTo>
                  <a:pt x="95" y="17"/>
                </a:lnTo>
                <a:lnTo>
                  <a:pt x="89" y="3"/>
                </a:lnTo>
                <a:lnTo>
                  <a:pt x="94" y="1"/>
                </a:lnTo>
                <a:lnTo>
                  <a:pt x="95" y="0"/>
                </a:lnTo>
                <a:lnTo>
                  <a:pt x="104" y="9"/>
                </a:lnTo>
                <a:lnTo>
                  <a:pt x="113" y="17"/>
                </a:lnTo>
                <a:lnTo>
                  <a:pt x="125" y="31"/>
                </a:lnTo>
                <a:lnTo>
                  <a:pt x="128" y="40"/>
                </a:lnTo>
                <a:lnTo>
                  <a:pt x="148" y="40"/>
                </a:lnTo>
                <a:lnTo>
                  <a:pt x="160" y="41"/>
                </a:lnTo>
                <a:lnTo>
                  <a:pt x="176" y="46"/>
                </a:lnTo>
                <a:lnTo>
                  <a:pt x="170" y="67"/>
                </a:lnTo>
                <a:lnTo>
                  <a:pt x="179" y="75"/>
                </a:lnTo>
                <a:lnTo>
                  <a:pt x="174" y="75"/>
                </a:lnTo>
                <a:lnTo>
                  <a:pt x="161" y="78"/>
                </a:lnTo>
                <a:lnTo>
                  <a:pt x="148" y="84"/>
                </a:lnTo>
                <a:lnTo>
                  <a:pt x="136" y="90"/>
                </a:lnTo>
                <a:lnTo>
                  <a:pt x="131" y="103"/>
                </a:lnTo>
                <a:lnTo>
                  <a:pt x="128" y="118"/>
                </a:lnTo>
                <a:lnTo>
                  <a:pt x="119" y="132"/>
                </a:lnTo>
                <a:lnTo>
                  <a:pt x="126" y="145"/>
                </a:lnTo>
                <a:lnTo>
                  <a:pt x="134" y="159"/>
                </a:lnTo>
                <a:lnTo>
                  <a:pt x="132" y="167"/>
                </a:lnTo>
                <a:lnTo>
                  <a:pt x="140" y="168"/>
                </a:lnTo>
                <a:lnTo>
                  <a:pt x="148" y="175"/>
                </a:lnTo>
                <a:lnTo>
                  <a:pt x="161" y="179"/>
                </a:lnTo>
                <a:lnTo>
                  <a:pt x="172" y="169"/>
                </a:lnTo>
                <a:lnTo>
                  <a:pt x="173" y="184"/>
                </a:lnTo>
                <a:lnTo>
                  <a:pt x="174" y="197"/>
                </a:lnTo>
                <a:lnTo>
                  <a:pt x="191" y="196"/>
                </a:lnTo>
                <a:lnTo>
                  <a:pt x="198" y="209"/>
                </a:lnTo>
                <a:lnTo>
                  <a:pt x="207" y="223"/>
                </a:lnTo>
                <a:lnTo>
                  <a:pt x="204" y="228"/>
                </a:lnTo>
                <a:lnTo>
                  <a:pt x="204" y="250"/>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sp>
        <p:nvSpPr>
          <p:cNvPr id="587" name="Freeform 50"/>
          <p:cNvSpPr>
            <a:spLocks/>
          </p:cNvSpPr>
          <p:nvPr/>
        </p:nvSpPr>
        <p:spPr bwMode="auto">
          <a:xfrm>
            <a:off x="6119513" y="2501114"/>
            <a:ext cx="281355" cy="332343"/>
          </a:xfrm>
          <a:custGeom>
            <a:avLst/>
            <a:gdLst>
              <a:gd name="T0" fmla="*/ 132 w 198"/>
              <a:gd name="T1" fmla="*/ 186 h 234"/>
              <a:gd name="T2" fmla="*/ 129 w 198"/>
              <a:gd name="T3" fmla="*/ 205 h 234"/>
              <a:gd name="T4" fmla="*/ 125 w 198"/>
              <a:gd name="T5" fmla="*/ 225 h 234"/>
              <a:gd name="T6" fmla="*/ 121 w 198"/>
              <a:gd name="T7" fmla="*/ 220 h 234"/>
              <a:gd name="T8" fmla="*/ 103 w 198"/>
              <a:gd name="T9" fmla="*/ 223 h 234"/>
              <a:gd name="T10" fmla="*/ 99 w 198"/>
              <a:gd name="T11" fmla="*/ 233 h 234"/>
              <a:gd name="T12" fmla="*/ 91 w 198"/>
              <a:gd name="T13" fmla="*/ 222 h 234"/>
              <a:gd name="T14" fmla="*/ 72 w 198"/>
              <a:gd name="T15" fmla="*/ 219 h 234"/>
              <a:gd name="T16" fmla="*/ 69 w 198"/>
              <a:gd name="T17" fmla="*/ 216 h 234"/>
              <a:gd name="T18" fmla="*/ 55 w 198"/>
              <a:gd name="T19" fmla="*/ 234 h 234"/>
              <a:gd name="T20" fmla="*/ 45 w 198"/>
              <a:gd name="T21" fmla="*/ 233 h 234"/>
              <a:gd name="T22" fmla="*/ 39 w 198"/>
              <a:gd name="T23" fmla="*/ 217 h 234"/>
              <a:gd name="T24" fmla="*/ 31 w 198"/>
              <a:gd name="T25" fmla="*/ 201 h 234"/>
              <a:gd name="T26" fmla="*/ 27 w 198"/>
              <a:gd name="T27" fmla="*/ 185 h 234"/>
              <a:gd name="T28" fmla="*/ 28 w 198"/>
              <a:gd name="T29" fmla="*/ 172 h 234"/>
              <a:gd name="T30" fmla="*/ 19 w 198"/>
              <a:gd name="T31" fmla="*/ 160 h 234"/>
              <a:gd name="T32" fmla="*/ 15 w 198"/>
              <a:gd name="T33" fmla="*/ 148 h 234"/>
              <a:gd name="T34" fmla="*/ 10 w 198"/>
              <a:gd name="T35" fmla="*/ 139 h 234"/>
              <a:gd name="T36" fmla="*/ 10 w 198"/>
              <a:gd name="T37" fmla="*/ 132 h 234"/>
              <a:gd name="T38" fmla="*/ 17 w 198"/>
              <a:gd name="T39" fmla="*/ 117 h 234"/>
              <a:gd name="T40" fmla="*/ 12 w 198"/>
              <a:gd name="T41" fmla="*/ 115 h 234"/>
              <a:gd name="T42" fmla="*/ 10 w 198"/>
              <a:gd name="T43" fmla="*/ 100 h 234"/>
              <a:gd name="T44" fmla="*/ 10 w 198"/>
              <a:gd name="T45" fmla="*/ 85 h 234"/>
              <a:gd name="T46" fmla="*/ 13 w 198"/>
              <a:gd name="T47" fmla="*/ 76 h 234"/>
              <a:gd name="T48" fmla="*/ 13 w 198"/>
              <a:gd name="T49" fmla="*/ 54 h 234"/>
              <a:gd name="T50" fmla="*/ 16 w 198"/>
              <a:gd name="T51" fmla="*/ 49 h 234"/>
              <a:gd name="T52" fmla="*/ 7 w 198"/>
              <a:gd name="T53" fmla="*/ 35 h 234"/>
              <a:gd name="T54" fmla="*/ 0 w 198"/>
              <a:gd name="T55" fmla="*/ 22 h 234"/>
              <a:gd name="T56" fmla="*/ 19 w 198"/>
              <a:gd name="T57" fmla="*/ 22 h 234"/>
              <a:gd name="T58" fmla="*/ 27 w 198"/>
              <a:gd name="T59" fmla="*/ 17 h 234"/>
              <a:gd name="T60" fmla="*/ 40 w 198"/>
              <a:gd name="T61" fmla="*/ 9 h 234"/>
              <a:gd name="T62" fmla="*/ 53 w 198"/>
              <a:gd name="T63" fmla="*/ 0 h 234"/>
              <a:gd name="T64" fmla="*/ 66 w 198"/>
              <a:gd name="T65" fmla="*/ 1 h 234"/>
              <a:gd name="T66" fmla="*/ 67 w 198"/>
              <a:gd name="T67" fmla="*/ 17 h 234"/>
              <a:gd name="T68" fmla="*/ 69 w 198"/>
              <a:gd name="T69" fmla="*/ 31 h 234"/>
              <a:gd name="T70" fmla="*/ 81 w 198"/>
              <a:gd name="T71" fmla="*/ 45 h 234"/>
              <a:gd name="T72" fmla="*/ 93 w 198"/>
              <a:gd name="T73" fmla="*/ 49 h 234"/>
              <a:gd name="T74" fmla="*/ 106 w 198"/>
              <a:gd name="T75" fmla="*/ 55 h 234"/>
              <a:gd name="T76" fmla="*/ 124 w 198"/>
              <a:gd name="T77" fmla="*/ 67 h 234"/>
              <a:gd name="T78" fmla="*/ 142 w 198"/>
              <a:gd name="T79" fmla="*/ 71 h 234"/>
              <a:gd name="T80" fmla="*/ 147 w 198"/>
              <a:gd name="T81" fmla="*/ 78 h 234"/>
              <a:gd name="T82" fmla="*/ 149 w 198"/>
              <a:gd name="T83" fmla="*/ 96 h 234"/>
              <a:gd name="T84" fmla="*/ 145 w 198"/>
              <a:gd name="T85" fmla="*/ 96 h 234"/>
              <a:gd name="T86" fmla="*/ 151 w 198"/>
              <a:gd name="T87" fmla="*/ 103 h 234"/>
              <a:gd name="T88" fmla="*/ 154 w 198"/>
              <a:gd name="T89" fmla="*/ 117 h 234"/>
              <a:gd name="T90" fmla="*/ 168 w 198"/>
              <a:gd name="T91" fmla="*/ 119 h 234"/>
              <a:gd name="T92" fmla="*/ 183 w 198"/>
              <a:gd name="T93" fmla="*/ 120 h 234"/>
              <a:gd name="T94" fmla="*/ 185 w 198"/>
              <a:gd name="T95" fmla="*/ 136 h 234"/>
              <a:gd name="T96" fmla="*/ 195 w 198"/>
              <a:gd name="T97" fmla="*/ 145 h 234"/>
              <a:gd name="T98" fmla="*/ 198 w 198"/>
              <a:gd name="T99" fmla="*/ 153 h 234"/>
              <a:gd name="T100" fmla="*/ 195 w 198"/>
              <a:gd name="T101" fmla="*/ 166 h 234"/>
              <a:gd name="T102" fmla="*/ 191 w 198"/>
              <a:gd name="T103" fmla="*/ 179 h 234"/>
              <a:gd name="T104" fmla="*/ 193 w 198"/>
              <a:gd name="T105" fmla="*/ 185 h 234"/>
              <a:gd name="T106" fmla="*/ 191 w 198"/>
              <a:gd name="T107" fmla="*/ 187 h 234"/>
              <a:gd name="T108" fmla="*/ 191 w 198"/>
              <a:gd name="T109" fmla="*/ 184 h 234"/>
              <a:gd name="T110" fmla="*/ 175 w 198"/>
              <a:gd name="T111" fmla="*/ 173 h 234"/>
              <a:gd name="T112" fmla="*/ 155 w 198"/>
              <a:gd name="T113" fmla="*/ 175 h 234"/>
              <a:gd name="T114" fmla="*/ 135 w 198"/>
              <a:gd name="T115" fmla="*/ 178 h 234"/>
              <a:gd name="T116" fmla="*/ 132 w 198"/>
              <a:gd name="T117"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34">
                <a:moveTo>
                  <a:pt x="132" y="186"/>
                </a:moveTo>
                <a:lnTo>
                  <a:pt x="129" y="205"/>
                </a:lnTo>
                <a:lnTo>
                  <a:pt x="125" y="225"/>
                </a:lnTo>
                <a:lnTo>
                  <a:pt x="121" y="220"/>
                </a:lnTo>
                <a:lnTo>
                  <a:pt x="103" y="223"/>
                </a:lnTo>
                <a:lnTo>
                  <a:pt x="99" y="233"/>
                </a:lnTo>
                <a:lnTo>
                  <a:pt x="91" y="222"/>
                </a:lnTo>
                <a:lnTo>
                  <a:pt x="72" y="219"/>
                </a:lnTo>
                <a:lnTo>
                  <a:pt x="69" y="216"/>
                </a:lnTo>
                <a:lnTo>
                  <a:pt x="55" y="234"/>
                </a:lnTo>
                <a:lnTo>
                  <a:pt x="45" y="233"/>
                </a:lnTo>
                <a:lnTo>
                  <a:pt x="39" y="217"/>
                </a:lnTo>
                <a:lnTo>
                  <a:pt x="31" y="201"/>
                </a:lnTo>
                <a:lnTo>
                  <a:pt x="27" y="185"/>
                </a:lnTo>
                <a:lnTo>
                  <a:pt x="28" y="172"/>
                </a:lnTo>
                <a:lnTo>
                  <a:pt x="19" y="160"/>
                </a:lnTo>
                <a:lnTo>
                  <a:pt x="15" y="148"/>
                </a:lnTo>
                <a:lnTo>
                  <a:pt x="10" y="139"/>
                </a:lnTo>
                <a:lnTo>
                  <a:pt x="10" y="132"/>
                </a:lnTo>
                <a:lnTo>
                  <a:pt x="17" y="117"/>
                </a:lnTo>
                <a:lnTo>
                  <a:pt x="12" y="115"/>
                </a:lnTo>
                <a:lnTo>
                  <a:pt x="10" y="100"/>
                </a:lnTo>
                <a:lnTo>
                  <a:pt x="10" y="85"/>
                </a:lnTo>
                <a:lnTo>
                  <a:pt x="13" y="76"/>
                </a:lnTo>
                <a:lnTo>
                  <a:pt x="13" y="54"/>
                </a:lnTo>
                <a:lnTo>
                  <a:pt x="16" y="49"/>
                </a:lnTo>
                <a:lnTo>
                  <a:pt x="7" y="35"/>
                </a:lnTo>
                <a:lnTo>
                  <a:pt x="0" y="22"/>
                </a:lnTo>
                <a:lnTo>
                  <a:pt x="19" y="22"/>
                </a:lnTo>
                <a:lnTo>
                  <a:pt x="27" y="17"/>
                </a:lnTo>
                <a:lnTo>
                  <a:pt x="40" y="9"/>
                </a:lnTo>
                <a:lnTo>
                  <a:pt x="53" y="0"/>
                </a:lnTo>
                <a:lnTo>
                  <a:pt x="66" y="1"/>
                </a:lnTo>
                <a:lnTo>
                  <a:pt x="67" y="17"/>
                </a:lnTo>
                <a:lnTo>
                  <a:pt x="69" y="31"/>
                </a:lnTo>
                <a:lnTo>
                  <a:pt x="81" y="45"/>
                </a:lnTo>
                <a:lnTo>
                  <a:pt x="93" y="49"/>
                </a:lnTo>
                <a:lnTo>
                  <a:pt x="106" y="55"/>
                </a:lnTo>
                <a:lnTo>
                  <a:pt x="124" y="67"/>
                </a:lnTo>
                <a:lnTo>
                  <a:pt x="142" y="71"/>
                </a:lnTo>
                <a:lnTo>
                  <a:pt x="147" y="78"/>
                </a:lnTo>
                <a:lnTo>
                  <a:pt x="149" y="96"/>
                </a:lnTo>
                <a:lnTo>
                  <a:pt x="145" y="96"/>
                </a:lnTo>
                <a:lnTo>
                  <a:pt x="151" y="103"/>
                </a:lnTo>
                <a:lnTo>
                  <a:pt x="154" y="117"/>
                </a:lnTo>
                <a:lnTo>
                  <a:pt x="168" y="119"/>
                </a:lnTo>
                <a:lnTo>
                  <a:pt x="183" y="120"/>
                </a:lnTo>
                <a:lnTo>
                  <a:pt x="185" y="136"/>
                </a:lnTo>
                <a:lnTo>
                  <a:pt x="195" y="145"/>
                </a:lnTo>
                <a:lnTo>
                  <a:pt x="198" y="153"/>
                </a:lnTo>
                <a:lnTo>
                  <a:pt x="195" y="166"/>
                </a:lnTo>
                <a:lnTo>
                  <a:pt x="191" y="179"/>
                </a:lnTo>
                <a:lnTo>
                  <a:pt x="193" y="185"/>
                </a:lnTo>
                <a:lnTo>
                  <a:pt x="191" y="187"/>
                </a:lnTo>
                <a:lnTo>
                  <a:pt x="191" y="184"/>
                </a:lnTo>
                <a:lnTo>
                  <a:pt x="175" y="173"/>
                </a:lnTo>
                <a:lnTo>
                  <a:pt x="155" y="175"/>
                </a:lnTo>
                <a:lnTo>
                  <a:pt x="135" y="178"/>
                </a:lnTo>
                <a:lnTo>
                  <a:pt x="132" y="186"/>
                </a:lnTo>
                <a:close/>
              </a:path>
            </a:pathLst>
          </a:custGeom>
          <a:solidFill>
            <a:schemeClr val="accent2"/>
          </a:solidFill>
          <a:ln w="3175" cmpd="sng">
            <a:solidFill>
              <a:schemeClr val="bg1"/>
            </a:solidFill>
            <a:prstDash val="solid"/>
            <a:round/>
            <a:headEnd w="sm" len="sm"/>
            <a:tailEnd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7273" tIns="43636" rIns="87273" bIns="43636"/>
          <a:lstStyle/>
          <a:p>
            <a:endParaRPr lang="es-ES" sz="900" dirty="0"/>
          </a:p>
        </p:txBody>
      </p:sp>
      <p:grpSp>
        <p:nvGrpSpPr>
          <p:cNvPr id="94" name="Group 587"/>
          <p:cNvGrpSpPr>
            <a:grpSpLocks noChangeAspect="1"/>
          </p:cNvGrpSpPr>
          <p:nvPr/>
        </p:nvGrpSpPr>
        <p:grpSpPr>
          <a:xfrm>
            <a:off x="2444995" y="1955043"/>
            <a:ext cx="1415192" cy="1318558"/>
            <a:chOff x="4864901" y="1938075"/>
            <a:chExt cx="3976531" cy="3420000"/>
          </a:xfrm>
        </p:grpSpPr>
        <p:sp>
          <p:nvSpPr>
            <p:cNvPr id="589" name="Rectangle 6"/>
            <p:cNvSpPr>
              <a:spLocks noChangeArrowheads="1"/>
            </p:cNvSpPr>
            <p:nvPr>
              <p:custDataLst>
                <p:tags r:id="rId2"/>
              </p:custDataLst>
            </p:nvPr>
          </p:nvSpPr>
          <p:spPr bwMode="auto">
            <a:xfrm>
              <a:off x="8446591" y="3071045"/>
              <a:ext cx="391326" cy="932621"/>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nSpc>
                  <a:spcPct val="90000"/>
                </a:lnSpc>
              </a:pPr>
              <a:endParaRPr lang="es-ES" sz="900" dirty="0"/>
            </a:p>
          </p:txBody>
        </p:sp>
        <p:grpSp>
          <p:nvGrpSpPr>
            <p:cNvPr id="116" name="Group 7"/>
            <p:cNvGrpSpPr>
              <a:grpSpLocks/>
            </p:cNvGrpSpPr>
            <p:nvPr/>
          </p:nvGrpSpPr>
          <p:grpSpPr bwMode="auto">
            <a:xfrm>
              <a:off x="4864901" y="1938075"/>
              <a:ext cx="3976531" cy="3420000"/>
              <a:chOff x="1358" y="1014"/>
              <a:chExt cx="3394" cy="2919"/>
            </a:xfrm>
          </p:grpSpPr>
          <p:sp>
            <p:nvSpPr>
              <p:cNvPr id="591" name="Freeform 8"/>
              <p:cNvSpPr>
                <a:spLocks/>
              </p:cNvSpPr>
              <p:nvPr>
                <p:custDataLst>
                  <p:tags r:id="rId3"/>
                </p:custDataLst>
              </p:nvPr>
            </p:nvSpPr>
            <p:spPr bwMode="auto">
              <a:xfrm>
                <a:off x="3987" y="2600"/>
                <a:ext cx="465" cy="211"/>
              </a:xfrm>
              <a:custGeom>
                <a:avLst/>
                <a:gdLst>
                  <a:gd name="T0" fmla="*/ 33 w 440"/>
                  <a:gd name="T1" fmla="*/ 195 h 216"/>
                  <a:gd name="T2" fmla="*/ 45 w 440"/>
                  <a:gd name="T3" fmla="*/ 198 h 216"/>
                  <a:gd name="T4" fmla="*/ 65 w 440"/>
                  <a:gd name="T5" fmla="*/ 215 h 216"/>
                  <a:gd name="T6" fmla="*/ 114 w 440"/>
                  <a:gd name="T7" fmla="*/ 216 h 216"/>
                  <a:gd name="T8" fmla="*/ 150 w 440"/>
                  <a:gd name="T9" fmla="*/ 213 h 216"/>
                  <a:gd name="T10" fmla="*/ 164 w 440"/>
                  <a:gd name="T11" fmla="*/ 186 h 216"/>
                  <a:gd name="T12" fmla="*/ 207 w 440"/>
                  <a:gd name="T13" fmla="*/ 189 h 216"/>
                  <a:gd name="T14" fmla="*/ 255 w 440"/>
                  <a:gd name="T15" fmla="*/ 165 h 216"/>
                  <a:gd name="T16" fmla="*/ 284 w 440"/>
                  <a:gd name="T17" fmla="*/ 141 h 216"/>
                  <a:gd name="T18" fmla="*/ 293 w 440"/>
                  <a:gd name="T19" fmla="*/ 128 h 216"/>
                  <a:gd name="T20" fmla="*/ 359 w 440"/>
                  <a:gd name="T21" fmla="*/ 123 h 216"/>
                  <a:gd name="T22" fmla="*/ 366 w 440"/>
                  <a:gd name="T23" fmla="*/ 134 h 216"/>
                  <a:gd name="T24" fmla="*/ 377 w 440"/>
                  <a:gd name="T25" fmla="*/ 135 h 216"/>
                  <a:gd name="T26" fmla="*/ 386 w 440"/>
                  <a:gd name="T27" fmla="*/ 144 h 216"/>
                  <a:gd name="T28" fmla="*/ 410 w 440"/>
                  <a:gd name="T29" fmla="*/ 135 h 216"/>
                  <a:gd name="T30" fmla="*/ 422 w 440"/>
                  <a:gd name="T31" fmla="*/ 131 h 216"/>
                  <a:gd name="T32" fmla="*/ 413 w 440"/>
                  <a:gd name="T33" fmla="*/ 111 h 216"/>
                  <a:gd name="T34" fmla="*/ 423 w 440"/>
                  <a:gd name="T35" fmla="*/ 80 h 216"/>
                  <a:gd name="T36" fmla="*/ 440 w 440"/>
                  <a:gd name="T37" fmla="*/ 62 h 216"/>
                  <a:gd name="T38" fmla="*/ 425 w 440"/>
                  <a:gd name="T39" fmla="*/ 59 h 216"/>
                  <a:gd name="T40" fmla="*/ 410 w 440"/>
                  <a:gd name="T41" fmla="*/ 54 h 216"/>
                  <a:gd name="T42" fmla="*/ 398 w 440"/>
                  <a:gd name="T43" fmla="*/ 38 h 216"/>
                  <a:gd name="T44" fmla="*/ 378 w 440"/>
                  <a:gd name="T45" fmla="*/ 24 h 216"/>
                  <a:gd name="T46" fmla="*/ 363 w 440"/>
                  <a:gd name="T47" fmla="*/ 12 h 216"/>
                  <a:gd name="T48" fmla="*/ 342 w 440"/>
                  <a:gd name="T49" fmla="*/ 30 h 216"/>
                  <a:gd name="T50" fmla="*/ 312 w 440"/>
                  <a:gd name="T51" fmla="*/ 41 h 216"/>
                  <a:gd name="T52" fmla="*/ 312 w 440"/>
                  <a:gd name="T53" fmla="*/ 11 h 216"/>
                  <a:gd name="T54" fmla="*/ 300 w 440"/>
                  <a:gd name="T55" fmla="*/ 21 h 216"/>
                  <a:gd name="T56" fmla="*/ 290 w 440"/>
                  <a:gd name="T57" fmla="*/ 21 h 216"/>
                  <a:gd name="T58" fmla="*/ 278 w 440"/>
                  <a:gd name="T59" fmla="*/ 12 h 216"/>
                  <a:gd name="T60" fmla="*/ 255 w 440"/>
                  <a:gd name="T61" fmla="*/ 21 h 216"/>
                  <a:gd name="T62" fmla="*/ 255 w 440"/>
                  <a:gd name="T63" fmla="*/ 33 h 216"/>
                  <a:gd name="T64" fmla="*/ 246 w 440"/>
                  <a:gd name="T65" fmla="*/ 38 h 216"/>
                  <a:gd name="T66" fmla="*/ 246 w 440"/>
                  <a:gd name="T67" fmla="*/ 17 h 216"/>
                  <a:gd name="T68" fmla="*/ 231 w 440"/>
                  <a:gd name="T69" fmla="*/ 12 h 216"/>
                  <a:gd name="T70" fmla="*/ 221 w 440"/>
                  <a:gd name="T71" fmla="*/ 20 h 216"/>
                  <a:gd name="T72" fmla="*/ 209 w 440"/>
                  <a:gd name="T73" fmla="*/ 24 h 216"/>
                  <a:gd name="T74" fmla="*/ 192 w 440"/>
                  <a:gd name="T75" fmla="*/ 21 h 216"/>
                  <a:gd name="T76" fmla="*/ 170 w 440"/>
                  <a:gd name="T77" fmla="*/ 21 h 216"/>
                  <a:gd name="T78" fmla="*/ 152 w 440"/>
                  <a:gd name="T79" fmla="*/ 6 h 216"/>
                  <a:gd name="T80" fmla="*/ 140 w 440"/>
                  <a:gd name="T81" fmla="*/ 0 h 216"/>
                  <a:gd name="T82" fmla="*/ 144 w 440"/>
                  <a:gd name="T83" fmla="*/ 11 h 216"/>
                  <a:gd name="T84" fmla="*/ 113 w 440"/>
                  <a:gd name="T85" fmla="*/ 39 h 216"/>
                  <a:gd name="T86" fmla="*/ 108 w 440"/>
                  <a:gd name="T87" fmla="*/ 48 h 216"/>
                  <a:gd name="T88" fmla="*/ 107 w 440"/>
                  <a:gd name="T89" fmla="*/ 99 h 216"/>
                  <a:gd name="T90" fmla="*/ 87 w 440"/>
                  <a:gd name="T91" fmla="*/ 102 h 216"/>
                  <a:gd name="T92" fmla="*/ 60 w 440"/>
                  <a:gd name="T93" fmla="*/ 107 h 216"/>
                  <a:gd name="T94" fmla="*/ 21 w 440"/>
                  <a:gd name="T95" fmla="*/ 101 h 216"/>
                  <a:gd name="T96" fmla="*/ 5 w 440"/>
                  <a:gd name="T97" fmla="*/ 122 h 216"/>
                  <a:gd name="T98" fmla="*/ 6 w 440"/>
                  <a:gd name="T99" fmla="*/ 137 h 216"/>
                  <a:gd name="T100" fmla="*/ 2 w 440"/>
                  <a:gd name="T101" fmla="*/ 149 h 216"/>
                  <a:gd name="T102" fmla="*/ 0 w 440"/>
                  <a:gd name="T103" fmla="*/ 176 h 216"/>
                  <a:gd name="T104" fmla="*/ 20 w 440"/>
                  <a:gd name="T105" fmla="*/ 194 h 216"/>
                  <a:gd name="T106" fmla="*/ 33 w 440"/>
                  <a:gd name="T107"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216">
                    <a:moveTo>
                      <a:pt x="33" y="195"/>
                    </a:moveTo>
                    <a:lnTo>
                      <a:pt x="45" y="198"/>
                    </a:lnTo>
                    <a:lnTo>
                      <a:pt x="65" y="215"/>
                    </a:lnTo>
                    <a:lnTo>
                      <a:pt x="114" y="216"/>
                    </a:lnTo>
                    <a:lnTo>
                      <a:pt x="150" y="213"/>
                    </a:lnTo>
                    <a:lnTo>
                      <a:pt x="164" y="186"/>
                    </a:lnTo>
                    <a:lnTo>
                      <a:pt x="207" y="189"/>
                    </a:lnTo>
                    <a:lnTo>
                      <a:pt x="255" y="165"/>
                    </a:lnTo>
                    <a:lnTo>
                      <a:pt x="284" y="141"/>
                    </a:lnTo>
                    <a:lnTo>
                      <a:pt x="293" y="128"/>
                    </a:lnTo>
                    <a:lnTo>
                      <a:pt x="359" y="123"/>
                    </a:lnTo>
                    <a:lnTo>
                      <a:pt x="366" y="134"/>
                    </a:lnTo>
                    <a:lnTo>
                      <a:pt x="377" y="135"/>
                    </a:lnTo>
                    <a:lnTo>
                      <a:pt x="386" y="144"/>
                    </a:lnTo>
                    <a:lnTo>
                      <a:pt x="410" y="135"/>
                    </a:lnTo>
                    <a:lnTo>
                      <a:pt x="422" y="131"/>
                    </a:lnTo>
                    <a:lnTo>
                      <a:pt x="413" y="111"/>
                    </a:lnTo>
                    <a:lnTo>
                      <a:pt x="423" y="80"/>
                    </a:lnTo>
                    <a:lnTo>
                      <a:pt x="440" y="62"/>
                    </a:lnTo>
                    <a:lnTo>
                      <a:pt x="425" y="59"/>
                    </a:lnTo>
                    <a:lnTo>
                      <a:pt x="410" y="54"/>
                    </a:lnTo>
                    <a:lnTo>
                      <a:pt x="398" y="38"/>
                    </a:lnTo>
                    <a:lnTo>
                      <a:pt x="378" y="24"/>
                    </a:lnTo>
                    <a:lnTo>
                      <a:pt x="363" y="12"/>
                    </a:lnTo>
                    <a:lnTo>
                      <a:pt x="342" y="30"/>
                    </a:lnTo>
                    <a:lnTo>
                      <a:pt x="312" y="41"/>
                    </a:lnTo>
                    <a:lnTo>
                      <a:pt x="312" y="11"/>
                    </a:lnTo>
                    <a:lnTo>
                      <a:pt x="300" y="21"/>
                    </a:lnTo>
                    <a:lnTo>
                      <a:pt x="290" y="21"/>
                    </a:lnTo>
                    <a:lnTo>
                      <a:pt x="278" y="12"/>
                    </a:lnTo>
                    <a:lnTo>
                      <a:pt x="255" y="21"/>
                    </a:lnTo>
                    <a:lnTo>
                      <a:pt x="255" y="33"/>
                    </a:lnTo>
                    <a:lnTo>
                      <a:pt x="246" y="38"/>
                    </a:lnTo>
                    <a:lnTo>
                      <a:pt x="246" y="17"/>
                    </a:lnTo>
                    <a:lnTo>
                      <a:pt x="231" y="12"/>
                    </a:lnTo>
                    <a:lnTo>
                      <a:pt x="221" y="20"/>
                    </a:lnTo>
                    <a:lnTo>
                      <a:pt x="209" y="24"/>
                    </a:lnTo>
                    <a:lnTo>
                      <a:pt x="192" y="21"/>
                    </a:lnTo>
                    <a:lnTo>
                      <a:pt x="170" y="21"/>
                    </a:lnTo>
                    <a:lnTo>
                      <a:pt x="152" y="6"/>
                    </a:lnTo>
                    <a:lnTo>
                      <a:pt x="140" y="0"/>
                    </a:lnTo>
                    <a:lnTo>
                      <a:pt x="144" y="11"/>
                    </a:lnTo>
                    <a:lnTo>
                      <a:pt x="113" y="39"/>
                    </a:lnTo>
                    <a:lnTo>
                      <a:pt x="108" y="48"/>
                    </a:lnTo>
                    <a:lnTo>
                      <a:pt x="107" y="99"/>
                    </a:lnTo>
                    <a:lnTo>
                      <a:pt x="87" y="102"/>
                    </a:lnTo>
                    <a:lnTo>
                      <a:pt x="60" y="107"/>
                    </a:lnTo>
                    <a:lnTo>
                      <a:pt x="21" y="101"/>
                    </a:lnTo>
                    <a:lnTo>
                      <a:pt x="5" y="122"/>
                    </a:lnTo>
                    <a:lnTo>
                      <a:pt x="6" y="137"/>
                    </a:lnTo>
                    <a:lnTo>
                      <a:pt x="2" y="149"/>
                    </a:lnTo>
                    <a:lnTo>
                      <a:pt x="0" y="176"/>
                    </a:lnTo>
                    <a:lnTo>
                      <a:pt x="20" y="194"/>
                    </a:lnTo>
                    <a:lnTo>
                      <a:pt x="33" y="1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592" name="Freeform 9"/>
              <p:cNvSpPr>
                <a:spLocks/>
              </p:cNvSpPr>
              <p:nvPr>
                <p:custDataLst>
                  <p:tags r:id="rId4"/>
                </p:custDataLst>
              </p:nvPr>
            </p:nvSpPr>
            <p:spPr bwMode="auto">
              <a:xfrm>
                <a:off x="4271" y="3417"/>
                <a:ext cx="477" cy="516"/>
              </a:xfrm>
              <a:custGeom>
                <a:avLst/>
                <a:gdLst>
                  <a:gd name="T0" fmla="*/ 309 w 452"/>
                  <a:gd name="T1" fmla="*/ 21 h 529"/>
                  <a:gd name="T2" fmla="*/ 353 w 452"/>
                  <a:gd name="T3" fmla="*/ 10 h 529"/>
                  <a:gd name="T4" fmla="*/ 403 w 452"/>
                  <a:gd name="T5" fmla="*/ 0 h 529"/>
                  <a:gd name="T6" fmla="*/ 427 w 452"/>
                  <a:gd name="T7" fmla="*/ 21 h 529"/>
                  <a:gd name="T8" fmla="*/ 449 w 452"/>
                  <a:gd name="T9" fmla="*/ 69 h 529"/>
                  <a:gd name="T10" fmla="*/ 395 w 452"/>
                  <a:gd name="T11" fmla="*/ 58 h 529"/>
                  <a:gd name="T12" fmla="*/ 373 w 452"/>
                  <a:gd name="T13" fmla="*/ 88 h 529"/>
                  <a:gd name="T14" fmla="*/ 341 w 452"/>
                  <a:gd name="T15" fmla="*/ 108 h 529"/>
                  <a:gd name="T16" fmla="*/ 406 w 452"/>
                  <a:gd name="T17" fmla="*/ 136 h 529"/>
                  <a:gd name="T18" fmla="*/ 352 w 452"/>
                  <a:gd name="T19" fmla="*/ 136 h 529"/>
                  <a:gd name="T20" fmla="*/ 352 w 452"/>
                  <a:gd name="T21" fmla="*/ 164 h 529"/>
                  <a:gd name="T22" fmla="*/ 320 w 452"/>
                  <a:gd name="T23" fmla="*/ 154 h 529"/>
                  <a:gd name="T24" fmla="*/ 298 w 452"/>
                  <a:gd name="T25" fmla="*/ 154 h 529"/>
                  <a:gd name="T26" fmla="*/ 309 w 452"/>
                  <a:gd name="T27" fmla="*/ 174 h 529"/>
                  <a:gd name="T28" fmla="*/ 255 w 452"/>
                  <a:gd name="T29" fmla="*/ 116 h 529"/>
                  <a:gd name="T30" fmla="*/ 214 w 452"/>
                  <a:gd name="T31" fmla="*/ 116 h 529"/>
                  <a:gd name="T32" fmla="*/ 225 w 452"/>
                  <a:gd name="T33" fmla="*/ 164 h 529"/>
                  <a:gd name="T34" fmla="*/ 298 w 452"/>
                  <a:gd name="T35" fmla="*/ 232 h 529"/>
                  <a:gd name="T36" fmla="*/ 288 w 452"/>
                  <a:gd name="T37" fmla="*/ 243 h 529"/>
                  <a:gd name="T38" fmla="*/ 245 w 452"/>
                  <a:gd name="T39" fmla="*/ 222 h 529"/>
                  <a:gd name="T40" fmla="*/ 255 w 452"/>
                  <a:gd name="T41" fmla="*/ 261 h 529"/>
                  <a:gd name="T42" fmla="*/ 266 w 452"/>
                  <a:gd name="T43" fmla="*/ 290 h 529"/>
                  <a:gd name="T44" fmla="*/ 332 w 452"/>
                  <a:gd name="T45" fmla="*/ 328 h 529"/>
                  <a:gd name="T46" fmla="*/ 363 w 452"/>
                  <a:gd name="T47" fmla="*/ 376 h 529"/>
                  <a:gd name="T48" fmla="*/ 332 w 452"/>
                  <a:gd name="T49" fmla="*/ 367 h 529"/>
                  <a:gd name="T50" fmla="*/ 288 w 452"/>
                  <a:gd name="T51" fmla="*/ 405 h 529"/>
                  <a:gd name="T52" fmla="*/ 332 w 452"/>
                  <a:gd name="T53" fmla="*/ 424 h 529"/>
                  <a:gd name="T54" fmla="*/ 266 w 452"/>
                  <a:gd name="T55" fmla="*/ 435 h 529"/>
                  <a:gd name="T56" fmla="*/ 245 w 452"/>
                  <a:gd name="T57" fmla="*/ 435 h 529"/>
                  <a:gd name="T58" fmla="*/ 277 w 452"/>
                  <a:gd name="T59" fmla="*/ 481 h 529"/>
                  <a:gd name="T60" fmla="*/ 309 w 452"/>
                  <a:gd name="T61" fmla="*/ 520 h 529"/>
                  <a:gd name="T62" fmla="*/ 245 w 452"/>
                  <a:gd name="T63" fmla="*/ 500 h 529"/>
                  <a:gd name="T64" fmla="*/ 235 w 452"/>
                  <a:gd name="T65" fmla="*/ 511 h 529"/>
                  <a:gd name="T66" fmla="*/ 204 w 452"/>
                  <a:gd name="T67" fmla="*/ 511 h 529"/>
                  <a:gd name="T68" fmla="*/ 192 w 452"/>
                  <a:gd name="T69" fmla="*/ 472 h 529"/>
                  <a:gd name="T70" fmla="*/ 182 w 452"/>
                  <a:gd name="T71" fmla="*/ 492 h 529"/>
                  <a:gd name="T72" fmla="*/ 138 w 452"/>
                  <a:gd name="T73" fmla="*/ 481 h 529"/>
                  <a:gd name="T74" fmla="*/ 138 w 452"/>
                  <a:gd name="T75" fmla="*/ 443 h 529"/>
                  <a:gd name="T76" fmla="*/ 118 w 452"/>
                  <a:gd name="T77" fmla="*/ 395 h 529"/>
                  <a:gd name="T78" fmla="*/ 106 w 452"/>
                  <a:gd name="T79" fmla="*/ 356 h 529"/>
                  <a:gd name="T80" fmla="*/ 149 w 452"/>
                  <a:gd name="T81" fmla="*/ 356 h 529"/>
                  <a:gd name="T82" fmla="*/ 192 w 452"/>
                  <a:gd name="T83" fmla="*/ 348 h 529"/>
                  <a:gd name="T84" fmla="*/ 235 w 452"/>
                  <a:gd name="T85" fmla="*/ 356 h 529"/>
                  <a:gd name="T86" fmla="*/ 266 w 452"/>
                  <a:gd name="T87" fmla="*/ 367 h 529"/>
                  <a:gd name="T88" fmla="*/ 235 w 452"/>
                  <a:gd name="T89" fmla="*/ 328 h 529"/>
                  <a:gd name="T90" fmla="*/ 192 w 452"/>
                  <a:gd name="T91" fmla="*/ 319 h 529"/>
                  <a:gd name="T92" fmla="*/ 127 w 452"/>
                  <a:gd name="T93" fmla="*/ 328 h 529"/>
                  <a:gd name="T94" fmla="*/ 95 w 452"/>
                  <a:gd name="T95" fmla="*/ 328 h 529"/>
                  <a:gd name="T96" fmla="*/ 63 w 452"/>
                  <a:gd name="T97" fmla="*/ 300 h 529"/>
                  <a:gd name="T98" fmla="*/ 95 w 452"/>
                  <a:gd name="T99" fmla="*/ 280 h 529"/>
                  <a:gd name="T100" fmla="*/ 74 w 452"/>
                  <a:gd name="T101" fmla="*/ 261 h 529"/>
                  <a:gd name="T102" fmla="*/ 43 w 452"/>
                  <a:gd name="T103" fmla="*/ 243 h 529"/>
                  <a:gd name="T104" fmla="*/ 0 w 452"/>
                  <a:gd name="T105" fmla="*/ 203 h 529"/>
                  <a:gd name="T106" fmla="*/ 21 w 452"/>
                  <a:gd name="T107" fmla="*/ 174 h 529"/>
                  <a:gd name="T108" fmla="*/ 53 w 452"/>
                  <a:gd name="T109" fmla="*/ 154 h 529"/>
                  <a:gd name="T110" fmla="*/ 86 w 452"/>
                  <a:gd name="T111" fmla="*/ 108 h 529"/>
                  <a:gd name="T112" fmla="*/ 74 w 452"/>
                  <a:gd name="T113" fmla="*/ 69 h 529"/>
                  <a:gd name="T114" fmla="*/ 118 w 452"/>
                  <a:gd name="T115" fmla="*/ 69 h 529"/>
                  <a:gd name="T116" fmla="*/ 182 w 452"/>
                  <a:gd name="T117" fmla="*/ 49 h 529"/>
                  <a:gd name="T118" fmla="*/ 225 w 452"/>
                  <a:gd name="T119" fmla="*/ 49 h 529"/>
                  <a:gd name="T120" fmla="*/ 245 w 452"/>
                  <a:gd name="T121" fmla="*/ 2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529">
                    <a:moveTo>
                      <a:pt x="245" y="21"/>
                    </a:moveTo>
                    <a:lnTo>
                      <a:pt x="266" y="21"/>
                    </a:lnTo>
                    <a:lnTo>
                      <a:pt x="288" y="21"/>
                    </a:lnTo>
                    <a:lnTo>
                      <a:pt x="309" y="21"/>
                    </a:lnTo>
                    <a:lnTo>
                      <a:pt x="332" y="21"/>
                    </a:lnTo>
                    <a:lnTo>
                      <a:pt x="341" y="29"/>
                    </a:lnTo>
                    <a:lnTo>
                      <a:pt x="356" y="21"/>
                    </a:lnTo>
                    <a:lnTo>
                      <a:pt x="353" y="10"/>
                    </a:lnTo>
                    <a:lnTo>
                      <a:pt x="360" y="6"/>
                    </a:lnTo>
                    <a:lnTo>
                      <a:pt x="384" y="0"/>
                    </a:lnTo>
                    <a:lnTo>
                      <a:pt x="395" y="6"/>
                    </a:lnTo>
                    <a:lnTo>
                      <a:pt x="403" y="0"/>
                    </a:lnTo>
                    <a:lnTo>
                      <a:pt x="406" y="0"/>
                    </a:lnTo>
                    <a:lnTo>
                      <a:pt x="416" y="10"/>
                    </a:lnTo>
                    <a:lnTo>
                      <a:pt x="427" y="10"/>
                    </a:lnTo>
                    <a:lnTo>
                      <a:pt x="427" y="21"/>
                    </a:lnTo>
                    <a:lnTo>
                      <a:pt x="449" y="13"/>
                    </a:lnTo>
                    <a:lnTo>
                      <a:pt x="452" y="58"/>
                    </a:lnTo>
                    <a:lnTo>
                      <a:pt x="437" y="58"/>
                    </a:lnTo>
                    <a:lnTo>
                      <a:pt x="449" y="69"/>
                    </a:lnTo>
                    <a:lnTo>
                      <a:pt x="437" y="79"/>
                    </a:lnTo>
                    <a:lnTo>
                      <a:pt x="416" y="79"/>
                    </a:lnTo>
                    <a:lnTo>
                      <a:pt x="406" y="69"/>
                    </a:lnTo>
                    <a:lnTo>
                      <a:pt x="395" y="58"/>
                    </a:lnTo>
                    <a:lnTo>
                      <a:pt x="384" y="69"/>
                    </a:lnTo>
                    <a:lnTo>
                      <a:pt x="384" y="79"/>
                    </a:lnTo>
                    <a:lnTo>
                      <a:pt x="384" y="88"/>
                    </a:lnTo>
                    <a:lnTo>
                      <a:pt x="373" y="88"/>
                    </a:lnTo>
                    <a:lnTo>
                      <a:pt x="341" y="88"/>
                    </a:lnTo>
                    <a:lnTo>
                      <a:pt x="332" y="88"/>
                    </a:lnTo>
                    <a:lnTo>
                      <a:pt x="332" y="97"/>
                    </a:lnTo>
                    <a:lnTo>
                      <a:pt x="341" y="108"/>
                    </a:lnTo>
                    <a:lnTo>
                      <a:pt x="352" y="116"/>
                    </a:lnTo>
                    <a:lnTo>
                      <a:pt x="373" y="127"/>
                    </a:lnTo>
                    <a:lnTo>
                      <a:pt x="395" y="136"/>
                    </a:lnTo>
                    <a:lnTo>
                      <a:pt x="406" y="136"/>
                    </a:lnTo>
                    <a:lnTo>
                      <a:pt x="395" y="146"/>
                    </a:lnTo>
                    <a:lnTo>
                      <a:pt x="373" y="154"/>
                    </a:lnTo>
                    <a:lnTo>
                      <a:pt x="352" y="154"/>
                    </a:lnTo>
                    <a:lnTo>
                      <a:pt x="352" y="136"/>
                    </a:lnTo>
                    <a:lnTo>
                      <a:pt x="341" y="136"/>
                    </a:lnTo>
                    <a:lnTo>
                      <a:pt x="332" y="136"/>
                    </a:lnTo>
                    <a:lnTo>
                      <a:pt x="341" y="146"/>
                    </a:lnTo>
                    <a:lnTo>
                      <a:pt x="352" y="164"/>
                    </a:lnTo>
                    <a:lnTo>
                      <a:pt x="363" y="164"/>
                    </a:lnTo>
                    <a:lnTo>
                      <a:pt x="363" y="174"/>
                    </a:lnTo>
                    <a:lnTo>
                      <a:pt x="332" y="164"/>
                    </a:lnTo>
                    <a:lnTo>
                      <a:pt x="320" y="154"/>
                    </a:lnTo>
                    <a:lnTo>
                      <a:pt x="309" y="146"/>
                    </a:lnTo>
                    <a:lnTo>
                      <a:pt x="298" y="136"/>
                    </a:lnTo>
                    <a:lnTo>
                      <a:pt x="298" y="146"/>
                    </a:lnTo>
                    <a:lnTo>
                      <a:pt x="298" y="154"/>
                    </a:lnTo>
                    <a:lnTo>
                      <a:pt x="309" y="164"/>
                    </a:lnTo>
                    <a:lnTo>
                      <a:pt x="332" y="174"/>
                    </a:lnTo>
                    <a:lnTo>
                      <a:pt x="332" y="184"/>
                    </a:lnTo>
                    <a:lnTo>
                      <a:pt x="309" y="174"/>
                    </a:lnTo>
                    <a:lnTo>
                      <a:pt x="288" y="164"/>
                    </a:lnTo>
                    <a:lnTo>
                      <a:pt x="277" y="146"/>
                    </a:lnTo>
                    <a:lnTo>
                      <a:pt x="266" y="127"/>
                    </a:lnTo>
                    <a:lnTo>
                      <a:pt x="255" y="116"/>
                    </a:lnTo>
                    <a:lnTo>
                      <a:pt x="255" y="97"/>
                    </a:lnTo>
                    <a:lnTo>
                      <a:pt x="245" y="97"/>
                    </a:lnTo>
                    <a:lnTo>
                      <a:pt x="225" y="108"/>
                    </a:lnTo>
                    <a:lnTo>
                      <a:pt x="214" y="116"/>
                    </a:lnTo>
                    <a:lnTo>
                      <a:pt x="225" y="127"/>
                    </a:lnTo>
                    <a:lnTo>
                      <a:pt x="225" y="136"/>
                    </a:lnTo>
                    <a:lnTo>
                      <a:pt x="225" y="146"/>
                    </a:lnTo>
                    <a:lnTo>
                      <a:pt x="225" y="164"/>
                    </a:lnTo>
                    <a:lnTo>
                      <a:pt x="235" y="174"/>
                    </a:lnTo>
                    <a:lnTo>
                      <a:pt x="255" y="184"/>
                    </a:lnTo>
                    <a:lnTo>
                      <a:pt x="266" y="203"/>
                    </a:lnTo>
                    <a:lnTo>
                      <a:pt x="298" y="232"/>
                    </a:lnTo>
                    <a:lnTo>
                      <a:pt x="309" y="232"/>
                    </a:lnTo>
                    <a:lnTo>
                      <a:pt x="298" y="251"/>
                    </a:lnTo>
                    <a:lnTo>
                      <a:pt x="288" y="251"/>
                    </a:lnTo>
                    <a:lnTo>
                      <a:pt x="288" y="243"/>
                    </a:lnTo>
                    <a:lnTo>
                      <a:pt x="288" y="232"/>
                    </a:lnTo>
                    <a:lnTo>
                      <a:pt x="277" y="222"/>
                    </a:lnTo>
                    <a:lnTo>
                      <a:pt x="255" y="222"/>
                    </a:lnTo>
                    <a:lnTo>
                      <a:pt x="245" y="222"/>
                    </a:lnTo>
                    <a:lnTo>
                      <a:pt x="235" y="232"/>
                    </a:lnTo>
                    <a:lnTo>
                      <a:pt x="245" y="251"/>
                    </a:lnTo>
                    <a:lnTo>
                      <a:pt x="255" y="251"/>
                    </a:lnTo>
                    <a:lnTo>
                      <a:pt x="255" y="261"/>
                    </a:lnTo>
                    <a:lnTo>
                      <a:pt x="245" y="271"/>
                    </a:lnTo>
                    <a:lnTo>
                      <a:pt x="235" y="280"/>
                    </a:lnTo>
                    <a:lnTo>
                      <a:pt x="245" y="290"/>
                    </a:lnTo>
                    <a:lnTo>
                      <a:pt x="266" y="290"/>
                    </a:lnTo>
                    <a:lnTo>
                      <a:pt x="288" y="300"/>
                    </a:lnTo>
                    <a:lnTo>
                      <a:pt x="309" y="308"/>
                    </a:lnTo>
                    <a:lnTo>
                      <a:pt x="320" y="308"/>
                    </a:lnTo>
                    <a:lnTo>
                      <a:pt x="332" y="328"/>
                    </a:lnTo>
                    <a:lnTo>
                      <a:pt x="352" y="337"/>
                    </a:lnTo>
                    <a:lnTo>
                      <a:pt x="363" y="337"/>
                    </a:lnTo>
                    <a:lnTo>
                      <a:pt x="363" y="356"/>
                    </a:lnTo>
                    <a:lnTo>
                      <a:pt x="363" y="376"/>
                    </a:lnTo>
                    <a:lnTo>
                      <a:pt x="363" y="385"/>
                    </a:lnTo>
                    <a:lnTo>
                      <a:pt x="363" y="395"/>
                    </a:lnTo>
                    <a:lnTo>
                      <a:pt x="341" y="385"/>
                    </a:lnTo>
                    <a:lnTo>
                      <a:pt x="332" y="367"/>
                    </a:lnTo>
                    <a:lnTo>
                      <a:pt x="320" y="367"/>
                    </a:lnTo>
                    <a:lnTo>
                      <a:pt x="298" y="385"/>
                    </a:lnTo>
                    <a:lnTo>
                      <a:pt x="288" y="395"/>
                    </a:lnTo>
                    <a:lnTo>
                      <a:pt x="288" y="405"/>
                    </a:lnTo>
                    <a:lnTo>
                      <a:pt x="298" y="415"/>
                    </a:lnTo>
                    <a:lnTo>
                      <a:pt x="309" y="415"/>
                    </a:lnTo>
                    <a:lnTo>
                      <a:pt x="332" y="405"/>
                    </a:lnTo>
                    <a:lnTo>
                      <a:pt x="332" y="424"/>
                    </a:lnTo>
                    <a:lnTo>
                      <a:pt x="309" y="435"/>
                    </a:lnTo>
                    <a:lnTo>
                      <a:pt x="288" y="443"/>
                    </a:lnTo>
                    <a:lnTo>
                      <a:pt x="277" y="443"/>
                    </a:lnTo>
                    <a:lnTo>
                      <a:pt x="266" y="435"/>
                    </a:lnTo>
                    <a:lnTo>
                      <a:pt x="266" y="424"/>
                    </a:lnTo>
                    <a:lnTo>
                      <a:pt x="255" y="415"/>
                    </a:lnTo>
                    <a:lnTo>
                      <a:pt x="245" y="415"/>
                    </a:lnTo>
                    <a:lnTo>
                      <a:pt x="245" y="435"/>
                    </a:lnTo>
                    <a:lnTo>
                      <a:pt x="255" y="443"/>
                    </a:lnTo>
                    <a:lnTo>
                      <a:pt x="266" y="461"/>
                    </a:lnTo>
                    <a:lnTo>
                      <a:pt x="277" y="461"/>
                    </a:lnTo>
                    <a:lnTo>
                      <a:pt x="277" y="481"/>
                    </a:lnTo>
                    <a:lnTo>
                      <a:pt x="288" y="492"/>
                    </a:lnTo>
                    <a:lnTo>
                      <a:pt x="288" y="500"/>
                    </a:lnTo>
                    <a:lnTo>
                      <a:pt x="309" y="511"/>
                    </a:lnTo>
                    <a:lnTo>
                      <a:pt x="309" y="520"/>
                    </a:lnTo>
                    <a:lnTo>
                      <a:pt x="266" y="520"/>
                    </a:lnTo>
                    <a:lnTo>
                      <a:pt x="255" y="520"/>
                    </a:lnTo>
                    <a:lnTo>
                      <a:pt x="255" y="500"/>
                    </a:lnTo>
                    <a:lnTo>
                      <a:pt x="245" y="500"/>
                    </a:lnTo>
                    <a:lnTo>
                      <a:pt x="245" y="481"/>
                    </a:lnTo>
                    <a:lnTo>
                      <a:pt x="235" y="492"/>
                    </a:lnTo>
                    <a:lnTo>
                      <a:pt x="235" y="500"/>
                    </a:lnTo>
                    <a:lnTo>
                      <a:pt x="235" y="511"/>
                    </a:lnTo>
                    <a:lnTo>
                      <a:pt x="235" y="529"/>
                    </a:lnTo>
                    <a:lnTo>
                      <a:pt x="225" y="529"/>
                    </a:lnTo>
                    <a:lnTo>
                      <a:pt x="214" y="511"/>
                    </a:lnTo>
                    <a:lnTo>
                      <a:pt x="204" y="511"/>
                    </a:lnTo>
                    <a:lnTo>
                      <a:pt x="192" y="500"/>
                    </a:lnTo>
                    <a:lnTo>
                      <a:pt x="192" y="492"/>
                    </a:lnTo>
                    <a:lnTo>
                      <a:pt x="192" y="481"/>
                    </a:lnTo>
                    <a:lnTo>
                      <a:pt x="192" y="472"/>
                    </a:lnTo>
                    <a:lnTo>
                      <a:pt x="182" y="461"/>
                    </a:lnTo>
                    <a:lnTo>
                      <a:pt x="170" y="472"/>
                    </a:lnTo>
                    <a:lnTo>
                      <a:pt x="170" y="481"/>
                    </a:lnTo>
                    <a:lnTo>
                      <a:pt x="182" y="492"/>
                    </a:lnTo>
                    <a:lnTo>
                      <a:pt x="170" y="500"/>
                    </a:lnTo>
                    <a:lnTo>
                      <a:pt x="159" y="500"/>
                    </a:lnTo>
                    <a:lnTo>
                      <a:pt x="149" y="500"/>
                    </a:lnTo>
                    <a:lnTo>
                      <a:pt x="138" y="481"/>
                    </a:lnTo>
                    <a:lnTo>
                      <a:pt x="138" y="472"/>
                    </a:lnTo>
                    <a:lnTo>
                      <a:pt x="138" y="461"/>
                    </a:lnTo>
                    <a:lnTo>
                      <a:pt x="127" y="454"/>
                    </a:lnTo>
                    <a:lnTo>
                      <a:pt x="138" y="443"/>
                    </a:lnTo>
                    <a:lnTo>
                      <a:pt x="138" y="424"/>
                    </a:lnTo>
                    <a:lnTo>
                      <a:pt x="138" y="415"/>
                    </a:lnTo>
                    <a:lnTo>
                      <a:pt x="127" y="405"/>
                    </a:lnTo>
                    <a:lnTo>
                      <a:pt x="118" y="395"/>
                    </a:lnTo>
                    <a:lnTo>
                      <a:pt x="106" y="395"/>
                    </a:lnTo>
                    <a:lnTo>
                      <a:pt x="95" y="376"/>
                    </a:lnTo>
                    <a:lnTo>
                      <a:pt x="95" y="367"/>
                    </a:lnTo>
                    <a:lnTo>
                      <a:pt x="106" y="356"/>
                    </a:lnTo>
                    <a:lnTo>
                      <a:pt x="118" y="356"/>
                    </a:lnTo>
                    <a:lnTo>
                      <a:pt x="127" y="356"/>
                    </a:lnTo>
                    <a:lnTo>
                      <a:pt x="138" y="356"/>
                    </a:lnTo>
                    <a:lnTo>
                      <a:pt x="149" y="356"/>
                    </a:lnTo>
                    <a:lnTo>
                      <a:pt x="159" y="348"/>
                    </a:lnTo>
                    <a:lnTo>
                      <a:pt x="170" y="348"/>
                    </a:lnTo>
                    <a:lnTo>
                      <a:pt x="182" y="348"/>
                    </a:lnTo>
                    <a:lnTo>
                      <a:pt x="192" y="348"/>
                    </a:lnTo>
                    <a:lnTo>
                      <a:pt x="204" y="348"/>
                    </a:lnTo>
                    <a:lnTo>
                      <a:pt x="204" y="356"/>
                    </a:lnTo>
                    <a:lnTo>
                      <a:pt x="225" y="348"/>
                    </a:lnTo>
                    <a:lnTo>
                      <a:pt x="235" y="356"/>
                    </a:lnTo>
                    <a:lnTo>
                      <a:pt x="235" y="367"/>
                    </a:lnTo>
                    <a:lnTo>
                      <a:pt x="245" y="376"/>
                    </a:lnTo>
                    <a:lnTo>
                      <a:pt x="255" y="367"/>
                    </a:lnTo>
                    <a:lnTo>
                      <a:pt x="266" y="367"/>
                    </a:lnTo>
                    <a:lnTo>
                      <a:pt x="277" y="356"/>
                    </a:lnTo>
                    <a:lnTo>
                      <a:pt x="255" y="348"/>
                    </a:lnTo>
                    <a:lnTo>
                      <a:pt x="245" y="337"/>
                    </a:lnTo>
                    <a:lnTo>
                      <a:pt x="235" y="328"/>
                    </a:lnTo>
                    <a:lnTo>
                      <a:pt x="214" y="328"/>
                    </a:lnTo>
                    <a:lnTo>
                      <a:pt x="214" y="337"/>
                    </a:lnTo>
                    <a:lnTo>
                      <a:pt x="204" y="328"/>
                    </a:lnTo>
                    <a:lnTo>
                      <a:pt x="192" y="319"/>
                    </a:lnTo>
                    <a:lnTo>
                      <a:pt x="170" y="319"/>
                    </a:lnTo>
                    <a:lnTo>
                      <a:pt x="159" y="319"/>
                    </a:lnTo>
                    <a:lnTo>
                      <a:pt x="149" y="319"/>
                    </a:lnTo>
                    <a:lnTo>
                      <a:pt x="127" y="328"/>
                    </a:lnTo>
                    <a:lnTo>
                      <a:pt x="127" y="319"/>
                    </a:lnTo>
                    <a:lnTo>
                      <a:pt x="118" y="319"/>
                    </a:lnTo>
                    <a:lnTo>
                      <a:pt x="106" y="319"/>
                    </a:lnTo>
                    <a:lnTo>
                      <a:pt x="95" y="328"/>
                    </a:lnTo>
                    <a:lnTo>
                      <a:pt x="74" y="319"/>
                    </a:lnTo>
                    <a:lnTo>
                      <a:pt x="63" y="319"/>
                    </a:lnTo>
                    <a:lnTo>
                      <a:pt x="63" y="308"/>
                    </a:lnTo>
                    <a:lnTo>
                      <a:pt x="63" y="300"/>
                    </a:lnTo>
                    <a:lnTo>
                      <a:pt x="53" y="290"/>
                    </a:lnTo>
                    <a:lnTo>
                      <a:pt x="63" y="280"/>
                    </a:lnTo>
                    <a:lnTo>
                      <a:pt x="74" y="280"/>
                    </a:lnTo>
                    <a:lnTo>
                      <a:pt x="95" y="280"/>
                    </a:lnTo>
                    <a:lnTo>
                      <a:pt x="95" y="271"/>
                    </a:lnTo>
                    <a:lnTo>
                      <a:pt x="95" y="261"/>
                    </a:lnTo>
                    <a:lnTo>
                      <a:pt x="86" y="261"/>
                    </a:lnTo>
                    <a:lnTo>
                      <a:pt x="74" y="261"/>
                    </a:lnTo>
                    <a:lnTo>
                      <a:pt x="63" y="261"/>
                    </a:lnTo>
                    <a:lnTo>
                      <a:pt x="53" y="271"/>
                    </a:lnTo>
                    <a:lnTo>
                      <a:pt x="43" y="261"/>
                    </a:lnTo>
                    <a:lnTo>
                      <a:pt x="43" y="243"/>
                    </a:lnTo>
                    <a:lnTo>
                      <a:pt x="43" y="232"/>
                    </a:lnTo>
                    <a:lnTo>
                      <a:pt x="21" y="232"/>
                    </a:lnTo>
                    <a:lnTo>
                      <a:pt x="11" y="222"/>
                    </a:lnTo>
                    <a:lnTo>
                      <a:pt x="0" y="203"/>
                    </a:lnTo>
                    <a:lnTo>
                      <a:pt x="11" y="203"/>
                    </a:lnTo>
                    <a:lnTo>
                      <a:pt x="11" y="193"/>
                    </a:lnTo>
                    <a:lnTo>
                      <a:pt x="11" y="184"/>
                    </a:lnTo>
                    <a:lnTo>
                      <a:pt x="21" y="174"/>
                    </a:lnTo>
                    <a:lnTo>
                      <a:pt x="33" y="174"/>
                    </a:lnTo>
                    <a:lnTo>
                      <a:pt x="53" y="164"/>
                    </a:lnTo>
                    <a:lnTo>
                      <a:pt x="43" y="154"/>
                    </a:lnTo>
                    <a:lnTo>
                      <a:pt x="53" y="154"/>
                    </a:lnTo>
                    <a:lnTo>
                      <a:pt x="63" y="146"/>
                    </a:lnTo>
                    <a:lnTo>
                      <a:pt x="74" y="127"/>
                    </a:lnTo>
                    <a:lnTo>
                      <a:pt x="86" y="116"/>
                    </a:lnTo>
                    <a:lnTo>
                      <a:pt x="86" y="108"/>
                    </a:lnTo>
                    <a:lnTo>
                      <a:pt x="86" y="97"/>
                    </a:lnTo>
                    <a:lnTo>
                      <a:pt x="74" y="88"/>
                    </a:lnTo>
                    <a:lnTo>
                      <a:pt x="63" y="79"/>
                    </a:lnTo>
                    <a:lnTo>
                      <a:pt x="74" y="69"/>
                    </a:lnTo>
                    <a:lnTo>
                      <a:pt x="86" y="69"/>
                    </a:lnTo>
                    <a:lnTo>
                      <a:pt x="86" y="58"/>
                    </a:lnTo>
                    <a:lnTo>
                      <a:pt x="95" y="69"/>
                    </a:lnTo>
                    <a:lnTo>
                      <a:pt x="118" y="69"/>
                    </a:lnTo>
                    <a:lnTo>
                      <a:pt x="127" y="69"/>
                    </a:lnTo>
                    <a:lnTo>
                      <a:pt x="149" y="58"/>
                    </a:lnTo>
                    <a:lnTo>
                      <a:pt x="170" y="58"/>
                    </a:lnTo>
                    <a:lnTo>
                      <a:pt x="182" y="49"/>
                    </a:lnTo>
                    <a:lnTo>
                      <a:pt x="192" y="40"/>
                    </a:lnTo>
                    <a:lnTo>
                      <a:pt x="204" y="49"/>
                    </a:lnTo>
                    <a:lnTo>
                      <a:pt x="214" y="49"/>
                    </a:lnTo>
                    <a:lnTo>
                      <a:pt x="225" y="49"/>
                    </a:lnTo>
                    <a:lnTo>
                      <a:pt x="235" y="40"/>
                    </a:lnTo>
                    <a:lnTo>
                      <a:pt x="245" y="29"/>
                    </a:lnTo>
                    <a:lnTo>
                      <a:pt x="266" y="21"/>
                    </a:lnTo>
                    <a:lnTo>
                      <a:pt x="245" y="21"/>
                    </a:lnTo>
                    <a:lnTo>
                      <a:pt x="245" y="21"/>
                    </a:lnTo>
                    <a:close/>
                  </a:path>
                </a:pathLst>
              </a:custGeom>
              <a:solidFill>
                <a:schemeClr val="accent2"/>
              </a:solidFill>
              <a:ln w="3175" cmpd="sng">
                <a:solidFill>
                  <a:schemeClr val="bg1"/>
                </a:solidFill>
                <a:round/>
                <a:headEnd/>
                <a:tailEnd/>
              </a:ln>
            </p:spPr>
            <p:txBody>
              <a:bodyPr/>
              <a:lstStyle/>
              <a:p>
                <a:endParaRPr lang="es-ES" sz="900" dirty="0"/>
              </a:p>
            </p:txBody>
          </p:sp>
          <p:sp>
            <p:nvSpPr>
              <p:cNvPr id="593" name="Freeform 10"/>
              <p:cNvSpPr>
                <a:spLocks/>
              </p:cNvSpPr>
              <p:nvPr>
                <p:custDataLst>
                  <p:tags r:id="rId5"/>
                </p:custDataLst>
              </p:nvPr>
            </p:nvSpPr>
            <p:spPr bwMode="auto">
              <a:xfrm>
                <a:off x="4457" y="3155"/>
                <a:ext cx="292" cy="294"/>
              </a:xfrm>
              <a:custGeom>
                <a:avLst/>
                <a:gdLst>
                  <a:gd name="T0" fmla="*/ 85 w 277"/>
                  <a:gd name="T1" fmla="*/ 291 h 300"/>
                  <a:gd name="T2" fmla="*/ 130 w 277"/>
                  <a:gd name="T3" fmla="*/ 291 h 300"/>
                  <a:gd name="T4" fmla="*/ 161 w 277"/>
                  <a:gd name="T5" fmla="*/ 300 h 300"/>
                  <a:gd name="T6" fmla="*/ 182 w 277"/>
                  <a:gd name="T7" fmla="*/ 281 h 300"/>
                  <a:gd name="T8" fmla="*/ 203 w 277"/>
                  <a:gd name="T9" fmla="*/ 272 h 300"/>
                  <a:gd name="T10" fmla="*/ 214 w 277"/>
                  <a:gd name="T11" fmla="*/ 272 h 300"/>
                  <a:gd name="T12" fmla="*/ 235 w 277"/>
                  <a:gd name="T13" fmla="*/ 281 h 300"/>
                  <a:gd name="T14" fmla="*/ 246 w 277"/>
                  <a:gd name="T15" fmla="*/ 291 h 300"/>
                  <a:gd name="T16" fmla="*/ 277 w 277"/>
                  <a:gd name="T17" fmla="*/ 281 h 300"/>
                  <a:gd name="T18" fmla="*/ 269 w 277"/>
                  <a:gd name="T19" fmla="*/ 58 h 300"/>
                  <a:gd name="T20" fmla="*/ 226 w 277"/>
                  <a:gd name="T21" fmla="*/ 50 h 300"/>
                  <a:gd name="T22" fmla="*/ 192 w 277"/>
                  <a:gd name="T23" fmla="*/ 50 h 300"/>
                  <a:gd name="T24" fmla="*/ 161 w 277"/>
                  <a:gd name="T25" fmla="*/ 50 h 300"/>
                  <a:gd name="T26" fmla="*/ 130 w 277"/>
                  <a:gd name="T27" fmla="*/ 40 h 300"/>
                  <a:gd name="T28" fmla="*/ 85 w 277"/>
                  <a:gd name="T29" fmla="*/ 40 h 300"/>
                  <a:gd name="T30" fmla="*/ 53 w 277"/>
                  <a:gd name="T31" fmla="*/ 30 h 300"/>
                  <a:gd name="T32" fmla="*/ 53 w 277"/>
                  <a:gd name="T33" fmla="*/ 0 h 300"/>
                  <a:gd name="T34" fmla="*/ 43 w 277"/>
                  <a:gd name="T35" fmla="*/ 0 h 300"/>
                  <a:gd name="T36" fmla="*/ 12 w 277"/>
                  <a:gd name="T37" fmla="*/ 30 h 300"/>
                  <a:gd name="T38" fmla="*/ 12 w 277"/>
                  <a:gd name="T39" fmla="*/ 50 h 300"/>
                  <a:gd name="T40" fmla="*/ 21 w 277"/>
                  <a:gd name="T41" fmla="*/ 77 h 300"/>
                  <a:gd name="T42" fmla="*/ 33 w 277"/>
                  <a:gd name="T43" fmla="*/ 89 h 300"/>
                  <a:gd name="T44" fmla="*/ 53 w 277"/>
                  <a:gd name="T45" fmla="*/ 98 h 300"/>
                  <a:gd name="T46" fmla="*/ 43 w 277"/>
                  <a:gd name="T47" fmla="*/ 116 h 300"/>
                  <a:gd name="T48" fmla="*/ 21 w 277"/>
                  <a:gd name="T49" fmla="*/ 136 h 300"/>
                  <a:gd name="T50" fmla="*/ 12 w 277"/>
                  <a:gd name="T51" fmla="*/ 155 h 300"/>
                  <a:gd name="T52" fmla="*/ 12 w 277"/>
                  <a:gd name="T53" fmla="*/ 184 h 300"/>
                  <a:gd name="T54" fmla="*/ 33 w 277"/>
                  <a:gd name="T55" fmla="*/ 214 h 300"/>
                  <a:gd name="T56" fmla="*/ 53 w 277"/>
                  <a:gd name="T57" fmla="*/ 233 h 300"/>
                  <a:gd name="T58" fmla="*/ 75 w 277"/>
                  <a:gd name="T59" fmla="*/ 252 h 300"/>
                  <a:gd name="T60" fmla="*/ 75 w 277"/>
                  <a:gd name="T61" fmla="*/ 272 h 300"/>
                  <a:gd name="T62" fmla="*/ 63 w 277"/>
                  <a:gd name="T63" fmla="*/ 2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300">
                    <a:moveTo>
                      <a:pt x="63" y="291"/>
                    </a:moveTo>
                    <a:lnTo>
                      <a:pt x="85" y="291"/>
                    </a:lnTo>
                    <a:lnTo>
                      <a:pt x="108" y="291"/>
                    </a:lnTo>
                    <a:lnTo>
                      <a:pt x="130" y="291"/>
                    </a:lnTo>
                    <a:lnTo>
                      <a:pt x="150" y="291"/>
                    </a:lnTo>
                    <a:lnTo>
                      <a:pt x="161" y="300"/>
                    </a:lnTo>
                    <a:lnTo>
                      <a:pt x="182" y="291"/>
                    </a:lnTo>
                    <a:lnTo>
                      <a:pt x="182" y="281"/>
                    </a:lnTo>
                    <a:lnTo>
                      <a:pt x="192" y="281"/>
                    </a:lnTo>
                    <a:lnTo>
                      <a:pt x="203" y="272"/>
                    </a:lnTo>
                    <a:lnTo>
                      <a:pt x="214" y="281"/>
                    </a:lnTo>
                    <a:lnTo>
                      <a:pt x="214" y="272"/>
                    </a:lnTo>
                    <a:lnTo>
                      <a:pt x="226" y="272"/>
                    </a:lnTo>
                    <a:lnTo>
                      <a:pt x="235" y="281"/>
                    </a:lnTo>
                    <a:lnTo>
                      <a:pt x="246" y="281"/>
                    </a:lnTo>
                    <a:lnTo>
                      <a:pt x="246" y="291"/>
                    </a:lnTo>
                    <a:lnTo>
                      <a:pt x="269" y="281"/>
                    </a:lnTo>
                    <a:lnTo>
                      <a:pt x="277" y="281"/>
                    </a:lnTo>
                    <a:lnTo>
                      <a:pt x="277" y="50"/>
                    </a:lnTo>
                    <a:lnTo>
                      <a:pt x="269" y="58"/>
                    </a:lnTo>
                    <a:lnTo>
                      <a:pt x="246" y="58"/>
                    </a:lnTo>
                    <a:lnTo>
                      <a:pt x="226" y="50"/>
                    </a:lnTo>
                    <a:lnTo>
                      <a:pt x="214" y="50"/>
                    </a:lnTo>
                    <a:lnTo>
                      <a:pt x="192" y="50"/>
                    </a:lnTo>
                    <a:lnTo>
                      <a:pt x="182" y="50"/>
                    </a:lnTo>
                    <a:lnTo>
                      <a:pt x="161" y="50"/>
                    </a:lnTo>
                    <a:lnTo>
                      <a:pt x="139" y="50"/>
                    </a:lnTo>
                    <a:lnTo>
                      <a:pt x="130" y="40"/>
                    </a:lnTo>
                    <a:lnTo>
                      <a:pt x="108" y="40"/>
                    </a:lnTo>
                    <a:lnTo>
                      <a:pt x="85" y="40"/>
                    </a:lnTo>
                    <a:lnTo>
                      <a:pt x="63" y="40"/>
                    </a:lnTo>
                    <a:lnTo>
                      <a:pt x="53" y="30"/>
                    </a:lnTo>
                    <a:lnTo>
                      <a:pt x="53" y="20"/>
                    </a:lnTo>
                    <a:lnTo>
                      <a:pt x="53" y="0"/>
                    </a:lnTo>
                    <a:lnTo>
                      <a:pt x="33" y="0"/>
                    </a:lnTo>
                    <a:lnTo>
                      <a:pt x="43" y="0"/>
                    </a:lnTo>
                    <a:lnTo>
                      <a:pt x="21" y="20"/>
                    </a:lnTo>
                    <a:lnTo>
                      <a:pt x="12" y="30"/>
                    </a:lnTo>
                    <a:lnTo>
                      <a:pt x="0" y="30"/>
                    </a:lnTo>
                    <a:lnTo>
                      <a:pt x="12" y="50"/>
                    </a:lnTo>
                    <a:lnTo>
                      <a:pt x="12" y="68"/>
                    </a:lnTo>
                    <a:lnTo>
                      <a:pt x="21" y="77"/>
                    </a:lnTo>
                    <a:lnTo>
                      <a:pt x="21" y="89"/>
                    </a:lnTo>
                    <a:lnTo>
                      <a:pt x="33" y="89"/>
                    </a:lnTo>
                    <a:lnTo>
                      <a:pt x="43" y="89"/>
                    </a:lnTo>
                    <a:lnTo>
                      <a:pt x="53" y="98"/>
                    </a:lnTo>
                    <a:lnTo>
                      <a:pt x="43" y="107"/>
                    </a:lnTo>
                    <a:lnTo>
                      <a:pt x="43" y="116"/>
                    </a:lnTo>
                    <a:lnTo>
                      <a:pt x="21" y="127"/>
                    </a:lnTo>
                    <a:lnTo>
                      <a:pt x="21" y="136"/>
                    </a:lnTo>
                    <a:lnTo>
                      <a:pt x="21" y="155"/>
                    </a:lnTo>
                    <a:lnTo>
                      <a:pt x="12" y="155"/>
                    </a:lnTo>
                    <a:lnTo>
                      <a:pt x="12" y="175"/>
                    </a:lnTo>
                    <a:lnTo>
                      <a:pt x="12" y="184"/>
                    </a:lnTo>
                    <a:lnTo>
                      <a:pt x="12" y="204"/>
                    </a:lnTo>
                    <a:lnTo>
                      <a:pt x="33" y="214"/>
                    </a:lnTo>
                    <a:lnTo>
                      <a:pt x="43" y="223"/>
                    </a:lnTo>
                    <a:lnTo>
                      <a:pt x="53" y="233"/>
                    </a:lnTo>
                    <a:lnTo>
                      <a:pt x="63" y="242"/>
                    </a:lnTo>
                    <a:lnTo>
                      <a:pt x="75" y="252"/>
                    </a:lnTo>
                    <a:lnTo>
                      <a:pt x="75" y="261"/>
                    </a:lnTo>
                    <a:lnTo>
                      <a:pt x="75" y="272"/>
                    </a:lnTo>
                    <a:lnTo>
                      <a:pt x="63" y="281"/>
                    </a:lnTo>
                    <a:lnTo>
                      <a:pt x="63" y="291"/>
                    </a:lnTo>
                    <a:lnTo>
                      <a:pt x="63" y="291"/>
                    </a:lnTo>
                    <a:close/>
                  </a:path>
                </a:pathLst>
              </a:custGeom>
              <a:solidFill>
                <a:schemeClr val="accent2"/>
              </a:solidFill>
              <a:ln w="3175" cmpd="sng">
                <a:solidFill>
                  <a:schemeClr val="bg1"/>
                </a:solidFill>
                <a:round/>
                <a:headEnd/>
                <a:tailEnd/>
              </a:ln>
            </p:spPr>
            <p:txBody>
              <a:bodyPr/>
              <a:lstStyle/>
              <a:p>
                <a:endParaRPr lang="es-ES" sz="900" dirty="0"/>
              </a:p>
            </p:txBody>
          </p:sp>
          <p:sp>
            <p:nvSpPr>
              <p:cNvPr id="594" name="Freeform 11"/>
              <p:cNvSpPr>
                <a:spLocks/>
              </p:cNvSpPr>
              <p:nvPr>
                <p:custDataLst>
                  <p:tags r:id="rId6"/>
                </p:custDataLst>
              </p:nvPr>
            </p:nvSpPr>
            <p:spPr bwMode="auto">
              <a:xfrm>
                <a:off x="4205" y="3333"/>
                <a:ext cx="158" cy="282"/>
              </a:xfrm>
              <a:custGeom>
                <a:avLst/>
                <a:gdLst>
                  <a:gd name="T0" fmla="*/ 202 w 202"/>
                  <a:gd name="T1" fmla="*/ 273 h 432"/>
                  <a:gd name="T2" fmla="*/ 202 w 202"/>
                  <a:gd name="T3" fmla="*/ 302 h 432"/>
                  <a:gd name="T4" fmla="*/ 173 w 202"/>
                  <a:gd name="T5" fmla="*/ 347 h 432"/>
                  <a:gd name="T6" fmla="*/ 144 w 202"/>
                  <a:gd name="T7" fmla="*/ 359 h 432"/>
                  <a:gd name="T8" fmla="*/ 130 w 202"/>
                  <a:gd name="T9" fmla="*/ 388 h 432"/>
                  <a:gd name="T10" fmla="*/ 101 w 202"/>
                  <a:gd name="T11" fmla="*/ 403 h 432"/>
                  <a:gd name="T12" fmla="*/ 101 w 202"/>
                  <a:gd name="T13" fmla="*/ 432 h 432"/>
                  <a:gd name="T14" fmla="*/ 72 w 202"/>
                  <a:gd name="T15" fmla="*/ 403 h 432"/>
                  <a:gd name="T16" fmla="*/ 43 w 202"/>
                  <a:gd name="T17" fmla="*/ 388 h 432"/>
                  <a:gd name="T18" fmla="*/ 0 w 202"/>
                  <a:gd name="T19" fmla="*/ 374 h 432"/>
                  <a:gd name="T20" fmla="*/ 14 w 202"/>
                  <a:gd name="T21" fmla="*/ 347 h 432"/>
                  <a:gd name="T22" fmla="*/ 0 w 202"/>
                  <a:gd name="T23" fmla="*/ 332 h 432"/>
                  <a:gd name="T24" fmla="*/ 14 w 202"/>
                  <a:gd name="T25" fmla="*/ 302 h 432"/>
                  <a:gd name="T26" fmla="*/ 0 w 202"/>
                  <a:gd name="T27" fmla="*/ 273 h 432"/>
                  <a:gd name="T28" fmla="*/ 14 w 202"/>
                  <a:gd name="T29" fmla="*/ 246 h 432"/>
                  <a:gd name="T30" fmla="*/ 14 w 202"/>
                  <a:gd name="T31" fmla="*/ 202 h 432"/>
                  <a:gd name="T32" fmla="*/ 14 w 202"/>
                  <a:gd name="T33" fmla="*/ 172 h 432"/>
                  <a:gd name="T34" fmla="*/ 14 w 202"/>
                  <a:gd name="T35" fmla="*/ 143 h 432"/>
                  <a:gd name="T36" fmla="*/ 29 w 202"/>
                  <a:gd name="T37" fmla="*/ 130 h 432"/>
                  <a:gd name="T38" fmla="*/ 14 w 202"/>
                  <a:gd name="T39" fmla="*/ 101 h 432"/>
                  <a:gd name="T40" fmla="*/ 14 w 202"/>
                  <a:gd name="T41" fmla="*/ 58 h 432"/>
                  <a:gd name="T42" fmla="*/ 14 w 202"/>
                  <a:gd name="T43" fmla="*/ 29 h 432"/>
                  <a:gd name="T44" fmla="*/ 43 w 202"/>
                  <a:gd name="T45" fmla="*/ 15 h 432"/>
                  <a:gd name="T46" fmla="*/ 85 w 202"/>
                  <a:gd name="T47" fmla="*/ 15 h 432"/>
                  <a:gd name="T48" fmla="*/ 130 w 202"/>
                  <a:gd name="T49" fmla="*/ 29 h 432"/>
                  <a:gd name="T50" fmla="*/ 144 w 202"/>
                  <a:gd name="T51" fmla="*/ 74 h 432"/>
                  <a:gd name="T52" fmla="*/ 130 w 202"/>
                  <a:gd name="T53" fmla="*/ 101 h 432"/>
                  <a:gd name="T54" fmla="*/ 130 w 202"/>
                  <a:gd name="T55" fmla="*/ 143 h 432"/>
                  <a:gd name="T56" fmla="*/ 144 w 202"/>
                  <a:gd name="T57" fmla="*/ 172 h 432"/>
                  <a:gd name="T58" fmla="*/ 157 w 202"/>
                  <a:gd name="T59" fmla="*/ 202 h 432"/>
                  <a:gd name="T60" fmla="*/ 173 w 202"/>
                  <a:gd name="T61" fmla="*/ 246 h 432"/>
                  <a:gd name="T62" fmla="*/ 186 w 202"/>
                  <a:gd name="T63" fmla="*/ 2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lnTo>
                      <a:pt x="186" y="260"/>
                    </a:lnTo>
                    <a:lnTo>
                      <a:pt x="186" y="260"/>
                    </a:lnTo>
                    <a:close/>
                  </a:path>
                </a:pathLst>
              </a:custGeom>
              <a:solidFill>
                <a:schemeClr val="accent2"/>
              </a:solidFill>
              <a:ln w="3175" cmpd="sng">
                <a:solidFill>
                  <a:schemeClr val="bg1"/>
                </a:solidFill>
                <a:round/>
                <a:headEnd/>
                <a:tailEnd/>
              </a:ln>
            </p:spPr>
            <p:txBody>
              <a:bodyPr/>
              <a:lstStyle/>
              <a:p>
                <a:endParaRPr lang="es-ES" sz="900" dirty="0"/>
              </a:p>
            </p:txBody>
          </p:sp>
          <p:sp>
            <p:nvSpPr>
              <p:cNvPr id="595" name="Freeform 12"/>
              <p:cNvSpPr>
                <a:spLocks/>
              </p:cNvSpPr>
              <p:nvPr>
                <p:custDataLst>
                  <p:tags r:id="rId7"/>
                </p:custDataLst>
              </p:nvPr>
            </p:nvSpPr>
            <p:spPr bwMode="auto">
              <a:xfrm>
                <a:off x="3681" y="2894"/>
                <a:ext cx="289" cy="150"/>
              </a:xfrm>
              <a:custGeom>
                <a:avLst/>
                <a:gdLst>
                  <a:gd name="T0" fmla="*/ 183 w 273"/>
                  <a:gd name="T1" fmla="*/ 95 h 154"/>
                  <a:gd name="T2" fmla="*/ 175 w 273"/>
                  <a:gd name="T3" fmla="*/ 114 h 154"/>
                  <a:gd name="T4" fmla="*/ 159 w 273"/>
                  <a:gd name="T5" fmla="*/ 115 h 154"/>
                  <a:gd name="T6" fmla="*/ 156 w 273"/>
                  <a:gd name="T7" fmla="*/ 135 h 154"/>
                  <a:gd name="T8" fmla="*/ 148 w 273"/>
                  <a:gd name="T9" fmla="*/ 154 h 154"/>
                  <a:gd name="T10" fmla="*/ 132 w 273"/>
                  <a:gd name="T11" fmla="*/ 153 h 154"/>
                  <a:gd name="T12" fmla="*/ 115 w 273"/>
                  <a:gd name="T13" fmla="*/ 148 h 154"/>
                  <a:gd name="T14" fmla="*/ 106 w 273"/>
                  <a:gd name="T15" fmla="*/ 136 h 154"/>
                  <a:gd name="T16" fmla="*/ 89 w 273"/>
                  <a:gd name="T17" fmla="*/ 135 h 154"/>
                  <a:gd name="T18" fmla="*/ 73 w 273"/>
                  <a:gd name="T19" fmla="*/ 135 h 154"/>
                  <a:gd name="T20" fmla="*/ 75 w 273"/>
                  <a:gd name="T21" fmla="*/ 140 h 154"/>
                  <a:gd name="T22" fmla="*/ 59 w 273"/>
                  <a:gd name="T23" fmla="*/ 143 h 154"/>
                  <a:gd name="T24" fmla="*/ 45 w 273"/>
                  <a:gd name="T25" fmla="*/ 147 h 154"/>
                  <a:gd name="T26" fmla="*/ 28 w 273"/>
                  <a:gd name="T27" fmla="*/ 141 h 154"/>
                  <a:gd name="T28" fmla="*/ 0 w 273"/>
                  <a:gd name="T29" fmla="*/ 120 h 154"/>
                  <a:gd name="T30" fmla="*/ 0 w 273"/>
                  <a:gd name="T31" fmla="*/ 105 h 154"/>
                  <a:gd name="T32" fmla="*/ 12 w 273"/>
                  <a:gd name="T33" fmla="*/ 103 h 154"/>
                  <a:gd name="T34" fmla="*/ 25 w 273"/>
                  <a:gd name="T35" fmla="*/ 95 h 154"/>
                  <a:gd name="T36" fmla="*/ 1 w 273"/>
                  <a:gd name="T37" fmla="*/ 73 h 154"/>
                  <a:gd name="T38" fmla="*/ 16 w 273"/>
                  <a:gd name="T39" fmla="*/ 70 h 154"/>
                  <a:gd name="T40" fmla="*/ 25 w 273"/>
                  <a:gd name="T41" fmla="*/ 59 h 154"/>
                  <a:gd name="T42" fmla="*/ 13 w 273"/>
                  <a:gd name="T43" fmla="*/ 47 h 154"/>
                  <a:gd name="T44" fmla="*/ 7 w 273"/>
                  <a:gd name="T45" fmla="*/ 27 h 154"/>
                  <a:gd name="T46" fmla="*/ 71 w 273"/>
                  <a:gd name="T47" fmla="*/ 35 h 154"/>
                  <a:gd name="T48" fmla="*/ 79 w 273"/>
                  <a:gd name="T49" fmla="*/ 32 h 154"/>
                  <a:gd name="T50" fmla="*/ 93 w 273"/>
                  <a:gd name="T51" fmla="*/ 23 h 154"/>
                  <a:gd name="T52" fmla="*/ 110 w 273"/>
                  <a:gd name="T53" fmla="*/ 25 h 154"/>
                  <a:gd name="T54" fmla="*/ 108 w 273"/>
                  <a:gd name="T55" fmla="*/ 19 h 154"/>
                  <a:gd name="T56" fmla="*/ 124 w 273"/>
                  <a:gd name="T57" fmla="*/ 14 h 154"/>
                  <a:gd name="T58" fmla="*/ 130 w 273"/>
                  <a:gd name="T59" fmla="*/ 13 h 154"/>
                  <a:gd name="T60" fmla="*/ 137 w 273"/>
                  <a:gd name="T61" fmla="*/ 11 h 154"/>
                  <a:gd name="T62" fmla="*/ 147 w 273"/>
                  <a:gd name="T63" fmla="*/ 8 h 154"/>
                  <a:gd name="T64" fmla="*/ 156 w 273"/>
                  <a:gd name="T65" fmla="*/ 13 h 154"/>
                  <a:gd name="T66" fmla="*/ 162 w 273"/>
                  <a:gd name="T67" fmla="*/ 11 h 154"/>
                  <a:gd name="T68" fmla="*/ 177 w 273"/>
                  <a:gd name="T69" fmla="*/ 7 h 154"/>
                  <a:gd name="T70" fmla="*/ 186 w 273"/>
                  <a:gd name="T71" fmla="*/ 4 h 154"/>
                  <a:gd name="T72" fmla="*/ 193 w 273"/>
                  <a:gd name="T73" fmla="*/ 3 h 154"/>
                  <a:gd name="T74" fmla="*/ 202 w 273"/>
                  <a:gd name="T75" fmla="*/ 0 h 154"/>
                  <a:gd name="T76" fmla="*/ 203 w 273"/>
                  <a:gd name="T77" fmla="*/ 4 h 154"/>
                  <a:gd name="T78" fmla="*/ 204 w 273"/>
                  <a:gd name="T79" fmla="*/ 10 h 154"/>
                  <a:gd name="T80" fmla="*/ 211 w 273"/>
                  <a:gd name="T81" fmla="*/ 8 h 154"/>
                  <a:gd name="T82" fmla="*/ 219 w 273"/>
                  <a:gd name="T83" fmla="*/ 7 h 154"/>
                  <a:gd name="T84" fmla="*/ 226 w 273"/>
                  <a:gd name="T85" fmla="*/ 4 h 154"/>
                  <a:gd name="T86" fmla="*/ 236 w 273"/>
                  <a:gd name="T87" fmla="*/ 8 h 154"/>
                  <a:gd name="T88" fmla="*/ 247 w 273"/>
                  <a:gd name="T89" fmla="*/ 12 h 154"/>
                  <a:gd name="T90" fmla="*/ 258 w 273"/>
                  <a:gd name="T91" fmla="*/ 28 h 154"/>
                  <a:gd name="T92" fmla="*/ 273 w 273"/>
                  <a:gd name="T93" fmla="*/ 36 h 154"/>
                  <a:gd name="T94" fmla="*/ 241 w 273"/>
                  <a:gd name="T95" fmla="*/ 46 h 154"/>
                  <a:gd name="T96" fmla="*/ 228 w 273"/>
                  <a:gd name="T97" fmla="*/ 58 h 154"/>
                  <a:gd name="T98" fmla="*/ 219 w 273"/>
                  <a:gd name="T99" fmla="*/ 65 h 154"/>
                  <a:gd name="T100" fmla="*/ 217 w 273"/>
                  <a:gd name="T101" fmla="*/ 64 h 154"/>
                  <a:gd name="T102" fmla="*/ 202 w 273"/>
                  <a:gd name="T103" fmla="*/ 63 h 154"/>
                  <a:gd name="T104" fmla="*/ 194 w 273"/>
                  <a:gd name="T105" fmla="*/ 71 h 154"/>
                  <a:gd name="T106" fmla="*/ 205 w 273"/>
                  <a:gd name="T107" fmla="*/ 78 h 154"/>
                  <a:gd name="T108" fmla="*/ 181 w 273"/>
                  <a:gd name="T109" fmla="*/ 79 h 154"/>
                  <a:gd name="T110" fmla="*/ 183 w 273"/>
                  <a:gd name="T111" fmla="*/ 9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154">
                    <a:moveTo>
                      <a:pt x="183" y="95"/>
                    </a:moveTo>
                    <a:lnTo>
                      <a:pt x="175" y="114"/>
                    </a:lnTo>
                    <a:lnTo>
                      <a:pt x="159" y="115"/>
                    </a:lnTo>
                    <a:lnTo>
                      <a:pt x="156" y="135"/>
                    </a:lnTo>
                    <a:lnTo>
                      <a:pt x="148" y="154"/>
                    </a:lnTo>
                    <a:lnTo>
                      <a:pt x="132" y="153"/>
                    </a:lnTo>
                    <a:lnTo>
                      <a:pt x="115" y="148"/>
                    </a:lnTo>
                    <a:lnTo>
                      <a:pt x="106" y="136"/>
                    </a:lnTo>
                    <a:lnTo>
                      <a:pt x="89" y="135"/>
                    </a:lnTo>
                    <a:lnTo>
                      <a:pt x="73" y="135"/>
                    </a:lnTo>
                    <a:lnTo>
                      <a:pt x="75" y="140"/>
                    </a:lnTo>
                    <a:lnTo>
                      <a:pt x="59" y="143"/>
                    </a:lnTo>
                    <a:lnTo>
                      <a:pt x="45" y="147"/>
                    </a:lnTo>
                    <a:lnTo>
                      <a:pt x="28" y="141"/>
                    </a:lnTo>
                    <a:lnTo>
                      <a:pt x="0" y="120"/>
                    </a:lnTo>
                    <a:lnTo>
                      <a:pt x="0" y="105"/>
                    </a:lnTo>
                    <a:lnTo>
                      <a:pt x="12" y="103"/>
                    </a:lnTo>
                    <a:lnTo>
                      <a:pt x="25" y="95"/>
                    </a:lnTo>
                    <a:lnTo>
                      <a:pt x="1" y="73"/>
                    </a:lnTo>
                    <a:lnTo>
                      <a:pt x="16" y="70"/>
                    </a:lnTo>
                    <a:lnTo>
                      <a:pt x="25" y="59"/>
                    </a:lnTo>
                    <a:lnTo>
                      <a:pt x="13" y="47"/>
                    </a:lnTo>
                    <a:lnTo>
                      <a:pt x="7" y="27"/>
                    </a:lnTo>
                    <a:lnTo>
                      <a:pt x="71" y="35"/>
                    </a:lnTo>
                    <a:lnTo>
                      <a:pt x="79" y="32"/>
                    </a:lnTo>
                    <a:lnTo>
                      <a:pt x="93" y="23"/>
                    </a:lnTo>
                    <a:lnTo>
                      <a:pt x="110" y="25"/>
                    </a:lnTo>
                    <a:lnTo>
                      <a:pt x="108" y="19"/>
                    </a:lnTo>
                    <a:lnTo>
                      <a:pt x="124" y="14"/>
                    </a:lnTo>
                    <a:lnTo>
                      <a:pt x="130" y="13"/>
                    </a:lnTo>
                    <a:lnTo>
                      <a:pt x="137" y="11"/>
                    </a:lnTo>
                    <a:lnTo>
                      <a:pt x="147" y="8"/>
                    </a:lnTo>
                    <a:lnTo>
                      <a:pt x="156" y="13"/>
                    </a:lnTo>
                    <a:lnTo>
                      <a:pt x="162" y="11"/>
                    </a:lnTo>
                    <a:lnTo>
                      <a:pt x="177" y="7"/>
                    </a:lnTo>
                    <a:lnTo>
                      <a:pt x="186" y="4"/>
                    </a:lnTo>
                    <a:lnTo>
                      <a:pt x="193" y="3"/>
                    </a:lnTo>
                    <a:lnTo>
                      <a:pt x="202" y="0"/>
                    </a:lnTo>
                    <a:lnTo>
                      <a:pt x="203" y="4"/>
                    </a:lnTo>
                    <a:lnTo>
                      <a:pt x="204" y="10"/>
                    </a:lnTo>
                    <a:lnTo>
                      <a:pt x="211" y="8"/>
                    </a:lnTo>
                    <a:lnTo>
                      <a:pt x="219" y="7"/>
                    </a:lnTo>
                    <a:lnTo>
                      <a:pt x="226" y="4"/>
                    </a:lnTo>
                    <a:lnTo>
                      <a:pt x="236" y="8"/>
                    </a:lnTo>
                    <a:lnTo>
                      <a:pt x="247" y="12"/>
                    </a:lnTo>
                    <a:lnTo>
                      <a:pt x="258" y="28"/>
                    </a:lnTo>
                    <a:lnTo>
                      <a:pt x="273" y="36"/>
                    </a:lnTo>
                    <a:lnTo>
                      <a:pt x="241" y="46"/>
                    </a:lnTo>
                    <a:lnTo>
                      <a:pt x="228" y="58"/>
                    </a:lnTo>
                    <a:lnTo>
                      <a:pt x="219" y="65"/>
                    </a:lnTo>
                    <a:lnTo>
                      <a:pt x="217" y="64"/>
                    </a:lnTo>
                    <a:lnTo>
                      <a:pt x="202" y="63"/>
                    </a:lnTo>
                    <a:lnTo>
                      <a:pt x="194" y="71"/>
                    </a:lnTo>
                    <a:lnTo>
                      <a:pt x="205" y="78"/>
                    </a:lnTo>
                    <a:lnTo>
                      <a:pt x="181" y="79"/>
                    </a:lnTo>
                    <a:lnTo>
                      <a:pt x="183" y="95"/>
                    </a:lnTo>
                    <a:close/>
                  </a:path>
                </a:pathLst>
              </a:custGeom>
              <a:solidFill>
                <a:schemeClr val="accent2"/>
              </a:solidFill>
              <a:ln w="3175" cmpd="sng">
                <a:solidFill>
                  <a:schemeClr val="bg1"/>
                </a:solidFill>
                <a:round/>
                <a:headEnd/>
                <a:tailEnd/>
              </a:ln>
            </p:spPr>
            <p:txBody>
              <a:bodyPr/>
              <a:lstStyle/>
              <a:p>
                <a:endParaRPr lang="es-ES" sz="900" dirty="0"/>
              </a:p>
            </p:txBody>
          </p:sp>
          <p:sp>
            <p:nvSpPr>
              <p:cNvPr id="596" name="Freeform 13"/>
              <p:cNvSpPr>
                <a:spLocks/>
              </p:cNvSpPr>
              <p:nvPr>
                <p:custDataLst>
                  <p:tags r:id="rId8"/>
                </p:custDataLst>
              </p:nvPr>
            </p:nvSpPr>
            <p:spPr bwMode="auto">
              <a:xfrm>
                <a:off x="4298" y="3355"/>
                <a:ext cx="260" cy="163"/>
              </a:xfrm>
              <a:custGeom>
                <a:avLst/>
                <a:gdLst>
                  <a:gd name="T0" fmla="*/ 77 w 246"/>
                  <a:gd name="T1" fmla="*/ 27 h 168"/>
                  <a:gd name="T2" fmla="*/ 90 w 246"/>
                  <a:gd name="T3" fmla="*/ 24 h 168"/>
                  <a:gd name="T4" fmla="*/ 105 w 246"/>
                  <a:gd name="T5" fmla="*/ 21 h 168"/>
                  <a:gd name="T6" fmla="*/ 123 w 246"/>
                  <a:gd name="T7" fmla="*/ 23 h 168"/>
                  <a:gd name="T8" fmla="*/ 140 w 246"/>
                  <a:gd name="T9" fmla="*/ 21 h 168"/>
                  <a:gd name="T10" fmla="*/ 156 w 246"/>
                  <a:gd name="T11" fmla="*/ 15 h 168"/>
                  <a:gd name="T12" fmla="*/ 164 w 246"/>
                  <a:gd name="T13" fmla="*/ 0 h 168"/>
                  <a:gd name="T14" fmla="*/ 194 w 246"/>
                  <a:gd name="T15" fmla="*/ 14 h 168"/>
                  <a:gd name="T16" fmla="*/ 225 w 246"/>
                  <a:gd name="T17" fmla="*/ 45 h 168"/>
                  <a:gd name="T18" fmla="*/ 227 w 246"/>
                  <a:gd name="T19" fmla="*/ 66 h 168"/>
                  <a:gd name="T20" fmla="*/ 215 w 246"/>
                  <a:gd name="T21" fmla="*/ 80 h 168"/>
                  <a:gd name="T22" fmla="*/ 246 w 246"/>
                  <a:gd name="T23" fmla="*/ 84 h 168"/>
                  <a:gd name="T24" fmla="*/ 216 w 246"/>
                  <a:gd name="T25" fmla="*/ 96 h 168"/>
                  <a:gd name="T26" fmla="*/ 198 w 246"/>
                  <a:gd name="T27" fmla="*/ 116 h 168"/>
                  <a:gd name="T28" fmla="*/ 192 w 246"/>
                  <a:gd name="T29" fmla="*/ 129 h 168"/>
                  <a:gd name="T30" fmla="*/ 185 w 246"/>
                  <a:gd name="T31" fmla="*/ 129 h 168"/>
                  <a:gd name="T32" fmla="*/ 185 w 246"/>
                  <a:gd name="T33" fmla="*/ 125 h 168"/>
                  <a:gd name="T34" fmla="*/ 179 w 246"/>
                  <a:gd name="T35" fmla="*/ 119 h 168"/>
                  <a:gd name="T36" fmla="*/ 171 w 246"/>
                  <a:gd name="T37" fmla="*/ 119 h 168"/>
                  <a:gd name="T38" fmla="*/ 163 w 246"/>
                  <a:gd name="T39" fmla="*/ 125 h 168"/>
                  <a:gd name="T40" fmla="*/ 171 w 246"/>
                  <a:gd name="T41" fmla="*/ 135 h 168"/>
                  <a:gd name="T42" fmla="*/ 149 w 246"/>
                  <a:gd name="T43" fmla="*/ 146 h 168"/>
                  <a:gd name="T44" fmla="*/ 143 w 246"/>
                  <a:gd name="T45" fmla="*/ 140 h 168"/>
                  <a:gd name="T46" fmla="*/ 137 w 246"/>
                  <a:gd name="T47" fmla="*/ 146 h 168"/>
                  <a:gd name="T48" fmla="*/ 128 w 246"/>
                  <a:gd name="T49" fmla="*/ 146 h 168"/>
                  <a:gd name="T50" fmla="*/ 128 w 246"/>
                  <a:gd name="T51" fmla="*/ 140 h 168"/>
                  <a:gd name="T52" fmla="*/ 116 w 246"/>
                  <a:gd name="T53" fmla="*/ 146 h 168"/>
                  <a:gd name="T54" fmla="*/ 108 w 246"/>
                  <a:gd name="T55" fmla="*/ 146 h 168"/>
                  <a:gd name="T56" fmla="*/ 108 w 246"/>
                  <a:gd name="T57" fmla="*/ 151 h 168"/>
                  <a:gd name="T58" fmla="*/ 101 w 246"/>
                  <a:gd name="T59" fmla="*/ 157 h 168"/>
                  <a:gd name="T60" fmla="*/ 93 w 246"/>
                  <a:gd name="T61" fmla="*/ 157 h 168"/>
                  <a:gd name="T62" fmla="*/ 80 w 246"/>
                  <a:gd name="T63" fmla="*/ 157 h 168"/>
                  <a:gd name="T64" fmla="*/ 73 w 246"/>
                  <a:gd name="T65" fmla="*/ 168 h 168"/>
                  <a:gd name="T66" fmla="*/ 59 w 246"/>
                  <a:gd name="T67" fmla="*/ 162 h 168"/>
                  <a:gd name="T68" fmla="*/ 44 w 246"/>
                  <a:gd name="T69" fmla="*/ 157 h 168"/>
                  <a:gd name="T70" fmla="*/ 44 w 246"/>
                  <a:gd name="T71" fmla="*/ 162 h 168"/>
                  <a:gd name="T72" fmla="*/ 31 w 246"/>
                  <a:gd name="T73" fmla="*/ 162 h 168"/>
                  <a:gd name="T74" fmla="*/ 31 w 246"/>
                  <a:gd name="T75" fmla="*/ 151 h 168"/>
                  <a:gd name="T76" fmla="*/ 38 w 246"/>
                  <a:gd name="T77" fmla="*/ 146 h 168"/>
                  <a:gd name="T78" fmla="*/ 38 w 246"/>
                  <a:gd name="T79" fmla="*/ 140 h 168"/>
                  <a:gd name="T80" fmla="*/ 31 w 246"/>
                  <a:gd name="T81" fmla="*/ 135 h 168"/>
                  <a:gd name="T82" fmla="*/ 23 w 246"/>
                  <a:gd name="T83" fmla="*/ 140 h 168"/>
                  <a:gd name="T84" fmla="*/ 17 w 246"/>
                  <a:gd name="T85" fmla="*/ 146 h 168"/>
                  <a:gd name="T86" fmla="*/ 17 w 246"/>
                  <a:gd name="T87" fmla="*/ 129 h 168"/>
                  <a:gd name="T88" fmla="*/ 31 w 246"/>
                  <a:gd name="T89" fmla="*/ 125 h 168"/>
                  <a:gd name="T90" fmla="*/ 11 w 246"/>
                  <a:gd name="T91" fmla="*/ 108 h 168"/>
                  <a:gd name="T92" fmla="*/ 15 w 246"/>
                  <a:gd name="T93" fmla="*/ 87 h 168"/>
                  <a:gd name="T94" fmla="*/ 0 w 246"/>
                  <a:gd name="T95" fmla="*/ 68 h 168"/>
                  <a:gd name="T96" fmla="*/ 2 w 246"/>
                  <a:gd name="T97" fmla="*/ 45 h 168"/>
                  <a:gd name="T98" fmla="*/ 27 w 246"/>
                  <a:gd name="T99" fmla="*/ 41 h 168"/>
                  <a:gd name="T100" fmla="*/ 39 w 246"/>
                  <a:gd name="T101" fmla="*/ 32 h 168"/>
                  <a:gd name="T102" fmla="*/ 53 w 246"/>
                  <a:gd name="T103" fmla="*/ 29 h 168"/>
                  <a:gd name="T104" fmla="*/ 75 w 246"/>
                  <a:gd name="T105"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168">
                    <a:moveTo>
                      <a:pt x="77" y="27"/>
                    </a:moveTo>
                    <a:lnTo>
                      <a:pt x="90" y="24"/>
                    </a:lnTo>
                    <a:lnTo>
                      <a:pt x="105" y="21"/>
                    </a:lnTo>
                    <a:lnTo>
                      <a:pt x="123" y="23"/>
                    </a:lnTo>
                    <a:lnTo>
                      <a:pt x="140" y="21"/>
                    </a:lnTo>
                    <a:lnTo>
                      <a:pt x="156" y="15"/>
                    </a:lnTo>
                    <a:lnTo>
                      <a:pt x="164" y="0"/>
                    </a:lnTo>
                    <a:lnTo>
                      <a:pt x="194" y="14"/>
                    </a:lnTo>
                    <a:lnTo>
                      <a:pt x="225" y="45"/>
                    </a:lnTo>
                    <a:lnTo>
                      <a:pt x="227" y="66"/>
                    </a:lnTo>
                    <a:lnTo>
                      <a:pt x="215" y="80"/>
                    </a:lnTo>
                    <a:lnTo>
                      <a:pt x="246" y="84"/>
                    </a:lnTo>
                    <a:lnTo>
                      <a:pt x="216" y="96"/>
                    </a:lnTo>
                    <a:lnTo>
                      <a:pt x="198" y="116"/>
                    </a:lnTo>
                    <a:lnTo>
                      <a:pt x="192" y="129"/>
                    </a:lnTo>
                    <a:lnTo>
                      <a:pt x="185" y="129"/>
                    </a:lnTo>
                    <a:lnTo>
                      <a:pt x="185" y="125"/>
                    </a:lnTo>
                    <a:lnTo>
                      <a:pt x="179" y="119"/>
                    </a:lnTo>
                    <a:lnTo>
                      <a:pt x="171" y="119"/>
                    </a:lnTo>
                    <a:lnTo>
                      <a:pt x="163" y="125"/>
                    </a:lnTo>
                    <a:lnTo>
                      <a:pt x="171" y="135"/>
                    </a:lnTo>
                    <a:lnTo>
                      <a:pt x="149" y="146"/>
                    </a:lnTo>
                    <a:lnTo>
                      <a:pt x="143" y="140"/>
                    </a:lnTo>
                    <a:lnTo>
                      <a:pt x="137" y="146"/>
                    </a:lnTo>
                    <a:lnTo>
                      <a:pt x="128" y="146"/>
                    </a:lnTo>
                    <a:lnTo>
                      <a:pt x="128" y="140"/>
                    </a:lnTo>
                    <a:lnTo>
                      <a:pt x="116" y="146"/>
                    </a:lnTo>
                    <a:lnTo>
                      <a:pt x="108" y="146"/>
                    </a:lnTo>
                    <a:lnTo>
                      <a:pt x="108" y="151"/>
                    </a:lnTo>
                    <a:lnTo>
                      <a:pt x="101" y="157"/>
                    </a:lnTo>
                    <a:lnTo>
                      <a:pt x="93" y="157"/>
                    </a:lnTo>
                    <a:lnTo>
                      <a:pt x="80" y="157"/>
                    </a:lnTo>
                    <a:lnTo>
                      <a:pt x="73" y="168"/>
                    </a:lnTo>
                    <a:lnTo>
                      <a:pt x="59" y="162"/>
                    </a:lnTo>
                    <a:lnTo>
                      <a:pt x="44" y="157"/>
                    </a:lnTo>
                    <a:lnTo>
                      <a:pt x="44" y="162"/>
                    </a:lnTo>
                    <a:lnTo>
                      <a:pt x="31" y="162"/>
                    </a:lnTo>
                    <a:lnTo>
                      <a:pt x="31" y="151"/>
                    </a:lnTo>
                    <a:lnTo>
                      <a:pt x="38" y="146"/>
                    </a:lnTo>
                    <a:lnTo>
                      <a:pt x="38" y="140"/>
                    </a:lnTo>
                    <a:lnTo>
                      <a:pt x="31" y="135"/>
                    </a:lnTo>
                    <a:lnTo>
                      <a:pt x="23" y="140"/>
                    </a:lnTo>
                    <a:lnTo>
                      <a:pt x="17" y="146"/>
                    </a:lnTo>
                    <a:lnTo>
                      <a:pt x="17" y="129"/>
                    </a:lnTo>
                    <a:lnTo>
                      <a:pt x="31" y="125"/>
                    </a:lnTo>
                    <a:lnTo>
                      <a:pt x="11" y="108"/>
                    </a:lnTo>
                    <a:lnTo>
                      <a:pt x="15" y="87"/>
                    </a:lnTo>
                    <a:lnTo>
                      <a:pt x="0" y="68"/>
                    </a:lnTo>
                    <a:lnTo>
                      <a:pt x="2" y="45"/>
                    </a:lnTo>
                    <a:lnTo>
                      <a:pt x="27" y="41"/>
                    </a:lnTo>
                    <a:lnTo>
                      <a:pt x="39" y="32"/>
                    </a:lnTo>
                    <a:lnTo>
                      <a:pt x="53" y="29"/>
                    </a:lnTo>
                    <a:lnTo>
                      <a:pt x="75" y="27"/>
                    </a:lnTo>
                  </a:path>
                </a:pathLst>
              </a:custGeom>
              <a:solidFill>
                <a:schemeClr val="accent2"/>
              </a:solidFill>
              <a:ln w="3175" cmpd="sng">
                <a:solidFill>
                  <a:schemeClr val="bg1"/>
                </a:solidFill>
                <a:round/>
                <a:headEnd/>
                <a:tailEnd/>
              </a:ln>
            </p:spPr>
            <p:txBody>
              <a:bodyPr/>
              <a:lstStyle/>
              <a:p>
                <a:endParaRPr lang="es-ES" sz="900" dirty="0"/>
              </a:p>
            </p:txBody>
          </p:sp>
          <p:sp>
            <p:nvSpPr>
              <p:cNvPr id="597" name="Freeform 14"/>
              <p:cNvSpPr>
                <a:spLocks/>
              </p:cNvSpPr>
              <p:nvPr>
                <p:custDataLst>
                  <p:tags r:id="rId9"/>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598" name="Freeform 15"/>
              <p:cNvSpPr>
                <a:spLocks/>
              </p:cNvSpPr>
              <p:nvPr>
                <p:custDataLst>
                  <p:tags r:id="rId10"/>
                </p:custDataLst>
              </p:nvPr>
            </p:nvSpPr>
            <p:spPr bwMode="auto">
              <a:xfrm>
                <a:off x="3604" y="2461"/>
                <a:ext cx="538" cy="267"/>
              </a:xfrm>
              <a:custGeom>
                <a:avLst/>
                <a:gdLst>
                  <a:gd name="T0" fmla="*/ 485 w 509"/>
                  <a:gd name="T1" fmla="*/ 133 h 273"/>
                  <a:gd name="T2" fmla="*/ 450 w 509"/>
                  <a:gd name="T3" fmla="*/ 118 h 273"/>
                  <a:gd name="T4" fmla="*/ 416 w 509"/>
                  <a:gd name="T5" fmla="*/ 91 h 273"/>
                  <a:gd name="T6" fmla="*/ 385 w 509"/>
                  <a:gd name="T7" fmla="*/ 89 h 273"/>
                  <a:gd name="T8" fmla="*/ 364 w 509"/>
                  <a:gd name="T9" fmla="*/ 105 h 273"/>
                  <a:gd name="T10" fmla="*/ 343 w 509"/>
                  <a:gd name="T11" fmla="*/ 89 h 273"/>
                  <a:gd name="T12" fmla="*/ 332 w 509"/>
                  <a:gd name="T13" fmla="*/ 80 h 273"/>
                  <a:gd name="T14" fmla="*/ 332 w 509"/>
                  <a:gd name="T15" fmla="*/ 61 h 273"/>
                  <a:gd name="T16" fmla="*/ 290 w 509"/>
                  <a:gd name="T17" fmla="*/ 51 h 273"/>
                  <a:gd name="T18" fmla="*/ 268 w 509"/>
                  <a:gd name="T19" fmla="*/ 41 h 273"/>
                  <a:gd name="T20" fmla="*/ 256 w 509"/>
                  <a:gd name="T21" fmla="*/ 32 h 273"/>
                  <a:gd name="T22" fmla="*/ 256 w 509"/>
                  <a:gd name="T23" fmla="*/ 3 h 273"/>
                  <a:gd name="T24" fmla="*/ 225 w 509"/>
                  <a:gd name="T25" fmla="*/ 3 h 273"/>
                  <a:gd name="T26" fmla="*/ 215 w 509"/>
                  <a:gd name="T27" fmla="*/ 22 h 273"/>
                  <a:gd name="T28" fmla="*/ 199 w 509"/>
                  <a:gd name="T29" fmla="*/ 0 h 273"/>
                  <a:gd name="T30" fmla="*/ 160 w 509"/>
                  <a:gd name="T31" fmla="*/ 22 h 273"/>
                  <a:gd name="T32" fmla="*/ 117 w 509"/>
                  <a:gd name="T33" fmla="*/ 51 h 273"/>
                  <a:gd name="T34" fmla="*/ 95 w 509"/>
                  <a:gd name="T35" fmla="*/ 61 h 273"/>
                  <a:gd name="T36" fmla="*/ 63 w 509"/>
                  <a:gd name="T37" fmla="*/ 70 h 273"/>
                  <a:gd name="T38" fmla="*/ 34 w 509"/>
                  <a:gd name="T39" fmla="*/ 55 h 273"/>
                  <a:gd name="T40" fmla="*/ 0 w 509"/>
                  <a:gd name="T41" fmla="*/ 51 h 273"/>
                  <a:gd name="T42" fmla="*/ 10 w 509"/>
                  <a:gd name="T43" fmla="*/ 89 h 273"/>
                  <a:gd name="T44" fmla="*/ 22 w 509"/>
                  <a:gd name="T45" fmla="*/ 109 h 273"/>
                  <a:gd name="T46" fmla="*/ 42 w 509"/>
                  <a:gd name="T47" fmla="*/ 129 h 273"/>
                  <a:gd name="T48" fmla="*/ 42 w 509"/>
                  <a:gd name="T49" fmla="*/ 157 h 273"/>
                  <a:gd name="T50" fmla="*/ 63 w 509"/>
                  <a:gd name="T51" fmla="*/ 186 h 273"/>
                  <a:gd name="T52" fmla="*/ 86 w 509"/>
                  <a:gd name="T53" fmla="*/ 216 h 273"/>
                  <a:gd name="T54" fmla="*/ 104 w 509"/>
                  <a:gd name="T55" fmla="*/ 226 h 273"/>
                  <a:gd name="T56" fmla="*/ 121 w 509"/>
                  <a:gd name="T57" fmla="*/ 245 h 273"/>
                  <a:gd name="T58" fmla="*/ 138 w 509"/>
                  <a:gd name="T59" fmla="*/ 254 h 273"/>
                  <a:gd name="T60" fmla="*/ 170 w 509"/>
                  <a:gd name="T61" fmla="*/ 263 h 273"/>
                  <a:gd name="T62" fmla="*/ 203 w 509"/>
                  <a:gd name="T63" fmla="*/ 254 h 273"/>
                  <a:gd name="T64" fmla="*/ 207 w 509"/>
                  <a:gd name="T65" fmla="*/ 240 h 273"/>
                  <a:gd name="T66" fmla="*/ 235 w 509"/>
                  <a:gd name="T67" fmla="*/ 234 h 273"/>
                  <a:gd name="T68" fmla="*/ 256 w 509"/>
                  <a:gd name="T69" fmla="*/ 234 h 273"/>
                  <a:gd name="T70" fmla="*/ 278 w 509"/>
                  <a:gd name="T71" fmla="*/ 243 h 273"/>
                  <a:gd name="T72" fmla="*/ 306 w 509"/>
                  <a:gd name="T73" fmla="*/ 254 h 273"/>
                  <a:gd name="T74" fmla="*/ 316 w 509"/>
                  <a:gd name="T75" fmla="*/ 265 h 273"/>
                  <a:gd name="T76" fmla="*/ 368 w 509"/>
                  <a:gd name="T77" fmla="*/ 271 h 273"/>
                  <a:gd name="T78" fmla="*/ 418 w 509"/>
                  <a:gd name="T79" fmla="*/ 256 h 273"/>
                  <a:gd name="T80" fmla="*/ 472 w 509"/>
                  <a:gd name="T81" fmla="*/ 246 h 273"/>
                  <a:gd name="T82" fmla="*/ 500 w 509"/>
                  <a:gd name="T83" fmla="*/ 162 h 273"/>
                  <a:gd name="T84" fmla="*/ 506 w 509"/>
                  <a:gd name="T85" fmla="*/ 1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9" h="273">
                    <a:moveTo>
                      <a:pt x="506" y="133"/>
                    </a:moveTo>
                    <a:lnTo>
                      <a:pt x="485" y="133"/>
                    </a:lnTo>
                    <a:lnTo>
                      <a:pt x="462" y="129"/>
                    </a:lnTo>
                    <a:lnTo>
                      <a:pt x="450" y="118"/>
                    </a:lnTo>
                    <a:lnTo>
                      <a:pt x="428" y="89"/>
                    </a:lnTo>
                    <a:lnTo>
                      <a:pt x="416" y="91"/>
                    </a:lnTo>
                    <a:lnTo>
                      <a:pt x="407" y="89"/>
                    </a:lnTo>
                    <a:lnTo>
                      <a:pt x="385" y="89"/>
                    </a:lnTo>
                    <a:lnTo>
                      <a:pt x="375" y="89"/>
                    </a:lnTo>
                    <a:lnTo>
                      <a:pt x="364" y="105"/>
                    </a:lnTo>
                    <a:lnTo>
                      <a:pt x="353" y="99"/>
                    </a:lnTo>
                    <a:lnTo>
                      <a:pt x="343" y="89"/>
                    </a:lnTo>
                    <a:lnTo>
                      <a:pt x="321" y="89"/>
                    </a:lnTo>
                    <a:lnTo>
                      <a:pt x="332" y="80"/>
                    </a:lnTo>
                    <a:lnTo>
                      <a:pt x="343" y="70"/>
                    </a:lnTo>
                    <a:lnTo>
                      <a:pt x="332" y="61"/>
                    </a:lnTo>
                    <a:lnTo>
                      <a:pt x="312" y="61"/>
                    </a:lnTo>
                    <a:lnTo>
                      <a:pt x="290" y="51"/>
                    </a:lnTo>
                    <a:lnTo>
                      <a:pt x="278" y="51"/>
                    </a:lnTo>
                    <a:lnTo>
                      <a:pt x="268" y="41"/>
                    </a:lnTo>
                    <a:lnTo>
                      <a:pt x="256" y="41"/>
                    </a:lnTo>
                    <a:lnTo>
                      <a:pt x="256" y="32"/>
                    </a:lnTo>
                    <a:lnTo>
                      <a:pt x="256" y="22"/>
                    </a:lnTo>
                    <a:lnTo>
                      <a:pt x="256" y="3"/>
                    </a:lnTo>
                    <a:lnTo>
                      <a:pt x="247" y="3"/>
                    </a:lnTo>
                    <a:lnTo>
                      <a:pt x="225" y="3"/>
                    </a:lnTo>
                    <a:lnTo>
                      <a:pt x="225" y="12"/>
                    </a:lnTo>
                    <a:lnTo>
                      <a:pt x="215" y="22"/>
                    </a:lnTo>
                    <a:lnTo>
                      <a:pt x="208" y="9"/>
                    </a:lnTo>
                    <a:lnTo>
                      <a:pt x="199" y="0"/>
                    </a:lnTo>
                    <a:lnTo>
                      <a:pt x="170" y="12"/>
                    </a:lnTo>
                    <a:lnTo>
                      <a:pt x="160" y="22"/>
                    </a:lnTo>
                    <a:lnTo>
                      <a:pt x="150" y="32"/>
                    </a:lnTo>
                    <a:lnTo>
                      <a:pt x="117" y="51"/>
                    </a:lnTo>
                    <a:lnTo>
                      <a:pt x="106" y="51"/>
                    </a:lnTo>
                    <a:lnTo>
                      <a:pt x="95" y="61"/>
                    </a:lnTo>
                    <a:lnTo>
                      <a:pt x="86" y="61"/>
                    </a:lnTo>
                    <a:lnTo>
                      <a:pt x="63" y="70"/>
                    </a:lnTo>
                    <a:lnTo>
                      <a:pt x="44" y="61"/>
                    </a:lnTo>
                    <a:lnTo>
                      <a:pt x="34" y="55"/>
                    </a:lnTo>
                    <a:lnTo>
                      <a:pt x="16" y="60"/>
                    </a:lnTo>
                    <a:lnTo>
                      <a:pt x="0" y="51"/>
                    </a:lnTo>
                    <a:lnTo>
                      <a:pt x="0" y="70"/>
                    </a:lnTo>
                    <a:lnTo>
                      <a:pt x="10" y="89"/>
                    </a:lnTo>
                    <a:lnTo>
                      <a:pt x="22" y="89"/>
                    </a:lnTo>
                    <a:lnTo>
                      <a:pt x="22" y="109"/>
                    </a:lnTo>
                    <a:lnTo>
                      <a:pt x="32" y="118"/>
                    </a:lnTo>
                    <a:lnTo>
                      <a:pt x="42" y="129"/>
                    </a:lnTo>
                    <a:lnTo>
                      <a:pt x="42" y="148"/>
                    </a:lnTo>
                    <a:lnTo>
                      <a:pt x="42" y="157"/>
                    </a:lnTo>
                    <a:lnTo>
                      <a:pt x="54" y="167"/>
                    </a:lnTo>
                    <a:lnTo>
                      <a:pt x="63" y="186"/>
                    </a:lnTo>
                    <a:lnTo>
                      <a:pt x="75" y="206"/>
                    </a:lnTo>
                    <a:lnTo>
                      <a:pt x="86" y="216"/>
                    </a:lnTo>
                    <a:lnTo>
                      <a:pt x="95" y="216"/>
                    </a:lnTo>
                    <a:lnTo>
                      <a:pt x="104" y="226"/>
                    </a:lnTo>
                    <a:lnTo>
                      <a:pt x="112" y="234"/>
                    </a:lnTo>
                    <a:lnTo>
                      <a:pt x="121" y="245"/>
                    </a:lnTo>
                    <a:lnTo>
                      <a:pt x="129" y="254"/>
                    </a:lnTo>
                    <a:lnTo>
                      <a:pt x="138" y="254"/>
                    </a:lnTo>
                    <a:lnTo>
                      <a:pt x="150" y="263"/>
                    </a:lnTo>
                    <a:lnTo>
                      <a:pt x="170" y="263"/>
                    </a:lnTo>
                    <a:lnTo>
                      <a:pt x="193" y="263"/>
                    </a:lnTo>
                    <a:lnTo>
                      <a:pt x="203" y="254"/>
                    </a:lnTo>
                    <a:lnTo>
                      <a:pt x="203" y="243"/>
                    </a:lnTo>
                    <a:lnTo>
                      <a:pt x="207" y="240"/>
                    </a:lnTo>
                    <a:lnTo>
                      <a:pt x="215" y="234"/>
                    </a:lnTo>
                    <a:lnTo>
                      <a:pt x="235" y="234"/>
                    </a:lnTo>
                    <a:lnTo>
                      <a:pt x="247" y="234"/>
                    </a:lnTo>
                    <a:lnTo>
                      <a:pt x="256" y="234"/>
                    </a:lnTo>
                    <a:lnTo>
                      <a:pt x="268" y="243"/>
                    </a:lnTo>
                    <a:lnTo>
                      <a:pt x="278" y="243"/>
                    </a:lnTo>
                    <a:lnTo>
                      <a:pt x="300" y="243"/>
                    </a:lnTo>
                    <a:lnTo>
                      <a:pt x="306" y="254"/>
                    </a:lnTo>
                    <a:lnTo>
                      <a:pt x="313" y="259"/>
                    </a:lnTo>
                    <a:lnTo>
                      <a:pt x="316" y="265"/>
                    </a:lnTo>
                    <a:lnTo>
                      <a:pt x="332" y="273"/>
                    </a:lnTo>
                    <a:lnTo>
                      <a:pt x="368" y="271"/>
                    </a:lnTo>
                    <a:lnTo>
                      <a:pt x="386" y="246"/>
                    </a:lnTo>
                    <a:lnTo>
                      <a:pt x="418" y="256"/>
                    </a:lnTo>
                    <a:lnTo>
                      <a:pt x="434" y="250"/>
                    </a:lnTo>
                    <a:lnTo>
                      <a:pt x="472" y="246"/>
                    </a:lnTo>
                    <a:lnTo>
                      <a:pt x="475" y="187"/>
                    </a:lnTo>
                    <a:lnTo>
                      <a:pt x="500" y="162"/>
                    </a:lnTo>
                    <a:lnTo>
                      <a:pt x="509" y="157"/>
                    </a:lnTo>
                    <a:lnTo>
                      <a:pt x="506" y="133"/>
                    </a:lnTo>
                    <a:close/>
                  </a:path>
                </a:pathLst>
              </a:custGeom>
              <a:solidFill>
                <a:schemeClr val="accent2"/>
              </a:solidFill>
              <a:ln w="3175" cmpd="sng">
                <a:solidFill>
                  <a:schemeClr val="bg1"/>
                </a:solidFill>
                <a:round/>
                <a:headEnd/>
                <a:tailEnd/>
              </a:ln>
            </p:spPr>
            <p:txBody>
              <a:bodyPr/>
              <a:lstStyle/>
              <a:p>
                <a:endParaRPr lang="es-ES" sz="900" dirty="0"/>
              </a:p>
            </p:txBody>
          </p:sp>
          <p:sp>
            <p:nvSpPr>
              <p:cNvPr id="599" name="Freeform 16"/>
              <p:cNvSpPr>
                <a:spLocks/>
              </p:cNvSpPr>
              <p:nvPr>
                <p:custDataLst>
                  <p:tags r:id="rId11"/>
                </p:custDataLst>
              </p:nvPr>
            </p:nvSpPr>
            <p:spPr bwMode="auto">
              <a:xfrm>
                <a:off x="3792" y="2060"/>
                <a:ext cx="802" cy="615"/>
              </a:xfrm>
              <a:custGeom>
                <a:avLst/>
                <a:gdLst>
                  <a:gd name="T0" fmla="*/ 52 w 759"/>
                  <a:gd name="T1" fmla="*/ 162 h 630"/>
                  <a:gd name="T2" fmla="*/ 44 w 759"/>
                  <a:gd name="T3" fmla="*/ 143 h 630"/>
                  <a:gd name="T4" fmla="*/ 87 w 759"/>
                  <a:gd name="T5" fmla="*/ 104 h 630"/>
                  <a:gd name="T6" fmla="*/ 130 w 759"/>
                  <a:gd name="T7" fmla="*/ 104 h 630"/>
                  <a:gd name="T8" fmla="*/ 150 w 759"/>
                  <a:gd name="T9" fmla="*/ 86 h 630"/>
                  <a:gd name="T10" fmla="*/ 183 w 759"/>
                  <a:gd name="T11" fmla="*/ 67 h 630"/>
                  <a:gd name="T12" fmla="*/ 215 w 759"/>
                  <a:gd name="T13" fmla="*/ 56 h 630"/>
                  <a:gd name="T14" fmla="*/ 236 w 759"/>
                  <a:gd name="T15" fmla="*/ 47 h 630"/>
                  <a:gd name="T16" fmla="*/ 280 w 759"/>
                  <a:gd name="T17" fmla="*/ 47 h 630"/>
                  <a:gd name="T18" fmla="*/ 323 w 759"/>
                  <a:gd name="T19" fmla="*/ 47 h 630"/>
                  <a:gd name="T20" fmla="*/ 331 w 759"/>
                  <a:gd name="T21" fmla="*/ 77 h 630"/>
                  <a:gd name="T22" fmla="*/ 377 w 759"/>
                  <a:gd name="T23" fmla="*/ 86 h 630"/>
                  <a:gd name="T24" fmla="*/ 398 w 759"/>
                  <a:gd name="T25" fmla="*/ 95 h 630"/>
                  <a:gd name="T26" fmla="*/ 418 w 759"/>
                  <a:gd name="T27" fmla="*/ 77 h 630"/>
                  <a:gd name="T28" fmla="*/ 441 w 759"/>
                  <a:gd name="T29" fmla="*/ 56 h 630"/>
                  <a:gd name="T30" fmla="*/ 441 w 759"/>
                  <a:gd name="T31" fmla="*/ 28 h 630"/>
                  <a:gd name="T32" fmla="*/ 472 w 759"/>
                  <a:gd name="T33" fmla="*/ 9 h 630"/>
                  <a:gd name="T34" fmla="*/ 498 w 759"/>
                  <a:gd name="T35" fmla="*/ 25 h 630"/>
                  <a:gd name="T36" fmla="*/ 659 w 759"/>
                  <a:gd name="T37" fmla="*/ 72 h 630"/>
                  <a:gd name="T38" fmla="*/ 699 w 759"/>
                  <a:gd name="T39" fmla="*/ 114 h 630"/>
                  <a:gd name="T40" fmla="*/ 709 w 759"/>
                  <a:gd name="T41" fmla="*/ 163 h 630"/>
                  <a:gd name="T42" fmla="*/ 739 w 759"/>
                  <a:gd name="T43" fmla="*/ 211 h 630"/>
                  <a:gd name="T44" fmla="*/ 693 w 759"/>
                  <a:gd name="T45" fmla="*/ 283 h 630"/>
                  <a:gd name="T46" fmla="*/ 713 w 759"/>
                  <a:gd name="T47" fmla="*/ 328 h 630"/>
                  <a:gd name="T48" fmla="*/ 718 w 759"/>
                  <a:gd name="T49" fmla="*/ 357 h 630"/>
                  <a:gd name="T50" fmla="*/ 709 w 759"/>
                  <a:gd name="T51" fmla="*/ 382 h 630"/>
                  <a:gd name="T52" fmla="*/ 752 w 759"/>
                  <a:gd name="T53" fmla="*/ 429 h 630"/>
                  <a:gd name="T54" fmla="*/ 752 w 759"/>
                  <a:gd name="T55" fmla="*/ 448 h 630"/>
                  <a:gd name="T56" fmla="*/ 739 w 759"/>
                  <a:gd name="T57" fmla="*/ 490 h 630"/>
                  <a:gd name="T58" fmla="*/ 690 w 759"/>
                  <a:gd name="T59" fmla="*/ 515 h 630"/>
                  <a:gd name="T60" fmla="*/ 660 w 759"/>
                  <a:gd name="T61" fmla="*/ 545 h 630"/>
                  <a:gd name="T62" fmla="*/ 651 w 759"/>
                  <a:gd name="T63" fmla="*/ 587 h 630"/>
                  <a:gd name="T64" fmla="*/ 647 w 759"/>
                  <a:gd name="T65" fmla="*/ 616 h 630"/>
                  <a:gd name="T66" fmla="*/ 622 w 759"/>
                  <a:gd name="T67" fmla="*/ 616 h 630"/>
                  <a:gd name="T68" fmla="*/ 590 w 759"/>
                  <a:gd name="T69" fmla="*/ 607 h 630"/>
                  <a:gd name="T70" fmla="*/ 558 w 759"/>
                  <a:gd name="T71" fmla="*/ 587 h 630"/>
                  <a:gd name="T72" fmla="*/ 526 w 759"/>
                  <a:gd name="T73" fmla="*/ 587 h 630"/>
                  <a:gd name="T74" fmla="*/ 495 w 759"/>
                  <a:gd name="T75" fmla="*/ 568 h 630"/>
                  <a:gd name="T76" fmla="*/ 461 w 759"/>
                  <a:gd name="T77" fmla="*/ 568 h 630"/>
                  <a:gd name="T78" fmla="*/ 429 w 759"/>
                  <a:gd name="T79" fmla="*/ 596 h 630"/>
                  <a:gd name="T80" fmla="*/ 408 w 759"/>
                  <a:gd name="T81" fmla="*/ 577 h 630"/>
                  <a:gd name="T82" fmla="*/ 377 w 759"/>
                  <a:gd name="T83" fmla="*/ 577 h 630"/>
                  <a:gd name="T84" fmla="*/ 331 w 759"/>
                  <a:gd name="T85" fmla="*/ 559 h 630"/>
                  <a:gd name="T86" fmla="*/ 280 w 759"/>
                  <a:gd name="T87" fmla="*/ 539 h 630"/>
                  <a:gd name="T88" fmla="*/ 236 w 759"/>
                  <a:gd name="T89" fmla="*/ 509 h 630"/>
                  <a:gd name="T90" fmla="*/ 193 w 759"/>
                  <a:gd name="T91" fmla="*/ 500 h 630"/>
                  <a:gd name="T92" fmla="*/ 183 w 759"/>
                  <a:gd name="T93" fmla="*/ 520 h 630"/>
                  <a:gd name="T94" fmla="*/ 162 w 759"/>
                  <a:gd name="T95" fmla="*/ 500 h 630"/>
                  <a:gd name="T96" fmla="*/ 162 w 759"/>
                  <a:gd name="T97" fmla="*/ 480 h 630"/>
                  <a:gd name="T98" fmla="*/ 108 w 759"/>
                  <a:gd name="T99" fmla="*/ 462 h 630"/>
                  <a:gd name="T100" fmla="*/ 75 w 759"/>
                  <a:gd name="T101" fmla="*/ 452 h 630"/>
                  <a:gd name="T102" fmla="*/ 75 w 759"/>
                  <a:gd name="T103" fmla="*/ 414 h 630"/>
                  <a:gd name="T104" fmla="*/ 44 w 759"/>
                  <a:gd name="T105" fmla="*/ 423 h 630"/>
                  <a:gd name="T106" fmla="*/ 53 w 759"/>
                  <a:gd name="T107" fmla="*/ 375 h 630"/>
                  <a:gd name="T108" fmla="*/ 44 w 759"/>
                  <a:gd name="T109" fmla="*/ 355 h 630"/>
                  <a:gd name="T110" fmla="*/ 33 w 759"/>
                  <a:gd name="T111" fmla="*/ 298 h 630"/>
                  <a:gd name="T112" fmla="*/ 44 w 759"/>
                  <a:gd name="T113" fmla="*/ 268 h 630"/>
                  <a:gd name="T114" fmla="*/ 22 w 759"/>
                  <a:gd name="T115" fmla="*/ 250 h 630"/>
                  <a:gd name="T116" fmla="*/ 12 w 759"/>
                  <a:gd name="T117" fmla="*/ 211 h 630"/>
                  <a:gd name="T118" fmla="*/ 22 w 759"/>
                  <a:gd name="T119" fmla="*/ 182 h 630"/>
                  <a:gd name="T120" fmla="*/ 23 w 759"/>
                  <a:gd name="T121" fmla="*/ 14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630">
                    <a:moveTo>
                      <a:pt x="23" y="149"/>
                    </a:moveTo>
                    <a:lnTo>
                      <a:pt x="35" y="162"/>
                    </a:lnTo>
                    <a:lnTo>
                      <a:pt x="52" y="162"/>
                    </a:lnTo>
                    <a:lnTo>
                      <a:pt x="53" y="163"/>
                    </a:lnTo>
                    <a:lnTo>
                      <a:pt x="53" y="153"/>
                    </a:lnTo>
                    <a:lnTo>
                      <a:pt x="44" y="143"/>
                    </a:lnTo>
                    <a:lnTo>
                      <a:pt x="53" y="135"/>
                    </a:lnTo>
                    <a:lnTo>
                      <a:pt x="65" y="115"/>
                    </a:lnTo>
                    <a:lnTo>
                      <a:pt x="87" y="104"/>
                    </a:lnTo>
                    <a:lnTo>
                      <a:pt x="97" y="104"/>
                    </a:lnTo>
                    <a:lnTo>
                      <a:pt x="118" y="104"/>
                    </a:lnTo>
                    <a:lnTo>
                      <a:pt x="130" y="104"/>
                    </a:lnTo>
                    <a:lnTo>
                      <a:pt x="130" y="95"/>
                    </a:lnTo>
                    <a:lnTo>
                      <a:pt x="140" y="95"/>
                    </a:lnTo>
                    <a:lnTo>
                      <a:pt x="150" y="86"/>
                    </a:lnTo>
                    <a:lnTo>
                      <a:pt x="162" y="86"/>
                    </a:lnTo>
                    <a:lnTo>
                      <a:pt x="172" y="77"/>
                    </a:lnTo>
                    <a:lnTo>
                      <a:pt x="183" y="67"/>
                    </a:lnTo>
                    <a:lnTo>
                      <a:pt x="193" y="56"/>
                    </a:lnTo>
                    <a:lnTo>
                      <a:pt x="205" y="67"/>
                    </a:lnTo>
                    <a:lnTo>
                      <a:pt x="215" y="56"/>
                    </a:lnTo>
                    <a:lnTo>
                      <a:pt x="227" y="56"/>
                    </a:lnTo>
                    <a:lnTo>
                      <a:pt x="227" y="47"/>
                    </a:lnTo>
                    <a:lnTo>
                      <a:pt x="236" y="47"/>
                    </a:lnTo>
                    <a:lnTo>
                      <a:pt x="248" y="38"/>
                    </a:lnTo>
                    <a:lnTo>
                      <a:pt x="268" y="47"/>
                    </a:lnTo>
                    <a:lnTo>
                      <a:pt x="280" y="47"/>
                    </a:lnTo>
                    <a:lnTo>
                      <a:pt x="290" y="38"/>
                    </a:lnTo>
                    <a:lnTo>
                      <a:pt x="323" y="38"/>
                    </a:lnTo>
                    <a:lnTo>
                      <a:pt x="323" y="47"/>
                    </a:lnTo>
                    <a:lnTo>
                      <a:pt x="331" y="56"/>
                    </a:lnTo>
                    <a:lnTo>
                      <a:pt x="331" y="67"/>
                    </a:lnTo>
                    <a:lnTo>
                      <a:pt x="331" y="77"/>
                    </a:lnTo>
                    <a:lnTo>
                      <a:pt x="331" y="86"/>
                    </a:lnTo>
                    <a:lnTo>
                      <a:pt x="343" y="95"/>
                    </a:lnTo>
                    <a:lnTo>
                      <a:pt x="377" y="86"/>
                    </a:lnTo>
                    <a:lnTo>
                      <a:pt x="386" y="86"/>
                    </a:lnTo>
                    <a:lnTo>
                      <a:pt x="386" y="95"/>
                    </a:lnTo>
                    <a:lnTo>
                      <a:pt x="398" y="95"/>
                    </a:lnTo>
                    <a:lnTo>
                      <a:pt x="418" y="95"/>
                    </a:lnTo>
                    <a:lnTo>
                      <a:pt x="418" y="86"/>
                    </a:lnTo>
                    <a:lnTo>
                      <a:pt x="418" y="77"/>
                    </a:lnTo>
                    <a:lnTo>
                      <a:pt x="418" y="67"/>
                    </a:lnTo>
                    <a:lnTo>
                      <a:pt x="429" y="67"/>
                    </a:lnTo>
                    <a:lnTo>
                      <a:pt x="441" y="56"/>
                    </a:lnTo>
                    <a:lnTo>
                      <a:pt x="441" y="47"/>
                    </a:lnTo>
                    <a:lnTo>
                      <a:pt x="421" y="42"/>
                    </a:lnTo>
                    <a:lnTo>
                      <a:pt x="441" y="28"/>
                    </a:lnTo>
                    <a:lnTo>
                      <a:pt x="441" y="19"/>
                    </a:lnTo>
                    <a:lnTo>
                      <a:pt x="472" y="0"/>
                    </a:lnTo>
                    <a:lnTo>
                      <a:pt x="472" y="9"/>
                    </a:lnTo>
                    <a:lnTo>
                      <a:pt x="472" y="19"/>
                    </a:lnTo>
                    <a:lnTo>
                      <a:pt x="472" y="28"/>
                    </a:lnTo>
                    <a:lnTo>
                      <a:pt x="498" y="25"/>
                    </a:lnTo>
                    <a:lnTo>
                      <a:pt x="636" y="49"/>
                    </a:lnTo>
                    <a:lnTo>
                      <a:pt x="639" y="62"/>
                    </a:lnTo>
                    <a:lnTo>
                      <a:pt x="659" y="72"/>
                    </a:lnTo>
                    <a:lnTo>
                      <a:pt x="674" y="77"/>
                    </a:lnTo>
                    <a:lnTo>
                      <a:pt x="700" y="93"/>
                    </a:lnTo>
                    <a:lnTo>
                      <a:pt x="699" y="114"/>
                    </a:lnTo>
                    <a:lnTo>
                      <a:pt x="702" y="128"/>
                    </a:lnTo>
                    <a:lnTo>
                      <a:pt x="709" y="135"/>
                    </a:lnTo>
                    <a:lnTo>
                      <a:pt x="709" y="163"/>
                    </a:lnTo>
                    <a:lnTo>
                      <a:pt x="714" y="170"/>
                    </a:lnTo>
                    <a:lnTo>
                      <a:pt x="741" y="195"/>
                    </a:lnTo>
                    <a:lnTo>
                      <a:pt x="739" y="211"/>
                    </a:lnTo>
                    <a:lnTo>
                      <a:pt x="747" y="250"/>
                    </a:lnTo>
                    <a:lnTo>
                      <a:pt x="732" y="260"/>
                    </a:lnTo>
                    <a:lnTo>
                      <a:pt x="693" y="283"/>
                    </a:lnTo>
                    <a:lnTo>
                      <a:pt x="702" y="296"/>
                    </a:lnTo>
                    <a:lnTo>
                      <a:pt x="720" y="300"/>
                    </a:lnTo>
                    <a:lnTo>
                      <a:pt x="713" y="328"/>
                    </a:lnTo>
                    <a:lnTo>
                      <a:pt x="713" y="335"/>
                    </a:lnTo>
                    <a:lnTo>
                      <a:pt x="716" y="339"/>
                    </a:lnTo>
                    <a:lnTo>
                      <a:pt x="718" y="357"/>
                    </a:lnTo>
                    <a:lnTo>
                      <a:pt x="709" y="366"/>
                    </a:lnTo>
                    <a:lnTo>
                      <a:pt x="714" y="374"/>
                    </a:lnTo>
                    <a:lnTo>
                      <a:pt x="709" y="382"/>
                    </a:lnTo>
                    <a:lnTo>
                      <a:pt x="723" y="392"/>
                    </a:lnTo>
                    <a:lnTo>
                      <a:pt x="742" y="406"/>
                    </a:lnTo>
                    <a:lnTo>
                      <a:pt x="752" y="429"/>
                    </a:lnTo>
                    <a:lnTo>
                      <a:pt x="743" y="431"/>
                    </a:lnTo>
                    <a:lnTo>
                      <a:pt x="743" y="444"/>
                    </a:lnTo>
                    <a:lnTo>
                      <a:pt x="752" y="448"/>
                    </a:lnTo>
                    <a:lnTo>
                      <a:pt x="759" y="461"/>
                    </a:lnTo>
                    <a:lnTo>
                      <a:pt x="752" y="482"/>
                    </a:lnTo>
                    <a:lnTo>
                      <a:pt x="739" y="490"/>
                    </a:lnTo>
                    <a:lnTo>
                      <a:pt x="717" y="487"/>
                    </a:lnTo>
                    <a:lnTo>
                      <a:pt x="696" y="504"/>
                    </a:lnTo>
                    <a:lnTo>
                      <a:pt x="690" y="515"/>
                    </a:lnTo>
                    <a:lnTo>
                      <a:pt x="680" y="531"/>
                    </a:lnTo>
                    <a:lnTo>
                      <a:pt x="668" y="534"/>
                    </a:lnTo>
                    <a:lnTo>
                      <a:pt x="660" y="545"/>
                    </a:lnTo>
                    <a:lnTo>
                      <a:pt x="656" y="558"/>
                    </a:lnTo>
                    <a:lnTo>
                      <a:pt x="651" y="578"/>
                    </a:lnTo>
                    <a:lnTo>
                      <a:pt x="651" y="587"/>
                    </a:lnTo>
                    <a:lnTo>
                      <a:pt x="651" y="598"/>
                    </a:lnTo>
                    <a:lnTo>
                      <a:pt x="647" y="606"/>
                    </a:lnTo>
                    <a:lnTo>
                      <a:pt x="647" y="616"/>
                    </a:lnTo>
                    <a:lnTo>
                      <a:pt x="636" y="630"/>
                    </a:lnTo>
                    <a:lnTo>
                      <a:pt x="633" y="616"/>
                    </a:lnTo>
                    <a:lnTo>
                      <a:pt x="622" y="616"/>
                    </a:lnTo>
                    <a:lnTo>
                      <a:pt x="611" y="616"/>
                    </a:lnTo>
                    <a:lnTo>
                      <a:pt x="601" y="616"/>
                    </a:lnTo>
                    <a:lnTo>
                      <a:pt x="590" y="607"/>
                    </a:lnTo>
                    <a:lnTo>
                      <a:pt x="579" y="596"/>
                    </a:lnTo>
                    <a:lnTo>
                      <a:pt x="567" y="587"/>
                    </a:lnTo>
                    <a:lnTo>
                      <a:pt x="558" y="587"/>
                    </a:lnTo>
                    <a:lnTo>
                      <a:pt x="546" y="568"/>
                    </a:lnTo>
                    <a:lnTo>
                      <a:pt x="538" y="577"/>
                    </a:lnTo>
                    <a:lnTo>
                      <a:pt x="526" y="587"/>
                    </a:lnTo>
                    <a:lnTo>
                      <a:pt x="495" y="596"/>
                    </a:lnTo>
                    <a:lnTo>
                      <a:pt x="495" y="587"/>
                    </a:lnTo>
                    <a:lnTo>
                      <a:pt x="495" y="568"/>
                    </a:lnTo>
                    <a:lnTo>
                      <a:pt x="483" y="577"/>
                    </a:lnTo>
                    <a:lnTo>
                      <a:pt x="472" y="577"/>
                    </a:lnTo>
                    <a:lnTo>
                      <a:pt x="461" y="568"/>
                    </a:lnTo>
                    <a:lnTo>
                      <a:pt x="441" y="577"/>
                    </a:lnTo>
                    <a:lnTo>
                      <a:pt x="441" y="587"/>
                    </a:lnTo>
                    <a:lnTo>
                      <a:pt x="429" y="596"/>
                    </a:lnTo>
                    <a:lnTo>
                      <a:pt x="429" y="577"/>
                    </a:lnTo>
                    <a:lnTo>
                      <a:pt x="418" y="568"/>
                    </a:lnTo>
                    <a:lnTo>
                      <a:pt x="408" y="577"/>
                    </a:lnTo>
                    <a:lnTo>
                      <a:pt x="398" y="577"/>
                    </a:lnTo>
                    <a:lnTo>
                      <a:pt x="386" y="587"/>
                    </a:lnTo>
                    <a:lnTo>
                      <a:pt x="377" y="577"/>
                    </a:lnTo>
                    <a:lnTo>
                      <a:pt x="354" y="577"/>
                    </a:lnTo>
                    <a:lnTo>
                      <a:pt x="343" y="568"/>
                    </a:lnTo>
                    <a:lnTo>
                      <a:pt x="331" y="559"/>
                    </a:lnTo>
                    <a:lnTo>
                      <a:pt x="323" y="548"/>
                    </a:lnTo>
                    <a:lnTo>
                      <a:pt x="302" y="548"/>
                    </a:lnTo>
                    <a:lnTo>
                      <a:pt x="280" y="539"/>
                    </a:lnTo>
                    <a:lnTo>
                      <a:pt x="268" y="529"/>
                    </a:lnTo>
                    <a:lnTo>
                      <a:pt x="248" y="500"/>
                    </a:lnTo>
                    <a:lnTo>
                      <a:pt x="236" y="509"/>
                    </a:lnTo>
                    <a:lnTo>
                      <a:pt x="227" y="500"/>
                    </a:lnTo>
                    <a:lnTo>
                      <a:pt x="205" y="500"/>
                    </a:lnTo>
                    <a:lnTo>
                      <a:pt x="193" y="500"/>
                    </a:lnTo>
                    <a:lnTo>
                      <a:pt x="205" y="509"/>
                    </a:lnTo>
                    <a:lnTo>
                      <a:pt x="193" y="509"/>
                    </a:lnTo>
                    <a:lnTo>
                      <a:pt x="183" y="520"/>
                    </a:lnTo>
                    <a:lnTo>
                      <a:pt x="183" y="529"/>
                    </a:lnTo>
                    <a:lnTo>
                      <a:pt x="172" y="509"/>
                    </a:lnTo>
                    <a:lnTo>
                      <a:pt x="162" y="500"/>
                    </a:lnTo>
                    <a:lnTo>
                      <a:pt x="140" y="500"/>
                    </a:lnTo>
                    <a:lnTo>
                      <a:pt x="150" y="491"/>
                    </a:lnTo>
                    <a:lnTo>
                      <a:pt x="162" y="480"/>
                    </a:lnTo>
                    <a:lnTo>
                      <a:pt x="150" y="472"/>
                    </a:lnTo>
                    <a:lnTo>
                      <a:pt x="130" y="472"/>
                    </a:lnTo>
                    <a:lnTo>
                      <a:pt x="108" y="462"/>
                    </a:lnTo>
                    <a:lnTo>
                      <a:pt x="97" y="462"/>
                    </a:lnTo>
                    <a:lnTo>
                      <a:pt x="87" y="452"/>
                    </a:lnTo>
                    <a:lnTo>
                      <a:pt x="75" y="452"/>
                    </a:lnTo>
                    <a:lnTo>
                      <a:pt x="75" y="443"/>
                    </a:lnTo>
                    <a:lnTo>
                      <a:pt x="75" y="433"/>
                    </a:lnTo>
                    <a:lnTo>
                      <a:pt x="75" y="414"/>
                    </a:lnTo>
                    <a:lnTo>
                      <a:pt x="65" y="414"/>
                    </a:lnTo>
                    <a:lnTo>
                      <a:pt x="49" y="415"/>
                    </a:lnTo>
                    <a:lnTo>
                      <a:pt x="44" y="423"/>
                    </a:lnTo>
                    <a:lnTo>
                      <a:pt x="44" y="414"/>
                    </a:lnTo>
                    <a:lnTo>
                      <a:pt x="44" y="384"/>
                    </a:lnTo>
                    <a:lnTo>
                      <a:pt x="53" y="375"/>
                    </a:lnTo>
                    <a:lnTo>
                      <a:pt x="44" y="375"/>
                    </a:lnTo>
                    <a:lnTo>
                      <a:pt x="44" y="365"/>
                    </a:lnTo>
                    <a:lnTo>
                      <a:pt x="44" y="355"/>
                    </a:lnTo>
                    <a:lnTo>
                      <a:pt x="44" y="327"/>
                    </a:lnTo>
                    <a:lnTo>
                      <a:pt x="44" y="318"/>
                    </a:lnTo>
                    <a:lnTo>
                      <a:pt x="33" y="298"/>
                    </a:lnTo>
                    <a:lnTo>
                      <a:pt x="33" y="288"/>
                    </a:lnTo>
                    <a:lnTo>
                      <a:pt x="33" y="279"/>
                    </a:lnTo>
                    <a:lnTo>
                      <a:pt x="44" y="268"/>
                    </a:lnTo>
                    <a:lnTo>
                      <a:pt x="33" y="268"/>
                    </a:lnTo>
                    <a:lnTo>
                      <a:pt x="22" y="260"/>
                    </a:lnTo>
                    <a:lnTo>
                      <a:pt x="22" y="250"/>
                    </a:lnTo>
                    <a:lnTo>
                      <a:pt x="12" y="241"/>
                    </a:lnTo>
                    <a:lnTo>
                      <a:pt x="0" y="221"/>
                    </a:lnTo>
                    <a:lnTo>
                      <a:pt x="12" y="211"/>
                    </a:lnTo>
                    <a:lnTo>
                      <a:pt x="22" y="200"/>
                    </a:lnTo>
                    <a:lnTo>
                      <a:pt x="22" y="192"/>
                    </a:lnTo>
                    <a:lnTo>
                      <a:pt x="22" y="182"/>
                    </a:lnTo>
                    <a:lnTo>
                      <a:pt x="22" y="174"/>
                    </a:lnTo>
                    <a:lnTo>
                      <a:pt x="22" y="163"/>
                    </a:lnTo>
                    <a:lnTo>
                      <a:pt x="23" y="149"/>
                    </a:lnTo>
                    <a:lnTo>
                      <a:pt x="23" y="149"/>
                    </a:lnTo>
                  </a:path>
                </a:pathLst>
              </a:custGeom>
              <a:solidFill>
                <a:schemeClr val="accent2"/>
              </a:solidFill>
              <a:ln w="3175" cap="flat" cmpd="sng">
                <a:solidFill>
                  <a:schemeClr val="bg1"/>
                </a:solidFill>
                <a:prstDash val="solid"/>
                <a:round/>
                <a:headEnd/>
                <a:tailEnd/>
              </a:ln>
            </p:spPr>
            <p:txBody>
              <a:bodyPr/>
              <a:lstStyle/>
              <a:p>
                <a:endParaRPr lang="es-ES" sz="900" dirty="0"/>
              </a:p>
            </p:txBody>
          </p:sp>
          <p:sp>
            <p:nvSpPr>
              <p:cNvPr id="600" name="Freeform 17"/>
              <p:cNvSpPr>
                <a:spLocks/>
              </p:cNvSpPr>
              <p:nvPr>
                <p:custDataLst>
                  <p:tags r:id="rId12"/>
                </p:custDataLst>
              </p:nvPr>
            </p:nvSpPr>
            <p:spPr bwMode="auto">
              <a:xfrm>
                <a:off x="4319" y="2047"/>
                <a:ext cx="155" cy="61"/>
              </a:xfrm>
              <a:custGeom>
                <a:avLst/>
                <a:gdLst>
                  <a:gd name="T0" fmla="*/ 137 w 147"/>
                  <a:gd name="T1" fmla="*/ 62 h 63"/>
                  <a:gd name="T2" fmla="*/ 93 w 147"/>
                  <a:gd name="T3" fmla="*/ 63 h 63"/>
                  <a:gd name="T4" fmla="*/ 32 w 147"/>
                  <a:gd name="T5" fmla="*/ 53 h 63"/>
                  <a:gd name="T6" fmla="*/ 0 w 147"/>
                  <a:gd name="T7" fmla="*/ 38 h 63"/>
                  <a:gd name="T8" fmla="*/ 8 w 147"/>
                  <a:gd name="T9" fmla="*/ 29 h 63"/>
                  <a:gd name="T10" fmla="*/ 11 w 147"/>
                  <a:gd name="T11" fmla="*/ 21 h 63"/>
                  <a:gd name="T12" fmla="*/ 17 w 147"/>
                  <a:gd name="T13" fmla="*/ 14 h 63"/>
                  <a:gd name="T14" fmla="*/ 5 w 147"/>
                  <a:gd name="T15" fmla="*/ 11 h 63"/>
                  <a:gd name="T16" fmla="*/ 8 w 147"/>
                  <a:gd name="T17" fmla="*/ 3 h 63"/>
                  <a:gd name="T18" fmla="*/ 26 w 147"/>
                  <a:gd name="T19" fmla="*/ 2 h 63"/>
                  <a:gd name="T20" fmla="*/ 33 w 147"/>
                  <a:gd name="T21" fmla="*/ 0 h 63"/>
                  <a:gd name="T22" fmla="*/ 47 w 147"/>
                  <a:gd name="T23" fmla="*/ 18 h 63"/>
                  <a:gd name="T24" fmla="*/ 83 w 147"/>
                  <a:gd name="T25" fmla="*/ 20 h 63"/>
                  <a:gd name="T26" fmla="*/ 84 w 147"/>
                  <a:gd name="T27" fmla="*/ 15 h 63"/>
                  <a:gd name="T28" fmla="*/ 98 w 147"/>
                  <a:gd name="T29" fmla="*/ 15 h 63"/>
                  <a:gd name="T30" fmla="*/ 113 w 147"/>
                  <a:gd name="T31" fmla="*/ 14 h 63"/>
                  <a:gd name="T32" fmla="*/ 116 w 147"/>
                  <a:gd name="T33" fmla="*/ 6 h 63"/>
                  <a:gd name="T34" fmla="*/ 123 w 147"/>
                  <a:gd name="T35" fmla="*/ 8 h 63"/>
                  <a:gd name="T36" fmla="*/ 134 w 147"/>
                  <a:gd name="T37" fmla="*/ 15 h 63"/>
                  <a:gd name="T38" fmla="*/ 131 w 147"/>
                  <a:gd name="T39" fmla="*/ 26 h 63"/>
                  <a:gd name="T40" fmla="*/ 141 w 147"/>
                  <a:gd name="T41" fmla="*/ 32 h 63"/>
                  <a:gd name="T42" fmla="*/ 147 w 147"/>
                  <a:gd name="T43" fmla="*/ 36 h 63"/>
                  <a:gd name="T44" fmla="*/ 143 w 147"/>
                  <a:gd name="T45" fmla="*/ 53 h 63"/>
                  <a:gd name="T46" fmla="*/ 138 w 147"/>
                  <a:gd name="T4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63">
                    <a:moveTo>
                      <a:pt x="137" y="62"/>
                    </a:moveTo>
                    <a:lnTo>
                      <a:pt x="93" y="63"/>
                    </a:lnTo>
                    <a:lnTo>
                      <a:pt x="32" y="53"/>
                    </a:lnTo>
                    <a:lnTo>
                      <a:pt x="0" y="38"/>
                    </a:lnTo>
                    <a:lnTo>
                      <a:pt x="8" y="29"/>
                    </a:lnTo>
                    <a:lnTo>
                      <a:pt x="11" y="21"/>
                    </a:lnTo>
                    <a:lnTo>
                      <a:pt x="17" y="14"/>
                    </a:lnTo>
                    <a:lnTo>
                      <a:pt x="5" y="11"/>
                    </a:lnTo>
                    <a:lnTo>
                      <a:pt x="8" y="3"/>
                    </a:lnTo>
                    <a:lnTo>
                      <a:pt x="26" y="2"/>
                    </a:lnTo>
                    <a:lnTo>
                      <a:pt x="33" y="0"/>
                    </a:lnTo>
                    <a:lnTo>
                      <a:pt x="47" y="18"/>
                    </a:lnTo>
                    <a:lnTo>
                      <a:pt x="83" y="20"/>
                    </a:lnTo>
                    <a:lnTo>
                      <a:pt x="84" y="15"/>
                    </a:lnTo>
                    <a:lnTo>
                      <a:pt x="98" y="15"/>
                    </a:lnTo>
                    <a:lnTo>
                      <a:pt x="113" y="14"/>
                    </a:lnTo>
                    <a:lnTo>
                      <a:pt x="116" y="6"/>
                    </a:lnTo>
                    <a:lnTo>
                      <a:pt x="123" y="8"/>
                    </a:lnTo>
                    <a:lnTo>
                      <a:pt x="134" y="15"/>
                    </a:lnTo>
                    <a:lnTo>
                      <a:pt x="131" y="26"/>
                    </a:lnTo>
                    <a:lnTo>
                      <a:pt x="141" y="32"/>
                    </a:lnTo>
                    <a:lnTo>
                      <a:pt x="147" y="36"/>
                    </a:lnTo>
                    <a:lnTo>
                      <a:pt x="143" y="53"/>
                    </a:lnTo>
                    <a:lnTo>
                      <a:pt x="138" y="60"/>
                    </a:ln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sz="900" dirty="0"/>
              </a:p>
            </p:txBody>
          </p:sp>
          <p:sp>
            <p:nvSpPr>
              <p:cNvPr id="601" name="Freeform 18"/>
              <p:cNvSpPr>
                <a:spLocks/>
              </p:cNvSpPr>
              <p:nvPr>
                <p:custDataLst>
                  <p:tags r:id="rId13"/>
                </p:custDataLst>
              </p:nvPr>
            </p:nvSpPr>
            <p:spPr bwMode="auto">
              <a:xfrm>
                <a:off x="4384" y="1701"/>
                <a:ext cx="101" cy="56"/>
              </a:xfrm>
              <a:custGeom>
                <a:avLst/>
                <a:gdLst>
                  <a:gd name="T0" fmla="*/ 43 w 130"/>
                  <a:gd name="T1" fmla="*/ 85 h 85"/>
                  <a:gd name="T2" fmla="*/ 58 w 130"/>
                  <a:gd name="T3" fmla="*/ 70 h 85"/>
                  <a:gd name="T4" fmla="*/ 58 w 130"/>
                  <a:gd name="T5" fmla="*/ 56 h 85"/>
                  <a:gd name="T6" fmla="*/ 87 w 130"/>
                  <a:gd name="T7" fmla="*/ 56 h 85"/>
                  <a:gd name="T8" fmla="*/ 99 w 130"/>
                  <a:gd name="T9" fmla="*/ 56 h 85"/>
                  <a:gd name="T10" fmla="*/ 99 w 130"/>
                  <a:gd name="T11" fmla="*/ 45 h 85"/>
                  <a:gd name="T12" fmla="*/ 114 w 130"/>
                  <a:gd name="T13" fmla="*/ 29 h 85"/>
                  <a:gd name="T14" fmla="*/ 130 w 130"/>
                  <a:gd name="T15" fmla="*/ 12 h 85"/>
                  <a:gd name="T16" fmla="*/ 99 w 130"/>
                  <a:gd name="T17" fmla="*/ 0 h 85"/>
                  <a:gd name="T18" fmla="*/ 58 w 130"/>
                  <a:gd name="T19" fmla="*/ 29 h 85"/>
                  <a:gd name="T20" fmla="*/ 43 w 130"/>
                  <a:gd name="T21" fmla="*/ 0 h 85"/>
                  <a:gd name="T22" fmla="*/ 29 w 130"/>
                  <a:gd name="T23" fmla="*/ 12 h 85"/>
                  <a:gd name="T24" fmla="*/ 29 w 130"/>
                  <a:gd name="T25" fmla="*/ 29 h 85"/>
                  <a:gd name="T26" fmla="*/ 29 w 130"/>
                  <a:gd name="T27" fmla="*/ 45 h 85"/>
                  <a:gd name="T28" fmla="*/ 0 w 130"/>
                  <a:gd name="T29" fmla="*/ 56 h 85"/>
                  <a:gd name="T30" fmla="*/ 14 w 130"/>
                  <a:gd name="T31" fmla="*/ 56 h 85"/>
                  <a:gd name="T32" fmla="*/ 29 w 130"/>
                  <a:gd name="T33" fmla="*/ 56 h 85"/>
                  <a:gd name="T34" fmla="*/ 43 w 130"/>
                  <a:gd name="T35" fmla="*/ 70 h 85"/>
                  <a:gd name="T36" fmla="*/ 43 w 130"/>
                  <a:gd name="T37" fmla="*/ 85 h 85"/>
                  <a:gd name="T38" fmla="*/ 43 w 130"/>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lnTo>
                      <a:pt x="43" y="85"/>
                    </a:lnTo>
                    <a:close/>
                  </a:path>
                </a:pathLst>
              </a:custGeom>
              <a:solidFill>
                <a:schemeClr val="accent2"/>
              </a:solidFill>
              <a:ln w="3175" cmpd="sng">
                <a:solidFill>
                  <a:schemeClr val="bg1"/>
                </a:solidFill>
                <a:round/>
                <a:headEnd/>
                <a:tailEnd/>
              </a:ln>
            </p:spPr>
            <p:txBody>
              <a:bodyPr/>
              <a:lstStyle/>
              <a:p>
                <a:endParaRPr lang="es-ES" sz="900" dirty="0"/>
              </a:p>
            </p:txBody>
          </p:sp>
          <p:sp>
            <p:nvSpPr>
              <p:cNvPr id="602" name="Freeform 19"/>
              <p:cNvSpPr>
                <a:spLocks/>
              </p:cNvSpPr>
              <p:nvPr>
                <p:custDataLst>
                  <p:tags r:id="rId14"/>
                </p:custDataLst>
              </p:nvPr>
            </p:nvSpPr>
            <p:spPr bwMode="auto">
              <a:xfrm>
                <a:off x="4420" y="1652"/>
                <a:ext cx="41" cy="38"/>
              </a:xfrm>
              <a:custGeom>
                <a:avLst/>
                <a:gdLst>
                  <a:gd name="T0" fmla="*/ 29 w 56"/>
                  <a:gd name="T1" fmla="*/ 57 h 57"/>
                  <a:gd name="T2" fmla="*/ 29 w 56"/>
                  <a:gd name="T3" fmla="*/ 29 h 57"/>
                  <a:gd name="T4" fmla="*/ 15 w 56"/>
                  <a:gd name="T5" fmla="*/ 29 h 57"/>
                  <a:gd name="T6" fmla="*/ 0 w 56"/>
                  <a:gd name="T7" fmla="*/ 29 h 57"/>
                  <a:gd name="T8" fmla="*/ 0 w 56"/>
                  <a:gd name="T9" fmla="*/ 16 h 57"/>
                  <a:gd name="T10" fmla="*/ 15 w 56"/>
                  <a:gd name="T11" fmla="*/ 16 h 57"/>
                  <a:gd name="T12" fmla="*/ 29 w 56"/>
                  <a:gd name="T13" fmla="*/ 0 h 57"/>
                  <a:gd name="T14" fmla="*/ 56 w 56"/>
                  <a:gd name="T15" fmla="*/ 16 h 57"/>
                  <a:gd name="T16" fmla="*/ 56 w 56"/>
                  <a:gd name="T17" fmla="*/ 29 h 57"/>
                  <a:gd name="T18" fmla="*/ 44 w 56"/>
                  <a:gd name="T19" fmla="*/ 43 h 57"/>
                  <a:gd name="T20" fmla="*/ 29 w 56"/>
                  <a:gd name="T21" fmla="*/ 57 h 57"/>
                  <a:gd name="T22" fmla="*/ 29 w 56"/>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lnTo>
                      <a:pt x="29" y="57"/>
                    </a:lnTo>
                    <a:close/>
                  </a:path>
                </a:pathLst>
              </a:custGeom>
              <a:solidFill>
                <a:schemeClr val="accent2"/>
              </a:solidFill>
              <a:ln w="3175" cmpd="sng">
                <a:solidFill>
                  <a:schemeClr val="bg1"/>
                </a:solidFill>
                <a:round/>
                <a:headEnd/>
                <a:tailEnd/>
              </a:ln>
            </p:spPr>
            <p:txBody>
              <a:bodyPr/>
              <a:lstStyle/>
              <a:p>
                <a:endParaRPr lang="es-ES" sz="900" dirty="0"/>
              </a:p>
            </p:txBody>
          </p:sp>
          <p:sp>
            <p:nvSpPr>
              <p:cNvPr id="603" name="Freeform 20"/>
              <p:cNvSpPr>
                <a:spLocks/>
              </p:cNvSpPr>
              <p:nvPr>
                <p:custDataLst>
                  <p:tags r:id="rId15"/>
                </p:custDataLst>
              </p:nvPr>
            </p:nvSpPr>
            <p:spPr bwMode="auto">
              <a:xfrm>
                <a:off x="1515" y="2836"/>
                <a:ext cx="1165" cy="818"/>
              </a:xfrm>
              <a:custGeom>
                <a:avLst/>
                <a:gdLst>
                  <a:gd name="T0" fmla="*/ 642 w 1103"/>
                  <a:gd name="T1" fmla="*/ 175 h 839"/>
                  <a:gd name="T2" fmla="*/ 579 w 1103"/>
                  <a:gd name="T3" fmla="*/ 153 h 839"/>
                  <a:gd name="T4" fmla="*/ 503 w 1103"/>
                  <a:gd name="T5" fmla="*/ 125 h 839"/>
                  <a:gd name="T6" fmla="*/ 451 w 1103"/>
                  <a:gd name="T7" fmla="*/ 105 h 839"/>
                  <a:gd name="T8" fmla="*/ 375 w 1103"/>
                  <a:gd name="T9" fmla="*/ 77 h 839"/>
                  <a:gd name="T10" fmla="*/ 311 w 1103"/>
                  <a:gd name="T11" fmla="*/ 57 h 839"/>
                  <a:gd name="T12" fmla="*/ 246 w 1103"/>
                  <a:gd name="T13" fmla="*/ 19 h 839"/>
                  <a:gd name="T14" fmla="*/ 203 w 1103"/>
                  <a:gd name="T15" fmla="*/ 0 h 839"/>
                  <a:gd name="T16" fmla="*/ 182 w 1103"/>
                  <a:gd name="T17" fmla="*/ 19 h 839"/>
                  <a:gd name="T18" fmla="*/ 139 w 1103"/>
                  <a:gd name="T19" fmla="*/ 19 h 839"/>
                  <a:gd name="T20" fmla="*/ 87 w 1103"/>
                  <a:gd name="T21" fmla="*/ 28 h 839"/>
                  <a:gd name="T22" fmla="*/ 96 w 1103"/>
                  <a:gd name="T23" fmla="*/ 57 h 839"/>
                  <a:gd name="T24" fmla="*/ 87 w 1103"/>
                  <a:gd name="T25" fmla="*/ 67 h 839"/>
                  <a:gd name="T26" fmla="*/ 87 w 1103"/>
                  <a:gd name="T27" fmla="*/ 105 h 839"/>
                  <a:gd name="T28" fmla="*/ 65 w 1103"/>
                  <a:gd name="T29" fmla="*/ 125 h 839"/>
                  <a:gd name="T30" fmla="*/ 118 w 1103"/>
                  <a:gd name="T31" fmla="*/ 144 h 839"/>
                  <a:gd name="T32" fmla="*/ 139 w 1103"/>
                  <a:gd name="T33" fmla="*/ 175 h 839"/>
                  <a:gd name="T34" fmla="*/ 193 w 1103"/>
                  <a:gd name="T35" fmla="*/ 194 h 839"/>
                  <a:gd name="T36" fmla="*/ 225 w 1103"/>
                  <a:gd name="T37" fmla="*/ 202 h 839"/>
                  <a:gd name="T38" fmla="*/ 246 w 1103"/>
                  <a:gd name="T39" fmla="*/ 232 h 839"/>
                  <a:gd name="T40" fmla="*/ 257 w 1103"/>
                  <a:gd name="T41" fmla="*/ 260 h 839"/>
                  <a:gd name="T42" fmla="*/ 225 w 1103"/>
                  <a:gd name="T43" fmla="*/ 280 h 839"/>
                  <a:gd name="T44" fmla="*/ 193 w 1103"/>
                  <a:gd name="T45" fmla="*/ 308 h 839"/>
                  <a:gd name="T46" fmla="*/ 171 w 1103"/>
                  <a:gd name="T47" fmla="*/ 357 h 839"/>
                  <a:gd name="T48" fmla="*/ 150 w 1103"/>
                  <a:gd name="T49" fmla="*/ 386 h 839"/>
                  <a:gd name="T50" fmla="*/ 108 w 1103"/>
                  <a:gd name="T51" fmla="*/ 433 h 839"/>
                  <a:gd name="T52" fmla="*/ 96 w 1103"/>
                  <a:gd name="T53" fmla="*/ 473 h 839"/>
                  <a:gd name="T54" fmla="*/ 75 w 1103"/>
                  <a:gd name="T55" fmla="*/ 521 h 839"/>
                  <a:gd name="T56" fmla="*/ 53 w 1103"/>
                  <a:gd name="T57" fmla="*/ 560 h 839"/>
                  <a:gd name="T58" fmla="*/ 44 w 1103"/>
                  <a:gd name="T59" fmla="*/ 588 h 839"/>
                  <a:gd name="T60" fmla="*/ 10 w 1103"/>
                  <a:gd name="T61" fmla="*/ 608 h 839"/>
                  <a:gd name="T62" fmla="*/ 22 w 1103"/>
                  <a:gd name="T63" fmla="*/ 655 h 839"/>
                  <a:gd name="T64" fmla="*/ 75 w 1103"/>
                  <a:gd name="T65" fmla="*/ 705 h 839"/>
                  <a:gd name="T66" fmla="*/ 96 w 1103"/>
                  <a:gd name="T67" fmla="*/ 733 h 839"/>
                  <a:gd name="T68" fmla="*/ 75 w 1103"/>
                  <a:gd name="T69" fmla="*/ 792 h 839"/>
                  <a:gd name="T70" fmla="*/ 128 w 1103"/>
                  <a:gd name="T71" fmla="*/ 819 h 839"/>
                  <a:gd name="T72" fmla="*/ 193 w 1103"/>
                  <a:gd name="T73" fmla="*/ 792 h 839"/>
                  <a:gd name="T74" fmla="*/ 278 w 1103"/>
                  <a:gd name="T75" fmla="*/ 792 h 839"/>
                  <a:gd name="T76" fmla="*/ 375 w 1103"/>
                  <a:gd name="T77" fmla="*/ 819 h 839"/>
                  <a:gd name="T78" fmla="*/ 451 w 1103"/>
                  <a:gd name="T79" fmla="*/ 828 h 839"/>
                  <a:gd name="T80" fmla="*/ 482 w 1103"/>
                  <a:gd name="T81" fmla="*/ 819 h 839"/>
                  <a:gd name="T82" fmla="*/ 536 w 1103"/>
                  <a:gd name="T83" fmla="*/ 781 h 839"/>
                  <a:gd name="T84" fmla="*/ 621 w 1103"/>
                  <a:gd name="T85" fmla="*/ 772 h 839"/>
                  <a:gd name="T86" fmla="*/ 654 w 1103"/>
                  <a:gd name="T87" fmla="*/ 723 h 839"/>
                  <a:gd name="T88" fmla="*/ 717 w 1103"/>
                  <a:gd name="T89" fmla="*/ 684 h 839"/>
                  <a:gd name="T90" fmla="*/ 707 w 1103"/>
                  <a:gd name="T91" fmla="*/ 627 h 839"/>
                  <a:gd name="T92" fmla="*/ 770 w 1103"/>
                  <a:gd name="T93" fmla="*/ 560 h 839"/>
                  <a:gd name="T94" fmla="*/ 847 w 1103"/>
                  <a:gd name="T95" fmla="*/ 511 h 839"/>
                  <a:gd name="T96" fmla="*/ 857 w 1103"/>
                  <a:gd name="T97" fmla="*/ 492 h 839"/>
                  <a:gd name="T98" fmla="*/ 942 w 1103"/>
                  <a:gd name="T99" fmla="*/ 482 h 839"/>
                  <a:gd name="T100" fmla="*/ 1007 w 1103"/>
                  <a:gd name="T101" fmla="*/ 473 h 839"/>
                  <a:gd name="T102" fmla="*/ 1071 w 1103"/>
                  <a:gd name="T103" fmla="*/ 453 h 839"/>
                  <a:gd name="T104" fmla="*/ 1103 w 1103"/>
                  <a:gd name="T105" fmla="*/ 405 h 839"/>
                  <a:gd name="T106" fmla="*/ 1071 w 1103"/>
                  <a:gd name="T107" fmla="*/ 376 h 839"/>
                  <a:gd name="T108" fmla="*/ 1006 w 1103"/>
                  <a:gd name="T109" fmla="*/ 378 h 839"/>
                  <a:gd name="T110" fmla="*/ 953 w 1103"/>
                  <a:gd name="T111" fmla="*/ 347 h 839"/>
                  <a:gd name="T112" fmla="*/ 910 w 1103"/>
                  <a:gd name="T113" fmla="*/ 319 h 839"/>
                  <a:gd name="T114" fmla="*/ 847 w 1103"/>
                  <a:gd name="T115" fmla="*/ 300 h 839"/>
                  <a:gd name="T116" fmla="*/ 770 w 1103"/>
                  <a:gd name="T117" fmla="*/ 251 h 839"/>
                  <a:gd name="T118" fmla="*/ 727 w 1103"/>
                  <a:gd name="T119" fmla="*/ 221 h 839"/>
                  <a:gd name="T120" fmla="*/ 706 w 1103"/>
                  <a:gd name="T121" fmla="*/ 19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3" h="839">
                    <a:moveTo>
                      <a:pt x="706" y="193"/>
                    </a:moveTo>
                    <a:lnTo>
                      <a:pt x="695" y="194"/>
                    </a:lnTo>
                    <a:lnTo>
                      <a:pt x="684" y="183"/>
                    </a:lnTo>
                    <a:lnTo>
                      <a:pt x="664" y="183"/>
                    </a:lnTo>
                    <a:lnTo>
                      <a:pt x="642" y="175"/>
                    </a:lnTo>
                    <a:lnTo>
                      <a:pt x="632" y="164"/>
                    </a:lnTo>
                    <a:lnTo>
                      <a:pt x="621" y="164"/>
                    </a:lnTo>
                    <a:lnTo>
                      <a:pt x="611" y="164"/>
                    </a:lnTo>
                    <a:lnTo>
                      <a:pt x="589" y="164"/>
                    </a:lnTo>
                    <a:lnTo>
                      <a:pt x="579" y="153"/>
                    </a:lnTo>
                    <a:lnTo>
                      <a:pt x="568" y="135"/>
                    </a:lnTo>
                    <a:lnTo>
                      <a:pt x="546" y="135"/>
                    </a:lnTo>
                    <a:lnTo>
                      <a:pt x="536" y="125"/>
                    </a:lnTo>
                    <a:lnTo>
                      <a:pt x="526" y="125"/>
                    </a:lnTo>
                    <a:lnTo>
                      <a:pt x="503" y="125"/>
                    </a:lnTo>
                    <a:lnTo>
                      <a:pt x="493" y="125"/>
                    </a:lnTo>
                    <a:lnTo>
                      <a:pt x="482" y="116"/>
                    </a:lnTo>
                    <a:lnTo>
                      <a:pt x="471" y="116"/>
                    </a:lnTo>
                    <a:lnTo>
                      <a:pt x="461" y="116"/>
                    </a:lnTo>
                    <a:lnTo>
                      <a:pt x="451" y="105"/>
                    </a:lnTo>
                    <a:lnTo>
                      <a:pt x="439" y="96"/>
                    </a:lnTo>
                    <a:lnTo>
                      <a:pt x="429" y="96"/>
                    </a:lnTo>
                    <a:lnTo>
                      <a:pt x="408" y="87"/>
                    </a:lnTo>
                    <a:lnTo>
                      <a:pt x="396" y="87"/>
                    </a:lnTo>
                    <a:lnTo>
                      <a:pt x="375" y="77"/>
                    </a:lnTo>
                    <a:lnTo>
                      <a:pt x="375" y="67"/>
                    </a:lnTo>
                    <a:lnTo>
                      <a:pt x="353" y="67"/>
                    </a:lnTo>
                    <a:lnTo>
                      <a:pt x="343" y="57"/>
                    </a:lnTo>
                    <a:lnTo>
                      <a:pt x="332" y="57"/>
                    </a:lnTo>
                    <a:lnTo>
                      <a:pt x="311" y="57"/>
                    </a:lnTo>
                    <a:lnTo>
                      <a:pt x="300" y="48"/>
                    </a:lnTo>
                    <a:lnTo>
                      <a:pt x="288" y="39"/>
                    </a:lnTo>
                    <a:lnTo>
                      <a:pt x="268" y="48"/>
                    </a:lnTo>
                    <a:lnTo>
                      <a:pt x="257" y="28"/>
                    </a:lnTo>
                    <a:lnTo>
                      <a:pt x="246" y="19"/>
                    </a:lnTo>
                    <a:lnTo>
                      <a:pt x="246" y="10"/>
                    </a:lnTo>
                    <a:lnTo>
                      <a:pt x="246" y="0"/>
                    </a:lnTo>
                    <a:lnTo>
                      <a:pt x="225" y="10"/>
                    </a:lnTo>
                    <a:lnTo>
                      <a:pt x="215" y="10"/>
                    </a:lnTo>
                    <a:lnTo>
                      <a:pt x="203" y="0"/>
                    </a:lnTo>
                    <a:lnTo>
                      <a:pt x="203" y="10"/>
                    </a:lnTo>
                    <a:lnTo>
                      <a:pt x="193" y="10"/>
                    </a:lnTo>
                    <a:lnTo>
                      <a:pt x="182" y="10"/>
                    </a:lnTo>
                    <a:lnTo>
                      <a:pt x="171" y="10"/>
                    </a:lnTo>
                    <a:lnTo>
                      <a:pt x="182" y="19"/>
                    </a:lnTo>
                    <a:lnTo>
                      <a:pt x="171" y="28"/>
                    </a:lnTo>
                    <a:lnTo>
                      <a:pt x="160" y="39"/>
                    </a:lnTo>
                    <a:lnTo>
                      <a:pt x="160" y="28"/>
                    </a:lnTo>
                    <a:lnTo>
                      <a:pt x="150" y="19"/>
                    </a:lnTo>
                    <a:lnTo>
                      <a:pt x="139" y="19"/>
                    </a:lnTo>
                    <a:lnTo>
                      <a:pt x="128" y="19"/>
                    </a:lnTo>
                    <a:lnTo>
                      <a:pt x="118" y="10"/>
                    </a:lnTo>
                    <a:lnTo>
                      <a:pt x="108" y="28"/>
                    </a:lnTo>
                    <a:lnTo>
                      <a:pt x="96" y="19"/>
                    </a:lnTo>
                    <a:lnTo>
                      <a:pt x="87" y="28"/>
                    </a:lnTo>
                    <a:lnTo>
                      <a:pt x="75" y="39"/>
                    </a:lnTo>
                    <a:lnTo>
                      <a:pt x="87" y="48"/>
                    </a:lnTo>
                    <a:lnTo>
                      <a:pt x="87" y="57"/>
                    </a:lnTo>
                    <a:lnTo>
                      <a:pt x="96" y="48"/>
                    </a:lnTo>
                    <a:lnTo>
                      <a:pt x="96" y="57"/>
                    </a:lnTo>
                    <a:lnTo>
                      <a:pt x="87" y="67"/>
                    </a:lnTo>
                    <a:lnTo>
                      <a:pt x="75" y="67"/>
                    </a:lnTo>
                    <a:lnTo>
                      <a:pt x="75" y="77"/>
                    </a:lnTo>
                    <a:lnTo>
                      <a:pt x="87" y="77"/>
                    </a:lnTo>
                    <a:lnTo>
                      <a:pt x="87" y="67"/>
                    </a:lnTo>
                    <a:lnTo>
                      <a:pt x="108" y="67"/>
                    </a:lnTo>
                    <a:lnTo>
                      <a:pt x="108" y="77"/>
                    </a:lnTo>
                    <a:lnTo>
                      <a:pt x="96" y="87"/>
                    </a:lnTo>
                    <a:lnTo>
                      <a:pt x="96" y="96"/>
                    </a:lnTo>
                    <a:lnTo>
                      <a:pt x="87" y="105"/>
                    </a:lnTo>
                    <a:lnTo>
                      <a:pt x="96" y="105"/>
                    </a:lnTo>
                    <a:lnTo>
                      <a:pt x="96" y="116"/>
                    </a:lnTo>
                    <a:lnTo>
                      <a:pt x="87" y="125"/>
                    </a:lnTo>
                    <a:lnTo>
                      <a:pt x="75" y="116"/>
                    </a:lnTo>
                    <a:lnTo>
                      <a:pt x="65" y="125"/>
                    </a:lnTo>
                    <a:lnTo>
                      <a:pt x="65" y="144"/>
                    </a:lnTo>
                    <a:lnTo>
                      <a:pt x="87" y="144"/>
                    </a:lnTo>
                    <a:lnTo>
                      <a:pt x="96" y="144"/>
                    </a:lnTo>
                    <a:lnTo>
                      <a:pt x="96" y="135"/>
                    </a:lnTo>
                    <a:lnTo>
                      <a:pt x="118" y="144"/>
                    </a:lnTo>
                    <a:lnTo>
                      <a:pt x="128" y="144"/>
                    </a:lnTo>
                    <a:lnTo>
                      <a:pt x="128" y="153"/>
                    </a:lnTo>
                    <a:lnTo>
                      <a:pt x="128" y="164"/>
                    </a:lnTo>
                    <a:lnTo>
                      <a:pt x="128" y="175"/>
                    </a:lnTo>
                    <a:lnTo>
                      <a:pt x="139" y="175"/>
                    </a:lnTo>
                    <a:lnTo>
                      <a:pt x="150" y="175"/>
                    </a:lnTo>
                    <a:lnTo>
                      <a:pt x="160" y="175"/>
                    </a:lnTo>
                    <a:lnTo>
                      <a:pt x="171" y="183"/>
                    </a:lnTo>
                    <a:lnTo>
                      <a:pt x="182" y="183"/>
                    </a:lnTo>
                    <a:lnTo>
                      <a:pt x="193" y="194"/>
                    </a:lnTo>
                    <a:lnTo>
                      <a:pt x="203" y="202"/>
                    </a:lnTo>
                    <a:lnTo>
                      <a:pt x="203" y="194"/>
                    </a:lnTo>
                    <a:lnTo>
                      <a:pt x="215" y="194"/>
                    </a:lnTo>
                    <a:lnTo>
                      <a:pt x="225" y="194"/>
                    </a:lnTo>
                    <a:lnTo>
                      <a:pt x="225" y="202"/>
                    </a:lnTo>
                    <a:lnTo>
                      <a:pt x="235" y="202"/>
                    </a:lnTo>
                    <a:lnTo>
                      <a:pt x="246" y="202"/>
                    </a:lnTo>
                    <a:lnTo>
                      <a:pt x="257" y="212"/>
                    </a:lnTo>
                    <a:lnTo>
                      <a:pt x="246" y="221"/>
                    </a:lnTo>
                    <a:lnTo>
                      <a:pt x="246" y="232"/>
                    </a:lnTo>
                    <a:lnTo>
                      <a:pt x="246" y="240"/>
                    </a:lnTo>
                    <a:lnTo>
                      <a:pt x="257" y="240"/>
                    </a:lnTo>
                    <a:lnTo>
                      <a:pt x="268" y="251"/>
                    </a:lnTo>
                    <a:lnTo>
                      <a:pt x="268" y="260"/>
                    </a:lnTo>
                    <a:lnTo>
                      <a:pt x="257" y="260"/>
                    </a:lnTo>
                    <a:lnTo>
                      <a:pt x="257" y="269"/>
                    </a:lnTo>
                    <a:lnTo>
                      <a:pt x="246" y="269"/>
                    </a:lnTo>
                    <a:lnTo>
                      <a:pt x="235" y="269"/>
                    </a:lnTo>
                    <a:lnTo>
                      <a:pt x="235" y="280"/>
                    </a:lnTo>
                    <a:lnTo>
                      <a:pt x="225" y="280"/>
                    </a:lnTo>
                    <a:lnTo>
                      <a:pt x="215" y="280"/>
                    </a:lnTo>
                    <a:lnTo>
                      <a:pt x="215" y="289"/>
                    </a:lnTo>
                    <a:lnTo>
                      <a:pt x="203" y="289"/>
                    </a:lnTo>
                    <a:lnTo>
                      <a:pt x="193" y="300"/>
                    </a:lnTo>
                    <a:lnTo>
                      <a:pt x="193" y="308"/>
                    </a:lnTo>
                    <a:lnTo>
                      <a:pt x="182" y="319"/>
                    </a:lnTo>
                    <a:lnTo>
                      <a:pt x="182" y="326"/>
                    </a:lnTo>
                    <a:lnTo>
                      <a:pt x="171" y="337"/>
                    </a:lnTo>
                    <a:lnTo>
                      <a:pt x="171" y="347"/>
                    </a:lnTo>
                    <a:lnTo>
                      <a:pt x="171" y="357"/>
                    </a:lnTo>
                    <a:lnTo>
                      <a:pt x="171" y="367"/>
                    </a:lnTo>
                    <a:lnTo>
                      <a:pt x="171" y="376"/>
                    </a:lnTo>
                    <a:lnTo>
                      <a:pt x="160" y="376"/>
                    </a:lnTo>
                    <a:lnTo>
                      <a:pt x="150" y="376"/>
                    </a:lnTo>
                    <a:lnTo>
                      <a:pt x="150" y="386"/>
                    </a:lnTo>
                    <a:lnTo>
                      <a:pt x="128" y="405"/>
                    </a:lnTo>
                    <a:lnTo>
                      <a:pt x="128" y="415"/>
                    </a:lnTo>
                    <a:lnTo>
                      <a:pt x="118" y="425"/>
                    </a:lnTo>
                    <a:lnTo>
                      <a:pt x="118" y="433"/>
                    </a:lnTo>
                    <a:lnTo>
                      <a:pt x="108" y="433"/>
                    </a:lnTo>
                    <a:lnTo>
                      <a:pt x="87" y="425"/>
                    </a:lnTo>
                    <a:lnTo>
                      <a:pt x="87" y="444"/>
                    </a:lnTo>
                    <a:lnTo>
                      <a:pt x="87" y="453"/>
                    </a:lnTo>
                    <a:lnTo>
                      <a:pt x="87" y="463"/>
                    </a:lnTo>
                    <a:lnTo>
                      <a:pt x="96" y="473"/>
                    </a:lnTo>
                    <a:lnTo>
                      <a:pt x="96" y="482"/>
                    </a:lnTo>
                    <a:lnTo>
                      <a:pt x="96" y="492"/>
                    </a:lnTo>
                    <a:lnTo>
                      <a:pt x="87" y="501"/>
                    </a:lnTo>
                    <a:lnTo>
                      <a:pt x="75" y="511"/>
                    </a:lnTo>
                    <a:lnTo>
                      <a:pt x="75" y="521"/>
                    </a:lnTo>
                    <a:lnTo>
                      <a:pt x="65" y="521"/>
                    </a:lnTo>
                    <a:lnTo>
                      <a:pt x="53" y="530"/>
                    </a:lnTo>
                    <a:lnTo>
                      <a:pt x="53" y="540"/>
                    </a:lnTo>
                    <a:lnTo>
                      <a:pt x="44" y="549"/>
                    </a:lnTo>
                    <a:lnTo>
                      <a:pt x="53" y="560"/>
                    </a:lnTo>
                    <a:lnTo>
                      <a:pt x="65" y="560"/>
                    </a:lnTo>
                    <a:lnTo>
                      <a:pt x="65" y="569"/>
                    </a:lnTo>
                    <a:lnTo>
                      <a:pt x="65" y="578"/>
                    </a:lnTo>
                    <a:lnTo>
                      <a:pt x="53" y="578"/>
                    </a:lnTo>
                    <a:lnTo>
                      <a:pt x="44" y="588"/>
                    </a:lnTo>
                    <a:lnTo>
                      <a:pt x="32" y="588"/>
                    </a:lnTo>
                    <a:lnTo>
                      <a:pt x="22" y="588"/>
                    </a:lnTo>
                    <a:lnTo>
                      <a:pt x="22" y="598"/>
                    </a:lnTo>
                    <a:lnTo>
                      <a:pt x="10" y="598"/>
                    </a:lnTo>
                    <a:lnTo>
                      <a:pt x="10" y="608"/>
                    </a:lnTo>
                    <a:lnTo>
                      <a:pt x="0" y="617"/>
                    </a:lnTo>
                    <a:lnTo>
                      <a:pt x="0" y="635"/>
                    </a:lnTo>
                    <a:lnTo>
                      <a:pt x="0" y="655"/>
                    </a:lnTo>
                    <a:lnTo>
                      <a:pt x="10" y="655"/>
                    </a:lnTo>
                    <a:lnTo>
                      <a:pt x="22" y="655"/>
                    </a:lnTo>
                    <a:lnTo>
                      <a:pt x="32" y="666"/>
                    </a:lnTo>
                    <a:lnTo>
                      <a:pt x="44" y="674"/>
                    </a:lnTo>
                    <a:lnTo>
                      <a:pt x="53" y="684"/>
                    </a:lnTo>
                    <a:lnTo>
                      <a:pt x="53" y="694"/>
                    </a:lnTo>
                    <a:lnTo>
                      <a:pt x="75" y="705"/>
                    </a:lnTo>
                    <a:lnTo>
                      <a:pt x="87" y="713"/>
                    </a:lnTo>
                    <a:lnTo>
                      <a:pt x="87" y="723"/>
                    </a:lnTo>
                    <a:lnTo>
                      <a:pt x="75" y="733"/>
                    </a:lnTo>
                    <a:lnTo>
                      <a:pt x="87" y="733"/>
                    </a:lnTo>
                    <a:lnTo>
                      <a:pt x="96" y="733"/>
                    </a:lnTo>
                    <a:lnTo>
                      <a:pt x="87" y="753"/>
                    </a:lnTo>
                    <a:lnTo>
                      <a:pt x="87" y="762"/>
                    </a:lnTo>
                    <a:lnTo>
                      <a:pt x="65" y="762"/>
                    </a:lnTo>
                    <a:lnTo>
                      <a:pt x="75" y="772"/>
                    </a:lnTo>
                    <a:lnTo>
                      <a:pt x="75" y="792"/>
                    </a:lnTo>
                    <a:lnTo>
                      <a:pt x="87" y="801"/>
                    </a:lnTo>
                    <a:lnTo>
                      <a:pt x="96" y="801"/>
                    </a:lnTo>
                    <a:lnTo>
                      <a:pt x="108" y="810"/>
                    </a:lnTo>
                    <a:lnTo>
                      <a:pt x="118" y="828"/>
                    </a:lnTo>
                    <a:lnTo>
                      <a:pt x="128" y="819"/>
                    </a:lnTo>
                    <a:lnTo>
                      <a:pt x="128" y="810"/>
                    </a:lnTo>
                    <a:lnTo>
                      <a:pt x="150" y="801"/>
                    </a:lnTo>
                    <a:lnTo>
                      <a:pt x="171" y="801"/>
                    </a:lnTo>
                    <a:lnTo>
                      <a:pt x="182" y="792"/>
                    </a:lnTo>
                    <a:lnTo>
                      <a:pt x="193" y="792"/>
                    </a:lnTo>
                    <a:lnTo>
                      <a:pt x="215" y="801"/>
                    </a:lnTo>
                    <a:lnTo>
                      <a:pt x="225" y="801"/>
                    </a:lnTo>
                    <a:lnTo>
                      <a:pt x="235" y="781"/>
                    </a:lnTo>
                    <a:lnTo>
                      <a:pt x="257" y="781"/>
                    </a:lnTo>
                    <a:lnTo>
                      <a:pt x="278" y="792"/>
                    </a:lnTo>
                    <a:lnTo>
                      <a:pt x="288" y="801"/>
                    </a:lnTo>
                    <a:lnTo>
                      <a:pt x="311" y="801"/>
                    </a:lnTo>
                    <a:lnTo>
                      <a:pt x="321" y="819"/>
                    </a:lnTo>
                    <a:lnTo>
                      <a:pt x="343" y="819"/>
                    </a:lnTo>
                    <a:lnTo>
                      <a:pt x="375" y="819"/>
                    </a:lnTo>
                    <a:lnTo>
                      <a:pt x="386" y="819"/>
                    </a:lnTo>
                    <a:lnTo>
                      <a:pt x="408" y="828"/>
                    </a:lnTo>
                    <a:lnTo>
                      <a:pt x="418" y="819"/>
                    </a:lnTo>
                    <a:lnTo>
                      <a:pt x="439" y="819"/>
                    </a:lnTo>
                    <a:lnTo>
                      <a:pt x="451" y="828"/>
                    </a:lnTo>
                    <a:lnTo>
                      <a:pt x="461" y="828"/>
                    </a:lnTo>
                    <a:lnTo>
                      <a:pt x="461" y="839"/>
                    </a:lnTo>
                    <a:lnTo>
                      <a:pt x="471" y="839"/>
                    </a:lnTo>
                    <a:lnTo>
                      <a:pt x="482" y="828"/>
                    </a:lnTo>
                    <a:lnTo>
                      <a:pt x="482" y="819"/>
                    </a:lnTo>
                    <a:lnTo>
                      <a:pt x="482" y="810"/>
                    </a:lnTo>
                    <a:lnTo>
                      <a:pt x="503" y="801"/>
                    </a:lnTo>
                    <a:lnTo>
                      <a:pt x="503" y="792"/>
                    </a:lnTo>
                    <a:lnTo>
                      <a:pt x="526" y="792"/>
                    </a:lnTo>
                    <a:lnTo>
                      <a:pt x="536" y="781"/>
                    </a:lnTo>
                    <a:lnTo>
                      <a:pt x="557" y="781"/>
                    </a:lnTo>
                    <a:lnTo>
                      <a:pt x="568" y="781"/>
                    </a:lnTo>
                    <a:lnTo>
                      <a:pt x="589" y="792"/>
                    </a:lnTo>
                    <a:lnTo>
                      <a:pt x="600" y="781"/>
                    </a:lnTo>
                    <a:lnTo>
                      <a:pt x="621" y="772"/>
                    </a:lnTo>
                    <a:lnTo>
                      <a:pt x="621" y="753"/>
                    </a:lnTo>
                    <a:lnTo>
                      <a:pt x="632" y="744"/>
                    </a:lnTo>
                    <a:lnTo>
                      <a:pt x="642" y="744"/>
                    </a:lnTo>
                    <a:lnTo>
                      <a:pt x="654" y="733"/>
                    </a:lnTo>
                    <a:lnTo>
                      <a:pt x="654" y="723"/>
                    </a:lnTo>
                    <a:lnTo>
                      <a:pt x="675" y="713"/>
                    </a:lnTo>
                    <a:lnTo>
                      <a:pt x="684" y="713"/>
                    </a:lnTo>
                    <a:lnTo>
                      <a:pt x="707" y="713"/>
                    </a:lnTo>
                    <a:lnTo>
                      <a:pt x="727" y="694"/>
                    </a:lnTo>
                    <a:lnTo>
                      <a:pt x="717" y="684"/>
                    </a:lnTo>
                    <a:lnTo>
                      <a:pt x="717" y="674"/>
                    </a:lnTo>
                    <a:lnTo>
                      <a:pt x="707" y="666"/>
                    </a:lnTo>
                    <a:lnTo>
                      <a:pt x="707" y="655"/>
                    </a:lnTo>
                    <a:lnTo>
                      <a:pt x="707" y="646"/>
                    </a:lnTo>
                    <a:lnTo>
                      <a:pt x="707" y="627"/>
                    </a:lnTo>
                    <a:lnTo>
                      <a:pt x="707" y="608"/>
                    </a:lnTo>
                    <a:lnTo>
                      <a:pt x="717" y="598"/>
                    </a:lnTo>
                    <a:lnTo>
                      <a:pt x="727" y="588"/>
                    </a:lnTo>
                    <a:lnTo>
                      <a:pt x="749" y="578"/>
                    </a:lnTo>
                    <a:lnTo>
                      <a:pt x="770" y="560"/>
                    </a:lnTo>
                    <a:lnTo>
                      <a:pt x="782" y="560"/>
                    </a:lnTo>
                    <a:lnTo>
                      <a:pt x="793" y="549"/>
                    </a:lnTo>
                    <a:lnTo>
                      <a:pt x="815" y="530"/>
                    </a:lnTo>
                    <a:lnTo>
                      <a:pt x="824" y="521"/>
                    </a:lnTo>
                    <a:lnTo>
                      <a:pt x="847" y="511"/>
                    </a:lnTo>
                    <a:lnTo>
                      <a:pt x="857" y="511"/>
                    </a:lnTo>
                    <a:lnTo>
                      <a:pt x="847" y="511"/>
                    </a:lnTo>
                    <a:lnTo>
                      <a:pt x="847" y="501"/>
                    </a:lnTo>
                    <a:lnTo>
                      <a:pt x="857" y="501"/>
                    </a:lnTo>
                    <a:lnTo>
                      <a:pt x="857" y="492"/>
                    </a:lnTo>
                    <a:lnTo>
                      <a:pt x="868" y="482"/>
                    </a:lnTo>
                    <a:lnTo>
                      <a:pt x="878" y="482"/>
                    </a:lnTo>
                    <a:lnTo>
                      <a:pt x="899" y="482"/>
                    </a:lnTo>
                    <a:lnTo>
                      <a:pt x="920" y="482"/>
                    </a:lnTo>
                    <a:lnTo>
                      <a:pt x="942" y="482"/>
                    </a:lnTo>
                    <a:lnTo>
                      <a:pt x="953" y="482"/>
                    </a:lnTo>
                    <a:lnTo>
                      <a:pt x="963" y="482"/>
                    </a:lnTo>
                    <a:lnTo>
                      <a:pt x="975" y="482"/>
                    </a:lnTo>
                    <a:lnTo>
                      <a:pt x="995" y="473"/>
                    </a:lnTo>
                    <a:lnTo>
                      <a:pt x="1007" y="473"/>
                    </a:lnTo>
                    <a:lnTo>
                      <a:pt x="1017" y="463"/>
                    </a:lnTo>
                    <a:lnTo>
                      <a:pt x="1038" y="463"/>
                    </a:lnTo>
                    <a:lnTo>
                      <a:pt x="1050" y="463"/>
                    </a:lnTo>
                    <a:lnTo>
                      <a:pt x="1060" y="453"/>
                    </a:lnTo>
                    <a:lnTo>
                      <a:pt x="1071" y="453"/>
                    </a:lnTo>
                    <a:lnTo>
                      <a:pt x="1081" y="444"/>
                    </a:lnTo>
                    <a:lnTo>
                      <a:pt x="1093" y="433"/>
                    </a:lnTo>
                    <a:lnTo>
                      <a:pt x="1093" y="425"/>
                    </a:lnTo>
                    <a:lnTo>
                      <a:pt x="1103" y="415"/>
                    </a:lnTo>
                    <a:lnTo>
                      <a:pt x="1103" y="405"/>
                    </a:lnTo>
                    <a:lnTo>
                      <a:pt x="1103" y="386"/>
                    </a:lnTo>
                    <a:lnTo>
                      <a:pt x="1097" y="379"/>
                    </a:lnTo>
                    <a:lnTo>
                      <a:pt x="1093" y="386"/>
                    </a:lnTo>
                    <a:lnTo>
                      <a:pt x="1081" y="386"/>
                    </a:lnTo>
                    <a:lnTo>
                      <a:pt x="1071" y="376"/>
                    </a:lnTo>
                    <a:lnTo>
                      <a:pt x="1060" y="386"/>
                    </a:lnTo>
                    <a:lnTo>
                      <a:pt x="1050" y="376"/>
                    </a:lnTo>
                    <a:lnTo>
                      <a:pt x="1028" y="376"/>
                    </a:lnTo>
                    <a:lnTo>
                      <a:pt x="1017" y="376"/>
                    </a:lnTo>
                    <a:lnTo>
                      <a:pt x="1006" y="378"/>
                    </a:lnTo>
                    <a:lnTo>
                      <a:pt x="988" y="378"/>
                    </a:lnTo>
                    <a:lnTo>
                      <a:pt x="975" y="375"/>
                    </a:lnTo>
                    <a:lnTo>
                      <a:pt x="970" y="363"/>
                    </a:lnTo>
                    <a:lnTo>
                      <a:pt x="972" y="357"/>
                    </a:lnTo>
                    <a:lnTo>
                      <a:pt x="953" y="347"/>
                    </a:lnTo>
                    <a:lnTo>
                      <a:pt x="956" y="335"/>
                    </a:lnTo>
                    <a:lnTo>
                      <a:pt x="948" y="326"/>
                    </a:lnTo>
                    <a:lnTo>
                      <a:pt x="939" y="318"/>
                    </a:lnTo>
                    <a:lnTo>
                      <a:pt x="923" y="308"/>
                    </a:lnTo>
                    <a:lnTo>
                      <a:pt x="910" y="319"/>
                    </a:lnTo>
                    <a:lnTo>
                      <a:pt x="888" y="319"/>
                    </a:lnTo>
                    <a:lnTo>
                      <a:pt x="888" y="308"/>
                    </a:lnTo>
                    <a:lnTo>
                      <a:pt x="878" y="308"/>
                    </a:lnTo>
                    <a:lnTo>
                      <a:pt x="857" y="300"/>
                    </a:lnTo>
                    <a:lnTo>
                      <a:pt x="847" y="300"/>
                    </a:lnTo>
                    <a:lnTo>
                      <a:pt x="824" y="289"/>
                    </a:lnTo>
                    <a:lnTo>
                      <a:pt x="824" y="280"/>
                    </a:lnTo>
                    <a:lnTo>
                      <a:pt x="804" y="269"/>
                    </a:lnTo>
                    <a:lnTo>
                      <a:pt x="793" y="269"/>
                    </a:lnTo>
                    <a:lnTo>
                      <a:pt x="770" y="251"/>
                    </a:lnTo>
                    <a:lnTo>
                      <a:pt x="760" y="251"/>
                    </a:lnTo>
                    <a:lnTo>
                      <a:pt x="749" y="240"/>
                    </a:lnTo>
                    <a:lnTo>
                      <a:pt x="739" y="232"/>
                    </a:lnTo>
                    <a:lnTo>
                      <a:pt x="727" y="232"/>
                    </a:lnTo>
                    <a:lnTo>
                      <a:pt x="727" y="221"/>
                    </a:lnTo>
                    <a:lnTo>
                      <a:pt x="727" y="212"/>
                    </a:lnTo>
                    <a:lnTo>
                      <a:pt x="717" y="202"/>
                    </a:lnTo>
                    <a:lnTo>
                      <a:pt x="707" y="194"/>
                    </a:lnTo>
                    <a:lnTo>
                      <a:pt x="707" y="194"/>
                    </a:lnTo>
                    <a:lnTo>
                      <a:pt x="706" y="193"/>
                    </a:lnTo>
                    <a:close/>
                  </a:path>
                </a:pathLst>
              </a:custGeom>
              <a:solidFill>
                <a:schemeClr val="accent2"/>
              </a:solidFill>
              <a:ln w="3175" cmpd="sng">
                <a:solidFill>
                  <a:schemeClr val="bg1"/>
                </a:solidFill>
                <a:round/>
                <a:headEnd/>
                <a:tailEnd/>
              </a:ln>
            </p:spPr>
            <p:txBody>
              <a:bodyPr/>
              <a:lstStyle/>
              <a:p>
                <a:endParaRPr lang="es-ES" sz="900" dirty="0"/>
              </a:p>
            </p:txBody>
          </p:sp>
          <p:sp>
            <p:nvSpPr>
              <p:cNvPr id="604" name="Freeform 21"/>
              <p:cNvSpPr>
                <a:spLocks/>
              </p:cNvSpPr>
              <p:nvPr>
                <p:custDataLst>
                  <p:tags r:id="rId16"/>
                </p:custDataLst>
              </p:nvPr>
            </p:nvSpPr>
            <p:spPr bwMode="auto">
              <a:xfrm>
                <a:off x="1358" y="2968"/>
                <a:ext cx="439" cy="517"/>
              </a:xfrm>
              <a:custGeom>
                <a:avLst/>
                <a:gdLst>
                  <a:gd name="T0" fmla="*/ 159 w 562"/>
                  <a:gd name="T1" fmla="*/ 790 h 790"/>
                  <a:gd name="T2" fmla="*/ 130 w 562"/>
                  <a:gd name="T3" fmla="*/ 774 h 790"/>
                  <a:gd name="T4" fmla="*/ 73 w 562"/>
                  <a:gd name="T5" fmla="*/ 747 h 790"/>
                  <a:gd name="T6" fmla="*/ 42 w 562"/>
                  <a:gd name="T7" fmla="*/ 718 h 790"/>
                  <a:gd name="T8" fmla="*/ 0 w 562"/>
                  <a:gd name="T9" fmla="*/ 731 h 790"/>
                  <a:gd name="T10" fmla="*/ 29 w 562"/>
                  <a:gd name="T11" fmla="*/ 675 h 790"/>
                  <a:gd name="T12" fmla="*/ 58 w 562"/>
                  <a:gd name="T13" fmla="*/ 646 h 790"/>
                  <a:gd name="T14" fmla="*/ 58 w 562"/>
                  <a:gd name="T15" fmla="*/ 588 h 790"/>
                  <a:gd name="T16" fmla="*/ 87 w 562"/>
                  <a:gd name="T17" fmla="*/ 545 h 790"/>
                  <a:gd name="T18" fmla="*/ 101 w 562"/>
                  <a:gd name="T19" fmla="*/ 487 h 790"/>
                  <a:gd name="T20" fmla="*/ 42 w 562"/>
                  <a:gd name="T21" fmla="*/ 474 h 790"/>
                  <a:gd name="T22" fmla="*/ 58 w 562"/>
                  <a:gd name="T23" fmla="*/ 431 h 790"/>
                  <a:gd name="T24" fmla="*/ 73 w 562"/>
                  <a:gd name="T25" fmla="*/ 388 h 790"/>
                  <a:gd name="T26" fmla="*/ 114 w 562"/>
                  <a:gd name="T27" fmla="*/ 359 h 790"/>
                  <a:gd name="T28" fmla="*/ 159 w 562"/>
                  <a:gd name="T29" fmla="*/ 316 h 790"/>
                  <a:gd name="T30" fmla="*/ 188 w 562"/>
                  <a:gd name="T31" fmla="*/ 272 h 790"/>
                  <a:gd name="T32" fmla="*/ 217 w 562"/>
                  <a:gd name="T33" fmla="*/ 200 h 790"/>
                  <a:gd name="T34" fmla="*/ 246 w 562"/>
                  <a:gd name="T35" fmla="*/ 144 h 790"/>
                  <a:gd name="T36" fmla="*/ 273 w 562"/>
                  <a:gd name="T37" fmla="*/ 86 h 790"/>
                  <a:gd name="T38" fmla="*/ 289 w 562"/>
                  <a:gd name="T39" fmla="*/ 43 h 790"/>
                  <a:gd name="T40" fmla="*/ 318 w 562"/>
                  <a:gd name="T41" fmla="*/ 14 h 790"/>
                  <a:gd name="T42" fmla="*/ 360 w 562"/>
                  <a:gd name="T43" fmla="*/ 14 h 790"/>
                  <a:gd name="T44" fmla="*/ 374 w 562"/>
                  <a:gd name="T45" fmla="*/ 43 h 790"/>
                  <a:gd name="T46" fmla="*/ 403 w 562"/>
                  <a:gd name="T47" fmla="*/ 57 h 790"/>
                  <a:gd name="T48" fmla="*/ 448 w 562"/>
                  <a:gd name="T49" fmla="*/ 72 h 790"/>
                  <a:gd name="T50" fmla="*/ 475 w 562"/>
                  <a:gd name="T51" fmla="*/ 86 h 790"/>
                  <a:gd name="T52" fmla="*/ 506 w 562"/>
                  <a:gd name="T53" fmla="*/ 99 h 790"/>
                  <a:gd name="T54" fmla="*/ 547 w 562"/>
                  <a:gd name="T55" fmla="*/ 115 h 790"/>
                  <a:gd name="T56" fmla="*/ 535 w 562"/>
                  <a:gd name="T57" fmla="*/ 157 h 790"/>
                  <a:gd name="T58" fmla="*/ 562 w 562"/>
                  <a:gd name="T59" fmla="*/ 187 h 790"/>
                  <a:gd name="T60" fmla="*/ 535 w 562"/>
                  <a:gd name="T61" fmla="*/ 200 h 790"/>
                  <a:gd name="T62" fmla="*/ 506 w 562"/>
                  <a:gd name="T63" fmla="*/ 216 h 790"/>
                  <a:gd name="T64" fmla="*/ 475 w 562"/>
                  <a:gd name="T65" fmla="*/ 231 h 790"/>
                  <a:gd name="T66" fmla="*/ 448 w 562"/>
                  <a:gd name="T67" fmla="*/ 272 h 790"/>
                  <a:gd name="T68" fmla="*/ 432 w 562"/>
                  <a:gd name="T69" fmla="*/ 316 h 790"/>
                  <a:gd name="T70" fmla="*/ 432 w 562"/>
                  <a:gd name="T71" fmla="*/ 359 h 790"/>
                  <a:gd name="T72" fmla="*/ 403 w 562"/>
                  <a:gd name="T73" fmla="*/ 373 h 790"/>
                  <a:gd name="T74" fmla="*/ 360 w 562"/>
                  <a:gd name="T75" fmla="*/ 431 h 790"/>
                  <a:gd name="T76" fmla="*/ 318 w 562"/>
                  <a:gd name="T77" fmla="*/ 431 h 790"/>
                  <a:gd name="T78" fmla="*/ 318 w 562"/>
                  <a:gd name="T79" fmla="*/ 487 h 790"/>
                  <a:gd name="T80" fmla="*/ 331 w 562"/>
                  <a:gd name="T81" fmla="*/ 532 h 790"/>
                  <a:gd name="T82" fmla="*/ 302 w 562"/>
                  <a:gd name="T83" fmla="*/ 574 h 790"/>
                  <a:gd name="T84" fmla="*/ 273 w 562"/>
                  <a:gd name="T85" fmla="*/ 604 h 790"/>
                  <a:gd name="T86" fmla="*/ 289 w 562"/>
                  <a:gd name="T87" fmla="*/ 633 h 790"/>
                  <a:gd name="T88" fmla="*/ 273 w 562"/>
                  <a:gd name="T89" fmla="*/ 660 h 790"/>
                  <a:gd name="T90" fmla="*/ 230 w 562"/>
                  <a:gd name="T91" fmla="*/ 675 h 790"/>
                  <a:gd name="T92" fmla="*/ 217 w 562"/>
                  <a:gd name="T93" fmla="*/ 702 h 790"/>
                  <a:gd name="T94" fmla="*/ 203 w 562"/>
                  <a:gd name="T95" fmla="*/ 774 h 790"/>
                  <a:gd name="T96" fmla="*/ 217 w 562"/>
                  <a:gd name="T97" fmla="*/ 77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lnTo>
                      <a:pt x="217" y="774"/>
                    </a:lnTo>
                    <a:lnTo>
                      <a:pt x="217" y="774"/>
                    </a:lnTo>
                    <a:close/>
                  </a:path>
                </a:pathLst>
              </a:custGeom>
              <a:solidFill>
                <a:schemeClr val="accent2"/>
              </a:solidFill>
              <a:ln w="3175" cmpd="sng">
                <a:solidFill>
                  <a:schemeClr val="bg1"/>
                </a:solidFill>
                <a:round/>
                <a:headEnd/>
                <a:tailEnd/>
              </a:ln>
            </p:spPr>
            <p:txBody>
              <a:bodyPr/>
              <a:lstStyle/>
              <a:p>
                <a:endParaRPr lang="es-ES" sz="900" dirty="0"/>
              </a:p>
            </p:txBody>
          </p:sp>
          <p:sp>
            <p:nvSpPr>
              <p:cNvPr id="605" name="Freeform 22"/>
              <p:cNvSpPr>
                <a:spLocks/>
              </p:cNvSpPr>
              <p:nvPr>
                <p:custDataLst>
                  <p:tags r:id="rId17"/>
                </p:custDataLst>
              </p:nvPr>
            </p:nvSpPr>
            <p:spPr bwMode="auto">
              <a:xfrm>
                <a:off x="2533" y="3458"/>
                <a:ext cx="102" cy="56"/>
              </a:xfrm>
              <a:custGeom>
                <a:avLst/>
                <a:gdLst>
                  <a:gd name="T0" fmla="*/ 72 w 130"/>
                  <a:gd name="T1" fmla="*/ 87 h 87"/>
                  <a:gd name="T2" fmla="*/ 72 w 130"/>
                  <a:gd name="T3" fmla="*/ 74 h 87"/>
                  <a:gd name="T4" fmla="*/ 58 w 130"/>
                  <a:gd name="T5" fmla="*/ 74 h 87"/>
                  <a:gd name="T6" fmla="*/ 42 w 130"/>
                  <a:gd name="T7" fmla="*/ 44 h 87"/>
                  <a:gd name="T8" fmla="*/ 29 w 130"/>
                  <a:gd name="T9" fmla="*/ 44 h 87"/>
                  <a:gd name="T10" fmla="*/ 0 w 130"/>
                  <a:gd name="T11" fmla="*/ 44 h 87"/>
                  <a:gd name="T12" fmla="*/ 0 w 130"/>
                  <a:gd name="T13" fmla="*/ 29 h 87"/>
                  <a:gd name="T14" fmla="*/ 13 w 130"/>
                  <a:gd name="T15" fmla="*/ 29 h 87"/>
                  <a:gd name="T16" fmla="*/ 29 w 130"/>
                  <a:gd name="T17" fmla="*/ 29 h 87"/>
                  <a:gd name="T18" fmla="*/ 58 w 130"/>
                  <a:gd name="T19" fmla="*/ 29 h 87"/>
                  <a:gd name="T20" fmla="*/ 58 w 130"/>
                  <a:gd name="T21" fmla="*/ 15 h 87"/>
                  <a:gd name="T22" fmla="*/ 72 w 130"/>
                  <a:gd name="T23" fmla="*/ 0 h 87"/>
                  <a:gd name="T24" fmla="*/ 85 w 130"/>
                  <a:gd name="T25" fmla="*/ 15 h 87"/>
                  <a:gd name="T26" fmla="*/ 85 w 130"/>
                  <a:gd name="T27" fmla="*/ 29 h 87"/>
                  <a:gd name="T28" fmla="*/ 101 w 130"/>
                  <a:gd name="T29" fmla="*/ 44 h 87"/>
                  <a:gd name="T30" fmla="*/ 114 w 130"/>
                  <a:gd name="T31" fmla="*/ 44 h 87"/>
                  <a:gd name="T32" fmla="*/ 130 w 130"/>
                  <a:gd name="T33" fmla="*/ 44 h 87"/>
                  <a:gd name="T34" fmla="*/ 114 w 130"/>
                  <a:gd name="T35" fmla="*/ 58 h 87"/>
                  <a:gd name="T36" fmla="*/ 101 w 130"/>
                  <a:gd name="T37" fmla="*/ 58 h 87"/>
                  <a:gd name="T38" fmla="*/ 101 w 130"/>
                  <a:gd name="T39" fmla="*/ 74 h 87"/>
                  <a:gd name="T40" fmla="*/ 85 w 130"/>
                  <a:gd name="T41" fmla="*/ 87 h 87"/>
                  <a:gd name="T42" fmla="*/ 72 w 130"/>
                  <a:gd name="T43" fmla="*/ 87 h 87"/>
                  <a:gd name="T44" fmla="*/ 72 w 130"/>
                  <a:gd name="T45" fmla="*/ 87 h 87"/>
                  <a:gd name="T46" fmla="*/ 72 w 130"/>
                  <a:gd name="T4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lnTo>
                      <a:pt x="72" y="87"/>
                    </a:lnTo>
                    <a:lnTo>
                      <a:pt x="72" y="87"/>
                    </a:lnTo>
                    <a:close/>
                  </a:path>
                </a:pathLst>
              </a:custGeom>
              <a:solidFill>
                <a:schemeClr val="accent2"/>
              </a:solidFill>
              <a:ln w="3175" cmpd="sng">
                <a:solidFill>
                  <a:schemeClr val="bg1"/>
                </a:solidFill>
                <a:round/>
                <a:headEnd/>
                <a:tailEnd/>
              </a:ln>
            </p:spPr>
            <p:txBody>
              <a:bodyPr/>
              <a:lstStyle/>
              <a:p>
                <a:endParaRPr lang="es-ES" sz="900" dirty="0"/>
              </a:p>
            </p:txBody>
          </p:sp>
          <p:sp>
            <p:nvSpPr>
              <p:cNvPr id="606" name="Freeform 23"/>
              <p:cNvSpPr>
                <a:spLocks/>
              </p:cNvSpPr>
              <p:nvPr>
                <p:custDataLst>
                  <p:tags r:id="rId18"/>
                </p:custDataLst>
              </p:nvPr>
            </p:nvSpPr>
            <p:spPr bwMode="auto">
              <a:xfrm>
                <a:off x="2680" y="3458"/>
                <a:ext cx="48" cy="31"/>
              </a:xfrm>
              <a:custGeom>
                <a:avLst/>
                <a:gdLst>
                  <a:gd name="T0" fmla="*/ 45 w 58"/>
                  <a:gd name="T1" fmla="*/ 44 h 44"/>
                  <a:gd name="T2" fmla="*/ 29 w 58"/>
                  <a:gd name="T3" fmla="*/ 29 h 44"/>
                  <a:gd name="T4" fmla="*/ 15 w 58"/>
                  <a:gd name="T5" fmla="*/ 29 h 44"/>
                  <a:gd name="T6" fmla="*/ 0 w 58"/>
                  <a:gd name="T7" fmla="*/ 15 h 44"/>
                  <a:gd name="T8" fmla="*/ 0 w 58"/>
                  <a:gd name="T9" fmla="*/ 0 h 44"/>
                  <a:gd name="T10" fmla="*/ 15 w 58"/>
                  <a:gd name="T11" fmla="*/ 0 h 44"/>
                  <a:gd name="T12" fmla="*/ 29 w 58"/>
                  <a:gd name="T13" fmla="*/ 15 h 44"/>
                  <a:gd name="T14" fmla="*/ 45 w 58"/>
                  <a:gd name="T15" fmla="*/ 15 h 44"/>
                  <a:gd name="T16" fmla="*/ 58 w 58"/>
                  <a:gd name="T17" fmla="*/ 15 h 44"/>
                  <a:gd name="T18" fmla="*/ 58 w 58"/>
                  <a:gd name="T19" fmla="*/ 29 h 44"/>
                  <a:gd name="T20" fmla="*/ 58 w 58"/>
                  <a:gd name="T21" fmla="*/ 44 h 44"/>
                  <a:gd name="T22" fmla="*/ 45 w 58"/>
                  <a:gd name="T23" fmla="*/ 44 h 44"/>
                  <a:gd name="T24" fmla="*/ 45 w 58"/>
                  <a:gd name="T25" fmla="*/ 44 h 44"/>
                  <a:gd name="T26" fmla="*/ 45 w 58"/>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607" name="Freeform 24"/>
              <p:cNvSpPr>
                <a:spLocks/>
              </p:cNvSpPr>
              <p:nvPr>
                <p:custDataLst>
                  <p:tags r:id="rId19"/>
                </p:custDataLst>
              </p:nvPr>
            </p:nvSpPr>
            <p:spPr bwMode="auto">
              <a:xfrm>
                <a:off x="2385" y="3514"/>
                <a:ext cx="47" cy="29"/>
              </a:xfrm>
              <a:custGeom>
                <a:avLst/>
                <a:gdLst>
                  <a:gd name="T0" fmla="*/ 29 w 58"/>
                  <a:gd name="T1" fmla="*/ 29 h 43"/>
                  <a:gd name="T2" fmla="*/ 42 w 58"/>
                  <a:gd name="T3" fmla="*/ 29 h 43"/>
                  <a:gd name="T4" fmla="*/ 42 w 58"/>
                  <a:gd name="T5" fmla="*/ 14 h 43"/>
                  <a:gd name="T6" fmla="*/ 58 w 58"/>
                  <a:gd name="T7" fmla="*/ 0 h 43"/>
                  <a:gd name="T8" fmla="*/ 42 w 58"/>
                  <a:gd name="T9" fmla="*/ 0 h 43"/>
                  <a:gd name="T10" fmla="*/ 29 w 58"/>
                  <a:gd name="T11" fmla="*/ 0 h 43"/>
                  <a:gd name="T12" fmla="*/ 29 w 58"/>
                  <a:gd name="T13" fmla="*/ 14 h 43"/>
                  <a:gd name="T14" fmla="*/ 0 w 58"/>
                  <a:gd name="T15" fmla="*/ 14 h 43"/>
                  <a:gd name="T16" fmla="*/ 0 w 58"/>
                  <a:gd name="T17" fmla="*/ 29 h 43"/>
                  <a:gd name="T18" fmla="*/ 0 w 58"/>
                  <a:gd name="T19" fmla="*/ 43 h 43"/>
                  <a:gd name="T20" fmla="*/ 29 w 58"/>
                  <a:gd name="T21" fmla="*/ 29 h 43"/>
                  <a:gd name="T22" fmla="*/ 29 w 58"/>
                  <a:gd name="T23" fmla="*/ 29 h 43"/>
                  <a:gd name="T24" fmla="*/ 29 w 58"/>
                  <a:gd name="T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08" name="Freeform 25"/>
              <p:cNvSpPr>
                <a:spLocks/>
              </p:cNvSpPr>
              <p:nvPr>
                <p:custDataLst>
                  <p:tags r:id="rId20"/>
                </p:custDataLst>
              </p:nvPr>
            </p:nvSpPr>
            <p:spPr bwMode="auto">
              <a:xfrm>
                <a:off x="1933" y="1751"/>
                <a:ext cx="417" cy="330"/>
              </a:xfrm>
              <a:custGeom>
                <a:avLst/>
                <a:gdLst>
                  <a:gd name="T0" fmla="*/ 519 w 533"/>
                  <a:gd name="T1" fmla="*/ 244 h 504"/>
                  <a:gd name="T2" fmla="*/ 504 w 533"/>
                  <a:gd name="T3" fmla="*/ 273 h 504"/>
                  <a:gd name="T4" fmla="*/ 490 w 533"/>
                  <a:gd name="T5" fmla="*/ 331 h 504"/>
                  <a:gd name="T6" fmla="*/ 477 w 533"/>
                  <a:gd name="T7" fmla="*/ 374 h 504"/>
                  <a:gd name="T8" fmla="*/ 477 w 533"/>
                  <a:gd name="T9" fmla="*/ 417 h 504"/>
                  <a:gd name="T10" fmla="*/ 448 w 533"/>
                  <a:gd name="T11" fmla="*/ 446 h 504"/>
                  <a:gd name="T12" fmla="*/ 419 w 533"/>
                  <a:gd name="T13" fmla="*/ 475 h 504"/>
                  <a:gd name="T14" fmla="*/ 347 w 533"/>
                  <a:gd name="T15" fmla="*/ 475 h 504"/>
                  <a:gd name="T16" fmla="*/ 273 w 533"/>
                  <a:gd name="T17" fmla="*/ 475 h 504"/>
                  <a:gd name="T18" fmla="*/ 244 w 533"/>
                  <a:gd name="T19" fmla="*/ 475 h 504"/>
                  <a:gd name="T20" fmla="*/ 215 w 533"/>
                  <a:gd name="T21" fmla="*/ 504 h 504"/>
                  <a:gd name="T22" fmla="*/ 159 w 533"/>
                  <a:gd name="T23" fmla="*/ 504 h 504"/>
                  <a:gd name="T24" fmla="*/ 101 w 533"/>
                  <a:gd name="T25" fmla="*/ 488 h 504"/>
                  <a:gd name="T26" fmla="*/ 71 w 533"/>
                  <a:gd name="T27" fmla="*/ 475 h 504"/>
                  <a:gd name="T28" fmla="*/ 71 w 533"/>
                  <a:gd name="T29" fmla="*/ 475 h 504"/>
                  <a:gd name="T30" fmla="*/ 44 w 533"/>
                  <a:gd name="T31" fmla="*/ 461 h 504"/>
                  <a:gd name="T32" fmla="*/ 44 w 533"/>
                  <a:gd name="T33" fmla="*/ 432 h 504"/>
                  <a:gd name="T34" fmla="*/ 58 w 533"/>
                  <a:gd name="T35" fmla="*/ 432 h 504"/>
                  <a:gd name="T36" fmla="*/ 13 w 533"/>
                  <a:gd name="T37" fmla="*/ 432 h 504"/>
                  <a:gd name="T38" fmla="*/ 29 w 533"/>
                  <a:gd name="T39" fmla="*/ 387 h 504"/>
                  <a:gd name="T40" fmla="*/ 71 w 533"/>
                  <a:gd name="T41" fmla="*/ 387 h 504"/>
                  <a:gd name="T42" fmla="*/ 13 w 533"/>
                  <a:gd name="T43" fmla="*/ 374 h 504"/>
                  <a:gd name="T44" fmla="*/ 44 w 533"/>
                  <a:gd name="T45" fmla="*/ 345 h 504"/>
                  <a:gd name="T46" fmla="*/ 114 w 533"/>
                  <a:gd name="T47" fmla="*/ 331 h 504"/>
                  <a:gd name="T48" fmla="*/ 174 w 533"/>
                  <a:gd name="T49" fmla="*/ 345 h 504"/>
                  <a:gd name="T50" fmla="*/ 159 w 533"/>
                  <a:gd name="T51" fmla="*/ 331 h 504"/>
                  <a:gd name="T52" fmla="*/ 101 w 533"/>
                  <a:gd name="T53" fmla="*/ 331 h 504"/>
                  <a:gd name="T54" fmla="*/ 143 w 533"/>
                  <a:gd name="T55" fmla="*/ 289 h 504"/>
                  <a:gd name="T56" fmla="*/ 215 w 533"/>
                  <a:gd name="T57" fmla="*/ 259 h 504"/>
                  <a:gd name="T58" fmla="*/ 174 w 533"/>
                  <a:gd name="T59" fmla="*/ 244 h 504"/>
                  <a:gd name="T60" fmla="*/ 143 w 533"/>
                  <a:gd name="T61" fmla="*/ 230 h 504"/>
                  <a:gd name="T62" fmla="*/ 143 w 533"/>
                  <a:gd name="T63" fmla="*/ 174 h 504"/>
                  <a:gd name="T64" fmla="*/ 188 w 533"/>
                  <a:gd name="T65" fmla="*/ 143 h 504"/>
                  <a:gd name="T66" fmla="*/ 188 w 533"/>
                  <a:gd name="T67" fmla="*/ 130 h 504"/>
                  <a:gd name="T68" fmla="*/ 188 w 533"/>
                  <a:gd name="T69" fmla="*/ 102 h 504"/>
                  <a:gd name="T70" fmla="*/ 244 w 533"/>
                  <a:gd name="T71" fmla="*/ 87 h 504"/>
                  <a:gd name="T72" fmla="*/ 289 w 533"/>
                  <a:gd name="T73" fmla="*/ 130 h 504"/>
                  <a:gd name="T74" fmla="*/ 331 w 533"/>
                  <a:gd name="T75" fmla="*/ 116 h 504"/>
                  <a:gd name="T76" fmla="*/ 374 w 533"/>
                  <a:gd name="T77" fmla="*/ 87 h 504"/>
                  <a:gd name="T78" fmla="*/ 318 w 533"/>
                  <a:gd name="T79" fmla="*/ 58 h 504"/>
                  <a:gd name="T80" fmla="*/ 390 w 533"/>
                  <a:gd name="T81" fmla="*/ 29 h 504"/>
                  <a:gd name="T82" fmla="*/ 419 w 533"/>
                  <a:gd name="T83" fmla="*/ 15 h 504"/>
                  <a:gd name="T84" fmla="*/ 477 w 533"/>
                  <a:gd name="T85" fmla="*/ 15 h 504"/>
                  <a:gd name="T86" fmla="*/ 504 w 533"/>
                  <a:gd name="T87" fmla="*/ 0 h 504"/>
                  <a:gd name="T88" fmla="*/ 519 w 533"/>
                  <a:gd name="T89" fmla="*/ 44 h 504"/>
                  <a:gd name="T90" fmla="*/ 504 w 533"/>
                  <a:gd name="T91" fmla="*/ 58 h 504"/>
                  <a:gd name="T92" fmla="*/ 448 w 533"/>
                  <a:gd name="T93" fmla="*/ 71 h 504"/>
                  <a:gd name="T94" fmla="*/ 419 w 533"/>
                  <a:gd name="T95" fmla="*/ 116 h 504"/>
                  <a:gd name="T96" fmla="*/ 390 w 533"/>
                  <a:gd name="T97" fmla="*/ 116 h 504"/>
                  <a:gd name="T98" fmla="*/ 403 w 533"/>
                  <a:gd name="T99" fmla="*/ 159 h 504"/>
                  <a:gd name="T100" fmla="*/ 448 w 533"/>
                  <a:gd name="T101" fmla="*/ 174 h 504"/>
                  <a:gd name="T102" fmla="*/ 504 w 533"/>
                  <a:gd name="T103" fmla="*/ 188 h 504"/>
                  <a:gd name="T104" fmla="*/ 533 w 533"/>
                  <a:gd name="T105" fmla="*/ 24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lnTo>
                      <a:pt x="533" y="244"/>
                    </a:lnTo>
                    <a:close/>
                  </a:path>
                </a:pathLst>
              </a:custGeom>
              <a:solidFill>
                <a:schemeClr val="accent2"/>
              </a:solidFill>
              <a:ln w="3175" cmpd="sng">
                <a:solidFill>
                  <a:schemeClr val="bg1"/>
                </a:solidFill>
                <a:round/>
                <a:headEnd/>
                <a:tailEnd/>
              </a:ln>
            </p:spPr>
            <p:txBody>
              <a:bodyPr/>
              <a:lstStyle/>
              <a:p>
                <a:endParaRPr lang="es-ES" sz="900" dirty="0"/>
              </a:p>
            </p:txBody>
          </p:sp>
          <p:sp>
            <p:nvSpPr>
              <p:cNvPr id="609" name="Freeform 26"/>
              <p:cNvSpPr>
                <a:spLocks/>
              </p:cNvSpPr>
              <p:nvPr>
                <p:custDataLst>
                  <p:tags r:id="rId21"/>
                </p:custDataLst>
              </p:nvPr>
            </p:nvSpPr>
            <p:spPr bwMode="auto">
              <a:xfrm>
                <a:off x="2225" y="1777"/>
                <a:ext cx="191" cy="139"/>
              </a:xfrm>
              <a:custGeom>
                <a:avLst/>
                <a:gdLst>
                  <a:gd name="T0" fmla="*/ 130 w 244"/>
                  <a:gd name="T1" fmla="*/ 14 h 202"/>
                  <a:gd name="T2" fmla="*/ 115 w 244"/>
                  <a:gd name="T3" fmla="*/ 14 h 202"/>
                  <a:gd name="T4" fmla="*/ 85 w 244"/>
                  <a:gd name="T5" fmla="*/ 14 h 202"/>
                  <a:gd name="T6" fmla="*/ 72 w 244"/>
                  <a:gd name="T7" fmla="*/ 29 h 202"/>
                  <a:gd name="T8" fmla="*/ 58 w 244"/>
                  <a:gd name="T9" fmla="*/ 43 h 202"/>
                  <a:gd name="T10" fmla="*/ 58 w 244"/>
                  <a:gd name="T11" fmla="*/ 58 h 202"/>
                  <a:gd name="T12" fmla="*/ 43 w 244"/>
                  <a:gd name="T13" fmla="*/ 72 h 202"/>
                  <a:gd name="T14" fmla="*/ 27 w 244"/>
                  <a:gd name="T15" fmla="*/ 58 h 202"/>
                  <a:gd name="T16" fmla="*/ 14 w 244"/>
                  <a:gd name="T17" fmla="*/ 58 h 202"/>
                  <a:gd name="T18" fmla="*/ 14 w 244"/>
                  <a:gd name="T19" fmla="*/ 72 h 202"/>
                  <a:gd name="T20" fmla="*/ 0 w 244"/>
                  <a:gd name="T21" fmla="*/ 87 h 202"/>
                  <a:gd name="T22" fmla="*/ 14 w 244"/>
                  <a:gd name="T23" fmla="*/ 101 h 202"/>
                  <a:gd name="T24" fmla="*/ 27 w 244"/>
                  <a:gd name="T25" fmla="*/ 115 h 202"/>
                  <a:gd name="T26" fmla="*/ 43 w 244"/>
                  <a:gd name="T27" fmla="*/ 130 h 202"/>
                  <a:gd name="T28" fmla="*/ 58 w 244"/>
                  <a:gd name="T29" fmla="*/ 144 h 202"/>
                  <a:gd name="T30" fmla="*/ 72 w 244"/>
                  <a:gd name="T31" fmla="*/ 130 h 202"/>
                  <a:gd name="T32" fmla="*/ 85 w 244"/>
                  <a:gd name="T33" fmla="*/ 130 h 202"/>
                  <a:gd name="T34" fmla="*/ 101 w 244"/>
                  <a:gd name="T35" fmla="*/ 130 h 202"/>
                  <a:gd name="T36" fmla="*/ 130 w 244"/>
                  <a:gd name="T37" fmla="*/ 144 h 202"/>
                  <a:gd name="T38" fmla="*/ 130 w 244"/>
                  <a:gd name="T39" fmla="*/ 159 h 202"/>
                  <a:gd name="T40" fmla="*/ 144 w 244"/>
                  <a:gd name="T41" fmla="*/ 173 h 202"/>
                  <a:gd name="T42" fmla="*/ 159 w 244"/>
                  <a:gd name="T43" fmla="*/ 202 h 202"/>
                  <a:gd name="T44" fmla="*/ 173 w 244"/>
                  <a:gd name="T45" fmla="*/ 188 h 202"/>
                  <a:gd name="T46" fmla="*/ 186 w 244"/>
                  <a:gd name="T47" fmla="*/ 173 h 202"/>
                  <a:gd name="T48" fmla="*/ 202 w 244"/>
                  <a:gd name="T49" fmla="*/ 173 h 202"/>
                  <a:gd name="T50" fmla="*/ 215 w 244"/>
                  <a:gd name="T51" fmla="*/ 173 h 202"/>
                  <a:gd name="T52" fmla="*/ 215 w 244"/>
                  <a:gd name="T53" fmla="*/ 144 h 202"/>
                  <a:gd name="T54" fmla="*/ 231 w 244"/>
                  <a:gd name="T55" fmla="*/ 130 h 202"/>
                  <a:gd name="T56" fmla="*/ 231 w 244"/>
                  <a:gd name="T57" fmla="*/ 144 h 202"/>
                  <a:gd name="T58" fmla="*/ 231 w 244"/>
                  <a:gd name="T59" fmla="*/ 159 h 202"/>
                  <a:gd name="T60" fmla="*/ 244 w 244"/>
                  <a:gd name="T61" fmla="*/ 159 h 202"/>
                  <a:gd name="T62" fmla="*/ 244 w 244"/>
                  <a:gd name="T63" fmla="*/ 144 h 202"/>
                  <a:gd name="T64" fmla="*/ 244 w 244"/>
                  <a:gd name="T65" fmla="*/ 130 h 202"/>
                  <a:gd name="T66" fmla="*/ 231 w 244"/>
                  <a:gd name="T67" fmla="*/ 115 h 202"/>
                  <a:gd name="T68" fmla="*/ 215 w 244"/>
                  <a:gd name="T69" fmla="*/ 130 h 202"/>
                  <a:gd name="T70" fmla="*/ 202 w 244"/>
                  <a:gd name="T71" fmla="*/ 115 h 202"/>
                  <a:gd name="T72" fmla="*/ 215 w 244"/>
                  <a:gd name="T73" fmla="*/ 101 h 202"/>
                  <a:gd name="T74" fmla="*/ 231 w 244"/>
                  <a:gd name="T75" fmla="*/ 101 h 202"/>
                  <a:gd name="T76" fmla="*/ 231 w 244"/>
                  <a:gd name="T77" fmla="*/ 87 h 202"/>
                  <a:gd name="T78" fmla="*/ 231 w 244"/>
                  <a:gd name="T79" fmla="*/ 72 h 202"/>
                  <a:gd name="T80" fmla="*/ 215 w 244"/>
                  <a:gd name="T81" fmla="*/ 43 h 202"/>
                  <a:gd name="T82" fmla="*/ 215 w 244"/>
                  <a:gd name="T83" fmla="*/ 29 h 202"/>
                  <a:gd name="T84" fmla="*/ 215 w 244"/>
                  <a:gd name="T85" fmla="*/ 14 h 202"/>
                  <a:gd name="T86" fmla="*/ 202 w 244"/>
                  <a:gd name="T87" fmla="*/ 14 h 202"/>
                  <a:gd name="T88" fmla="*/ 186 w 244"/>
                  <a:gd name="T89" fmla="*/ 14 h 202"/>
                  <a:gd name="T90" fmla="*/ 173 w 244"/>
                  <a:gd name="T91" fmla="*/ 14 h 202"/>
                  <a:gd name="T92" fmla="*/ 173 w 244"/>
                  <a:gd name="T93" fmla="*/ 0 h 202"/>
                  <a:gd name="T94" fmla="*/ 159 w 244"/>
                  <a:gd name="T95" fmla="*/ 0 h 202"/>
                  <a:gd name="T96" fmla="*/ 144 w 244"/>
                  <a:gd name="T97" fmla="*/ 14 h 202"/>
                  <a:gd name="T98" fmla="*/ 130 w 244"/>
                  <a:gd name="T99" fmla="*/ 14 h 202"/>
                  <a:gd name="T100" fmla="*/ 130 w 244"/>
                  <a:gd name="T101"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lnTo>
                      <a:pt x="130" y="14"/>
                    </a:lnTo>
                    <a:close/>
                  </a:path>
                </a:pathLst>
              </a:custGeom>
              <a:solidFill>
                <a:schemeClr val="accent2"/>
              </a:solidFill>
              <a:ln w="3175" cmpd="sng">
                <a:solidFill>
                  <a:schemeClr val="bg1"/>
                </a:solidFill>
                <a:round/>
                <a:headEnd/>
                <a:tailEnd/>
              </a:ln>
            </p:spPr>
            <p:txBody>
              <a:bodyPr/>
              <a:lstStyle/>
              <a:p>
                <a:endParaRPr lang="es-ES" sz="900" dirty="0"/>
              </a:p>
            </p:txBody>
          </p:sp>
          <p:sp>
            <p:nvSpPr>
              <p:cNvPr id="610" name="Freeform 27"/>
              <p:cNvSpPr>
                <a:spLocks/>
              </p:cNvSpPr>
              <p:nvPr>
                <p:custDataLst>
                  <p:tags r:id="rId22"/>
                </p:custDataLst>
              </p:nvPr>
            </p:nvSpPr>
            <p:spPr bwMode="auto">
              <a:xfrm>
                <a:off x="3182" y="3261"/>
                <a:ext cx="87" cy="136"/>
              </a:xfrm>
              <a:custGeom>
                <a:avLst/>
                <a:gdLst>
                  <a:gd name="T0" fmla="*/ 37 w 110"/>
                  <a:gd name="T1" fmla="*/ 194 h 208"/>
                  <a:gd name="T2" fmla="*/ 29 w 110"/>
                  <a:gd name="T3" fmla="*/ 190 h 208"/>
                  <a:gd name="T4" fmla="*/ 19 w 110"/>
                  <a:gd name="T5" fmla="*/ 179 h 208"/>
                  <a:gd name="T6" fmla="*/ 19 w 110"/>
                  <a:gd name="T7" fmla="*/ 163 h 208"/>
                  <a:gd name="T8" fmla="*/ 10 w 110"/>
                  <a:gd name="T9" fmla="*/ 150 h 208"/>
                  <a:gd name="T10" fmla="*/ 0 w 110"/>
                  <a:gd name="T11" fmla="*/ 136 h 208"/>
                  <a:gd name="T12" fmla="*/ 10 w 110"/>
                  <a:gd name="T13" fmla="*/ 126 h 208"/>
                  <a:gd name="T14" fmla="*/ 10 w 110"/>
                  <a:gd name="T15" fmla="*/ 121 h 208"/>
                  <a:gd name="T16" fmla="*/ 10 w 110"/>
                  <a:gd name="T17" fmla="*/ 107 h 208"/>
                  <a:gd name="T18" fmla="*/ 4 w 110"/>
                  <a:gd name="T19" fmla="*/ 95 h 208"/>
                  <a:gd name="T20" fmla="*/ 0 w 110"/>
                  <a:gd name="T21" fmla="*/ 78 h 208"/>
                  <a:gd name="T22" fmla="*/ 4 w 110"/>
                  <a:gd name="T23" fmla="*/ 62 h 208"/>
                  <a:gd name="T24" fmla="*/ 0 w 110"/>
                  <a:gd name="T25" fmla="*/ 51 h 208"/>
                  <a:gd name="T26" fmla="*/ 10 w 110"/>
                  <a:gd name="T27" fmla="*/ 41 h 208"/>
                  <a:gd name="T28" fmla="*/ 23 w 110"/>
                  <a:gd name="T29" fmla="*/ 26 h 208"/>
                  <a:gd name="T30" fmla="*/ 39 w 110"/>
                  <a:gd name="T31" fmla="*/ 18 h 208"/>
                  <a:gd name="T32" fmla="*/ 45 w 110"/>
                  <a:gd name="T33" fmla="*/ 10 h 208"/>
                  <a:gd name="T34" fmla="*/ 52 w 110"/>
                  <a:gd name="T35" fmla="*/ 6 h 208"/>
                  <a:gd name="T36" fmla="*/ 68 w 110"/>
                  <a:gd name="T37" fmla="*/ 6 h 208"/>
                  <a:gd name="T38" fmla="*/ 81 w 110"/>
                  <a:gd name="T39" fmla="*/ 0 h 208"/>
                  <a:gd name="T40" fmla="*/ 95 w 110"/>
                  <a:gd name="T41" fmla="*/ 4 h 208"/>
                  <a:gd name="T42" fmla="*/ 99 w 110"/>
                  <a:gd name="T43" fmla="*/ 0 h 208"/>
                  <a:gd name="T44" fmla="*/ 105 w 110"/>
                  <a:gd name="T45" fmla="*/ 6 h 208"/>
                  <a:gd name="T46" fmla="*/ 110 w 110"/>
                  <a:gd name="T47" fmla="*/ 22 h 208"/>
                  <a:gd name="T48" fmla="*/ 110 w 110"/>
                  <a:gd name="T49" fmla="*/ 35 h 208"/>
                  <a:gd name="T50" fmla="*/ 110 w 110"/>
                  <a:gd name="T51" fmla="*/ 51 h 208"/>
                  <a:gd name="T52" fmla="*/ 110 w 110"/>
                  <a:gd name="T53" fmla="*/ 80 h 208"/>
                  <a:gd name="T54" fmla="*/ 97 w 110"/>
                  <a:gd name="T55" fmla="*/ 93 h 208"/>
                  <a:gd name="T56" fmla="*/ 81 w 110"/>
                  <a:gd name="T57" fmla="*/ 107 h 208"/>
                  <a:gd name="T58" fmla="*/ 81 w 110"/>
                  <a:gd name="T59" fmla="*/ 121 h 208"/>
                  <a:gd name="T60" fmla="*/ 81 w 110"/>
                  <a:gd name="T61" fmla="*/ 136 h 208"/>
                  <a:gd name="T62" fmla="*/ 68 w 110"/>
                  <a:gd name="T63" fmla="*/ 165 h 208"/>
                  <a:gd name="T64" fmla="*/ 68 w 110"/>
                  <a:gd name="T65" fmla="*/ 179 h 208"/>
                  <a:gd name="T66" fmla="*/ 52 w 110"/>
                  <a:gd name="T67" fmla="*/ 194 h 208"/>
                  <a:gd name="T68" fmla="*/ 52 w 110"/>
                  <a:gd name="T69" fmla="*/ 208 h 208"/>
                  <a:gd name="T70" fmla="*/ 39 w 110"/>
                  <a:gd name="T71" fmla="*/ 194 h 208"/>
                  <a:gd name="T72" fmla="*/ 39 w 110"/>
                  <a:gd name="T73" fmla="*/ 194 h 208"/>
                  <a:gd name="T74" fmla="*/ 37 w 110"/>
                  <a:gd name="T75"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9" y="194"/>
                    </a:lnTo>
                    <a:lnTo>
                      <a:pt x="37" y="194"/>
                    </a:lnTo>
                    <a:close/>
                  </a:path>
                </a:pathLst>
              </a:custGeom>
              <a:solidFill>
                <a:schemeClr val="accent2"/>
              </a:solidFill>
              <a:ln w="3175" cmpd="sng">
                <a:solidFill>
                  <a:schemeClr val="bg1"/>
                </a:solidFill>
                <a:round/>
                <a:headEnd/>
                <a:tailEnd/>
              </a:ln>
            </p:spPr>
            <p:txBody>
              <a:bodyPr/>
              <a:lstStyle/>
              <a:p>
                <a:endParaRPr lang="es-ES" sz="900" dirty="0"/>
              </a:p>
            </p:txBody>
          </p:sp>
          <p:sp>
            <p:nvSpPr>
              <p:cNvPr id="611" name="Freeform 28"/>
              <p:cNvSpPr>
                <a:spLocks/>
              </p:cNvSpPr>
              <p:nvPr>
                <p:custDataLst>
                  <p:tags r:id="rId23"/>
                </p:custDataLst>
              </p:nvPr>
            </p:nvSpPr>
            <p:spPr bwMode="auto">
              <a:xfrm>
                <a:off x="3098" y="3407"/>
                <a:ext cx="160" cy="224"/>
              </a:xfrm>
              <a:custGeom>
                <a:avLst/>
                <a:gdLst>
                  <a:gd name="T0" fmla="*/ 29 w 204"/>
                  <a:gd name="T1" fmla="*/ 57 h 344"/>
                  <a:gd name="T2" fmla="*/ 72 w 204"/>
                  <a:gd name="T3" fmla="*/ 43 h 344"/>
                  <a:gd name="T4" fmla="*/ 101 w 204"/>
                  <a:gd name="T5" fmla="*/ 27 h 344"/>
                  <a:gd name="T6" fmla="*/ 130 w 204"/>
                  <a:gd name="T7" fmla="*/ 27 h 344"/>
                  <a:gd name="T8" fmla="*/ 146 w 204"/>
                  <a:gd name="T9" fmla="*/ 14 h 344"/>
                  <a:gd name="T10" fmla="*/ 159 w 204"/>
                  <a:gd name="T11" fmla="*/ 14 h 344"/>
                  <a:gd name="T12" fmla="*/ 188 w 204"/>
                  <a:gd name="T13" fmla="*/ 43 h 344"/>
                  <a:gd name="T14" fmla="*/ 188 w 204"/>
                  <a:gd name="T15" fmla="*/ 57 h 344"/>
                  <a:gd name="T16" fmla="*/ 204 w 204"/>
                  <a:gd name="T17" fmla="*/ 70 h 344"/>
                  <a:gd name="T18" fmla="*/ 188 w 204"/>
                  <a:gd name="T19" fmla="*/ 115 h 344"/>
                  <a:gd name="T20" fmla="*/ 204 w 204"/>
                  <a:gd name="T21" fmla="*/ 128 h 344"/>
                  <a:gd name="T22" fmla="*/ 175 w 204"/>
                  <a:gd name="T23" fmla="*/ 142 h 344"/>
                  <a:gd name="T24" fmla="*/ 175 w 204"/>
                  <a:gd name="T25" fmla="*/ 171 h 344"/>
                  <a:gd name="T26" fmla="*/ 175 w 204"/>
                  <a:gd name="T27" fmla="*/ 200 h 344"/>
                  <a:gd name="T28" fmla="*/ 159 w 204"/>
                  <a:gd name="T29" fmla="*/ 243 h 344"/>
                  <a:gd name="T30" fmla="*/ 159 w 204"/>
                  <a:gd name="T31" fmla="*/ 301 h 344"/>
                  <a:gd name="T32" fmla="*/ 146 w 204"/>
                  <a:gd name="T33" fmla="*/ 330 h 344"/>
                  <a:gd name="T34" fmla="*/ 117 w 204"/>
                  <a:gd name="T35" fmla="*/ 316 h 344"/>
                  <a:gd name="T36" fmla="*/ 72 w 204"/>
                  <a:gd name="T37" fmla="*/ 316 h 344"/>
                  <a:gd name="T38" fmla="*/ 72 w 204"/>
                  <a:gd name="T39" fmla="*/ 344 h 344"/>
                  <a:gd name="T40" fmla="*/ 43 w 204"/>
                  <a:gd name="T41" fmla="*/ 344 h 344"/>
                  <a:gd name="T42" fmla="*/ 16 w 204"/>
                  <a:gd name="T43" fmla="*/ 316 h 344"/>
                  <a:gd name="T44" fmla="*/ 0 w 204"/>
                  <a:gd name="T45" fmla="*/ 287 h 344"/>
                  <a:gd name="T46" fmla="*/ 0 w 204"/>
                  <a:gd name="T47" fmla="*/ 243 h 344"/>
                  <a:gd name="T48" fmla="*/ 29 w 204"/>
                  <a:gd name="T49" fmla="*/ 229 h 344"/>
                  <a:gd name="T50" fmla="*/ 29 w 204"/>
                  <a:gd name="T51" fmla="*/ 200 h 344"/>
                  <a:gd name="T52" fmla="*/ 58 w 204"/>
                  <a:gd name="T53" fmla="*/ 171 h 344"/>
                  <a:gd name="T54" fmla="*/ 16 w 204"/>
                  <a:gd name="T55" fmla="*/ 171 h 344"/>
                  <a:gd name="T56" fmla="*/ 16 w 204"/>
                  <a:gd name="T57" fmla="*/ 128 h 344"/>
                  <a:gd name="T58" fmla="*/ 0 w 204"/>
                  <a:gd name="T59" fmla="*/ 86 h 344"/>
                  <a:gd name="T60" fmla="*/ 16 w 204"/>
                  <a:gd name="T61" fmla="*/ 57 h 344"/>
                  <a:gd name="T62" fmla="*/ 16 w 204"/>
                  <a:gd name="T63" fmla="*/ 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lnTo>
                      <a:pt x="16" y="43"/>
                    </a:lnTo>
                    <a:lnTo>
                      <a:pt x="16" y="43"/>
                    </a:lnTo>
                    <a:close/>
                  </a:path>
                </a:pathLst>
              </a:custGeom>
              <a:solidFill>
                <a:schemeClr val="accent2"/>
              </a:solidFill>
              <a:ln w="3175" cmpd="sng">
                <a:solidFill>
                  <a:schemeClr val="bg1"/>
                </a:solidFill>
                <a:round/>
                <a:headEnd/>
                <a:tailEnd/>
              </a:ln>
            </p:spPr>
            <p:txBody>
              <a:bodyPr/>
              <a:lstStyle/>
              <a:p>
                <a:endParaRPr lang="es-ES" sz="900" dirty="0"/>
              </a:p>
            </p:txBody>
          </p:sp>
          <p:sp>
            <p:nvSpPr>
              <p:cNvPr id="612" name="Freeform 29"/>
              <p:cNvSpPr>
                <a:spLocks/>
              </p:cNvSpPr>
              <p:nvPr>
                <p:custDataLst>
                  <p:tags r:id="rId24"/>
                </p:custDataLst>
              </p:nvPr>
            </p:nvSpPr>
            <p:spPr bwMode="auto">
              <a:xfrm>
                <a:off x="3482" y="3737"/>
                <a:ext cx="316" cy="168"/>
              </a:xfrm>
              <a:custGeom>
                <a:avLst/>
                <a:gdLst>
                  <a:gd name="T0" fmla="*/ 403 w 403"/>
                  <a:gd name="T1" fmla="*/ 13 h 258"/>
                  <a:gd name="T2" fmla="*/ 403 w 403"/>
                  <a:gd name="T3" fmla="*/ 29 h 258"/>
                  <a:gd name="T4" fmla="*/ 403 w 403"/>
                  <a:gd name="T5" fmla="*/ 42 h 258"/>
                  <a:gd name="T6" fmla="*/ 390 w 403"/>
                  <a:gd name="T7" fmla="*/ 71 h 258"/>
                  <a:gd name="T8" fmla="*/ 376 w 403"/>
                  <a:gd name="T9" fmla="*/ 71 h 258"/>
                  <a:gd name="T10" fmla="*/ 361 w 403"/>
                  <a:gd name="T11" fmla="*/ 85 h 258"/>
                  <a:gd name="T12" fmla="*/ 361 w 403"/>
                  <a:gd name="T13" fmla="*/ 100 h 258"/>
                  <a:gd name="T14" fmla="*/ 361 w 403"/>
                  <a:gd name="T15" fmla="*/ 114 h 258"/>
                  <a:gd name="T16" fmla="*/ 361 w 403"/>
                  <a:gd name="T17" fmla="*/ 128 h 258"/>
                  <a:gd name="T18" fmla="*/ 347 w 403"/>
                  <a:gd name="T19" fmla="*/ 143 h 258"/>
                  <a:gd name="T20" fmla="*/ 347 w 403"/>
                  <a:gd name="T21" fmla="*/ 157 h 258"/>
                  <a:gd name="T22" fmla="*/ 347 w 403"/>
                  <a:gd name="T23" fmla="*/ 172 h 258"/>
                  <a:gd name="T24" fmla="*/ 361 w 403"/>
                  <a:gd name="T25" fmla="*/ 172 h 258"/>
                  <a:gd name="T26" fmla="*/ 347 w 403"/>
                  <a:gd name="T27" fmla="*/ 186 h 258"/>
                  <a:gd name="T28" fmla="*/ 361 w 403"/>
                  <a:gd name="T29" fmla="*/ 186 h 258"/>
                  <a:gd name="T30" fmla="*/ 361 w 403"/>
                  <a:gd name="T31" fmla="*/ 215 h 258"/>
                  <a:gd name="T32" fmla="*/ 332 w 403"/>
                  <a:gd name="T33" fmla="*/ 228 h 258"/>
                  <a:gd name="T34" fmla="*/ 332 w 403"/>
                  <a:gd name="T35" fmla="*/ 258 h 258"/>
                  <a:gd name="T36" fmla="*/ 302 w 403"/>
                  <a:gd name="T37" fmla="*/ 244 h 258"/>
                  <a:gd name="T38" fmla="*/ 289 w 403"/>
                  <a:gd name="T39" fmla="*/ 258 h 258"/>
                  <a:gd name="T40" fmla="*/ 260 w 403"/>
                  <a:gd name="T41" fmla="*/ 244 h 258"/>
                  <a:gd name="T42" fmla="*/ 244 w 403"/>
                  <a:gd name="T43" fmla="*/ 215 h 258"/>
                  <a:gd name="T44" fmla="*/ 244 w 403"/>
                  <a:gd name="T45" fmla="*/ 199 h 258"/>
                  <a:gd name="T46" fmla="*/ 215 w 403"/>
                  <a:gd name="T47" fmla="*/ 186 h 258"/>
                  <a:gd name="T48" fmla="*/ 188 w 403"/>
                  <a:gd name="T49" fmla="*/ 186 h 258"/>
                  <a:gd name="T50" fmla="*/ 174 w 403"/>
                  <a:gd name="T51" fmla="*/ 172 h 258"/>
                  <a:gd name="T52" fmla="*/ 145 w 403"/>
                  <a:gd name="T53" fmla="*/ 172 h 258"/>
                  <a:gd name="T54" fmla="*/ 130 w 403"/>
                  <a:gd name="T55" fmla="*/ 143 h 258"/>
                  <a:gd name="T56" fmla="*/ 116 w 403"/>
                  <a:gd name="T57" fmla="*/ 128 h 258"/>
                  <a:gd name="T58" fmla="*/ 74 w 403"/>
                  <a:gd name="T59" fmla="*/ 114 h 258"/>
                  <a:gd name="T60" fmla="*/ 58 w 403"/>
                  <a:gd name="T61" fmla="*/ 100 h 258"/>
                  <a:gd name="T62" fmla="*/ 45 w 403"/>
                  <a:gd name="T63" fmla="*/ 100 h 258"/>
                  <a:gd name="T64" fmla="*/ 14 w 403"/>
                  <a:gd name="T65" fmla="*/ 85 h 258"/>
                  <a:gd name="T66" fmla="*/ 0 w 403"/>
                  <a:gd name="T67" fmla="*/ 71 h 258"/>
                  <a:gd name="T68" fmla="*/ 0 w 403"/>
                  <a:gd name="T69" fmla="*/ 58 h 258"/>
                  <a:gd name="T70" fmla="*/ 14 w 403"/>
                  <a:gd name="T71" fmla="*/ 42 h 258"/>
                  <a:gd name="T72" fmla="*/ 14 w 403"/>
                  <a:gd name="T73" fmla="*/ 13 h 258"/>
                  <a:gd name="T74" fmla="*/ 29 w 403"/>
                  <a:gd name="T75" fmla="*/ 13 h 258"/>
                  <a:gd name="T76" fmla="*/ 45 w 403"/>
                  <a:gd name="T77" fmla="*/ 0 h 258"/>
                  <a:gd name="T78" fmla="*/ 58 w 403"/>
                  <a:gd name="T79" fmla="*/ 13 h 258"/>
                  <a:gd name="T80" fmla="*/ 58 w 403"/>
                  <a:gd name="T81" fmla="*/ 29 h 258"/>
                  <a:gd name="T82" fmla="*/ 87 w 403"/>
                  <a:gd name="T83" fmla="*/ 13 h 258"/>
                  <a:gd name="T84" fmla="*/ 116 w 403"/>
                  <a:gd name="T85" fmla="*/ 13 h 258"/>
                  <a:gd name="T86" fmla="*/ 130 w 403"/>
                  <a:gd name="T87" fmla="*/ 29 h 258"/>
                  <a:gd name="T88" fmla="*/ 159 w 403"/>
                  <a:gd name="T89" fmla="*/ 42 h 258"/>
                  <a:gd name="T90" fmla="*/ 188 w 403"/>
                  <a:gd name="T91" fmla="*/ 58 h 258"/>
                  <a:gd name="T92" fmla="*/ 215 w 403"/>
                  <a:gd name="T93" fmla="*/ 58 h 258"/>
                  <a:gd name="T94" fmla="*/ 244 w 403"/>
                  <a:gd name="T95" fmla="*/ 42 h 258"/>
                  <a:gd name="T96" fmla="*/ 260 w 403"/>
                  <a:gd name="T97" fmla="*/ 42 h 258"/>
                  <a:gd name="T98" fmla="*/ 273 w 403"/>
                  <a:gd name="T99" fmla="*/ 42 h 258"/>
                  <a:gd name="T100" fmla="*/ 289 w 403"/>
                  <a:gd name="T101" fmla="*/ 42 h 258"/>
                  <a:gd name="T102" fmla="*/ 302 w 403"/>
                  <a:gd name="T103" fmla="*/ 29 h 258"/>
                  <a:gd name="T104" fmla="*/ 318 w 403"/>
                  <a:gd name="T105" fmla="*/ 29 h 258"/>
                  <a:gd name="T106" fmla="*/ 332 w 403"/>
                  <a:gd name="T107" fmla="*/ 42 h 258"/>
                  <a:gd name="T108" fmla="*/ 347 w 403"/>
                  <a:gd name="T109" fmla="*/ 29 h 258"/>
                  <a:gd name="T110" fmla="*/ 376 w 403"/>
                  <a:gd name="T111" fmla="*/ 29 h 258"/>
                  <a:gd name="T112" fmla="*/ 403 w 403"/>
                  <a:gd name="T113" fmla="*/ 13 h 258"/>
                  <a:gd name="T114" fmla="*/ 403 w 403"/>
                  <a:gd name="T115" fmla="*/ 13 h 258"/>
                  <a:gd name="T116" fmla="*/ 403 w 403"/>
                  <a:gd name="T117" fmla="*/ 1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lnTo>
                      <a:pt x="403" y="13"/>
                    </a:lnTo>
                    <a:lnTo>
                      <a:pt x="403" y="13"/>
                    </a:lnTo>
                    <a:close/>
                  </a:path>
                </a:pathLst>
              </a:custGeom>
              <a:solidFill>
                <a:schemeClr val="accent2"/>
              </a:solidFill>
              <a:ln w="3175" cmpd="sng">
                <a:solidFill>
                  <a:schemeClr val="bg1"/>
                </a:solidFill>
                <a:round/>
                <a:headEnd/>
                <a:tailEnd/>
              </a:ln>
            </p:spPr>
            <p:txBody>
              <a:bodyPr/>
              <a:lstStyle/>
              <a:p>
                <a:endParaRPr lang="es-ES" sz="900" dirty="0"/>
              </a:p>
            </p:txBody>
          </p:sp>
          <p:sp>
            <p:nvSpPr>
              <p:cNvPr id="613" name="Freeform 30"/>
              <p:cNvSpPr>
                <a:spLocks/>
              </p:cNvSpPr>
              <p:nvPr>
                <p:custDataLst>
                  <p:tags r:id="rId25"/>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14" name="Freeform 31"/>
              <p:cNvSpPr>
                <a:spLocks/>
              </p:cNvSpPr>
              <p:nvPr>
                <p:custDataLst>
                  <p:tags r:id="rId26"/>
                </p:custDataLst>
              </p:nvPr>
            </p:nvSpPr>
            <p:spPr bwMode="auto">
              <a:xfrm>
                <a:off x="2430" y="1998"/>
                <a:ext cx="37" cy="21"/>
              </a:xfrm>
              <a:custGeom>
                <a:avLst/>
                <a:gdLst>
                  <a:gd name="T0" fmla="*/ 29 w 45"/>
                  <a:gd name="T1" fmla="*/ 29 h 29"/>
                  <a:gd name="T2" fmla="*/ 15 w 45"/>
                  <a:gd name="T3" fmla="*/ 29 h 29"/>
                  <a:gd name="T4" fmla="*/ 0 w 45"/>
                  <a:gd name="T5" fmla="*/ 29 h 29"/>
                  <a:gd name="T6" fmla="*/ 0 w 45"/>
                  <a:gd name="T7" fmla="*/ 0 h 29"/>
                  <a:gd name="T8" fmla="*/ 15 w 45"/>
                  <a:gd name="T9" fmla="*/ 0 h 29"/>
                  <a:gd name="T10" fmla="*/ 29 w 45"/>
                  <a:gd name="T11" fmla="*/ 0 h 29"/>
                  <a:gd name="T12" fmla="*/ 45 w 45"/>
                  <a:gd name="T13" fmla="*/ 15 h 29"/>
                  <a:gd name="T14" fmla="*/ 29 w 45"/>
                  <a:gd name="T15" fmla="*/ 29 h 29"/>
                  <a:gd name="T16" fmla="*/ 29 w 4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29" y="29"/>
                    </a:moveTo>
                    <a:lnTo>
                      <a:pt x="15" y="29"/>
                    </a:lnTo>
                    <a:lnTo>
                      <a:pt x="0" y="29"/>
                    </a:lnTo>
                    <a:lnTo>
                      <a:pt x="0" y="0"/>
                    </a:lnTo>
                    <a:lnTo>
                      <a:pt x="15" y="0"/>
                    </a:lnTo>
                    <a:lnTo>
                      <a:pt x="29" y="0"/>
                    </a:lnTo>
                    <a:lnTo>
                      <a:pt x="45" y="15"/>
                    </a:lnTo>
                    <a:lnTo>
                      <a:pt x="29" y="29"/>
                    </a:lnTo>
                    <a:lnTo>
                      <a:pt x="29"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15" name="Freeform 32"/>
              <p:cNvSpPr>
                <a:spLocks/>
              </p:cNvSpPr>
              <p:nvPr>
                <p:custDataLst>
                  <p:tags r:id="rId27"/>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 name="T16" fmla="*/ 0 w 4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
                    <a:moveTo>
                      <a:pt x="0" y="0"/>
                    </a:moveTo>
                    <a:lnTo>
                      <a:pt x="29" y="0"/>
                    </a:lnTo>
                    <a:lnTo>
                      <a:pt x="43" y="0"/>
                    </a:lnTo>
                    <a:lnTo>
                      <a:pt x="43" y="14"/>
                    </a:lnTo>
                    <a:lnTo>
                      <a:pt x="29" y="14"/>
                    </a:lnTo>
                    <a:lnTo>
                      <a:pt x="14" y="14"/>
                    </a:lnTo>
                    <a:lnTo>
                      <a:pt x="0" y="0"/>
                    </a:lnTo>
                    <a:lnTo>
                      <a:pt x="0" y="0"/>
                    </a:lnTo>
                    <a:lnTo>
                      <a:pt x="0" y="0"/>
                    </a:lnTo>
                    <a:close/>
                  </a:path>
                </a:pathLst>
              </a:custGeom>
              <a:solidFill>
                <a:schemeClr val="accent2"/>
              </a:solidFill>
              <a:ln w="3175" cmpd="sng">
                <a:solidFill>
                  <a:schemeClr val="bg1"/>
                </a:solidFill>
                <a:round/>
                <a:headEnd/>
                <a:tailEnd/>
              </a:ln>
            </p:spPr>
            <p:txBody>
              <a:bodyPr/>
              <a:lstStyle/>
              <a:p>
                <a:endParaRPr lang="es-ES" sz="900" dirty="0"/>
              </a:p>
            </p:txBody>
          </p:sp>
          <p:sp>
            <p:nvSpPr>
              <p:cNvPr id="616" name="Freeform 33"/>
              <p:cNvSpPr>
                <a:spLocks/>
              </p:cNvSpPr>
              <p:nvPr>
                <p:custDataLst>
                  <p:tags r:id="rId28"/>
                </p:custDataLst>
              </p:nvPr>
            </p:nvSpPr>
            <p:spPr bwMode="auto">
              <a:xfrm>
                <a:off x="2551" y="2318"/>
                <a:ext cx="32" cy="9"/>
              </a:xfrm>
              <a:custGeom>
                <a:avLst/>
                <a:gdLst>
                  <a:gd name="T0" fmla="*/ 0 w 43"/>
                  <a:gd name="T1" fmla="*/ 0 h 14"/>
                  <a:gd name="T2" fmla="*/ 29 w 43"/>
                  <a:gd name="T3" fmla="*/ 0 h 14"/>
                  <a:gd name="T4" fmla="*/ 43 w 43"/>
                  <a:gd name="T5" fmla="*/ 0 h 14"/>
                  <a:gd name="T6" fmla="*/ 43 w 43"/>
                  <a:gd name="T7" fmla="*/ 14 h 14"/>
                  <a:gd name="T8" fmla="*/ 29 w 43"/>
                  <a:gd name="T9" fmla="*/ 14 h 14"/>
                  <a:gd name="T10" fmla="*/ 14 w 43"/>
                  <a:gd name="T11" fmla="*/ 14 h 14"/>
                  <a:gd name="T12" fmla="*/ 0 w 43"/>
                  <a:gd name="T13" fmla="*/ 0 h 14"/>
                  <a:gd name="T14" fmla="*/ 0 w 4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
                    <a:moveTo>
                      <a:pt x="0" y="0"/>
                    </a:moveTo>
                    <a:lnTo>
                      <a:pt x="29" y="0"/>
                    </a:lnTo>
                    <a:lnTo>
                      <a:pt x="43" y="0"/>
                    </a:lnTo>
                    <a:lnTo>
                      <a:pt x="43" y="14"/>
                    </a:lnTo>
                    <a:lnTo>
                      <a:pt x="29" y="14"/>
                    </a:lnTo>
                    <a:lnTo>
                      <a:pt x="14" y="14"/>
                    </a:lnTo>
                    <a:lnTo>
                      <a:pt x="0" y="0"/>
                    </a:lnTo>
                    <a:lnTo>
                      <a:pt x="0"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17" name="Freeform 34"/>
              <p:cNvSpPr>
                <a:spLocks/>
              </p:cNvSpPr>
              <p:nvPr>
                <p:custDataLst>
                  <p:tags r:id="rId29"/>
                </p:custDataLst>
              </p:nvPr>
            </p:nvSpPr>
            <p:spPr bwMode="auto">
              <a:xfrm>
                <a:off x="2467" y="1906"/>
                <a:ext cx="32" cy="26"/>
              </a:xfrm>
              <a:custGeom>
                <a:avLst/>
                <a:gdLst>
                  <a:gd name="T0" fmla="*/ 0 w 42"/>
                  <a:gd name="T1" fmla="*/ 29 h 43"/>
                  <a:gd name="T2" fmla="*/ 13 w 42"/>
                  <a:gd name="T3" fmla="*/ 14 h 43"/>
                  <a:gd name="T4" fmla="*/ 29 w 42"/>
                  <a:gd name="T5" fmla="*/ 0 h 43"/>
                  <a:gd name="T6" fmla="*/ 42 w 42"/>
                  <a:gd name="T7" fmla="*/ 14 h 43"/>
                  <a:gd name="T8" fmla="*/ 42 w 42"/>
                  <a:gd name="T9" fmla="*/ 29 h 43"/>
                  <a:gd name="T10" fmla="*/ 13 w 42"/>
                  <a:gd name="T11" fmla="*/ 43 h 43"/>
                  <a:gd name="T12" fmla="*/ 0 w 42"/>
                  <a:gd name="T13" fmla="*/ 29 h 43"/>
                  <a:gd name="T14" fmla="*/ 0 w 42"/>
                  <a:gd name="T15" fmla="*/ 2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29"/>
                    </a:moveTo>
                    <a:lnTo>
                      <a:pt x="13" y="14"/>
                    </a:lnTo>
                    <a:lnTo>
                      <a:pt x="29" y="0"/>
                    </a:lnTo>
                    <a:lnTo>
                      <a:pt x="42" y="14"/>
                    </a:lnTo>
                    <a:lnTo>
                      <a:pt x="42" y="29"/>
                    </a:lnTo>
                    <a:lnTo>
                      <a:pt x="13" y="43"/>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18" name="Freeform 35"/>
              <p:cNvSpPr>
                <a:spLocks/>
              </p:cNvSpPr>
              <p:nvPr>
                <p:custDataLst>
                  <p:tags r:id="rId30"/>
                </p:custDataLst>
              </p:nvPr>
            </p:nvSpPr>
            <p:spPr bwMode="auto">
              <a:xfrm>
                <a:off x="2215" y="1814"/>
                <a:ext cx="656" cy="527"/>
              </a:xfrm>
              <a:custGeom>
                <a:avLst/>
                <a:gdLst>
                  <a:gd name="T0" fmla="*/ 71 w 835"/>
                  <a:gd name="T1" fmla="*/ 690 h 804"/>
                  <a:gd name="T2" fmla="*/ 157 w 835"/>
                  <a:gd name="T3" fmla="*/ 632 h 804"/>
                  <a:gd name="T4" fmla="*/ 186 w 835"/>
                  <a:gd name="T5" fmla="*/ 618 h 804"/>
                  <a:gd name="T6" fmla="*/ 228 w 835"/>
                  <a:gd name="T7" fmla="*/ 632 h 804"/>
                  <a:gd name="T8" fmla="*/ 287 w 835"/>
                  <a:gd name="T9" fmla="*/ 645 h 804"/>
                  <a:gd name="T10" fmla="*/ 343 w 835"/>
                  <a:gd name="T11" fmla="*/ 618 h 804"/>
                  <a:gd name="T12" fmla="*/ 401 w 835"/>
                  <a:gd name="T13" fmla="*/ 587 h 804"/>
                  <a:gd name="T14" fmla="*/ 372 w 835"/>
                  <a:gd name="T15" fmla="*/ 576 h 804"/>
                  <a:gd name="T16" fmla="*/ 358 w 835"/>
                  <a:gd name="T17" fmla="*/ 517 h 804"/>
                  <a:gd name="T18" fmla="*/ 389 w 835"/>
                  <a:gd name="T19" fmla="*/ 475 h 804"/>
                  <a:gd name="T20" fmla="*/ 416 w 835"/>
                  <a:gd name="T21" fmla="*/ 417 h 804"/>
                  <a:gd name="T22" fmla="*/ 416 w 835"/>
                  <a:gd name="T23" fmla="*/ 360 h 804"/>
                  <a:gd name="T24" fmla="*/ 459 w 835"/>
                  <a:gd name="T25" fmla="*/ 345 h 804"/>
                  <a:gd name="T26" fmla="*/ 430 w 835"/>
                  <a:gd name="T27" fmla="*/ 316 h 804"/>
                  <a:gd name="T28" fmla="*/ 459 w 835"/>
                  <a:gd name="T29" fmla="*/ 273 h 804"/>
                  <a:gd name="T30" fmla="*/ 502 w 835"/>
                  <a:gd name="T31" fmla="*/ 244 h 804"/>
                  <a:gd name="T32" fmla="*/ 446 w 835"/>
                  <a:gd name="T33" fmla="*/ 228 h 804"/>
                  <a:gd name="T34" fmla="*/ 446 w 835"/>
                  <a:gd name="T35" fmla="*/ 172 h 804"/>
                  <a:gd name="T36" fmla="*/ 475 w 835"/>
                  <a:gd name="T37" fmla="*/ 102 h 804"/>
                  <a:gd name="T38" fmla="*/ 517 w 835"/>
                  <a:gd name="T39" fmla="*/ 87 h 804"/>
                  <a:gd name="T40" fmla="*/ 560 w 835"/>
                  <a:gd name="T41" fmla="*/ 71 h 804"/>
                  <a:gd name="T42" fmla="*/ 589 w 835"/>
                  <a:gd name="T43" fmla="*/ 42 h 804"/>
                  <a:gd name="T44" fmla="*/ 618 w 835"/>
                  <a:gd name="T45" fmla="*/ 29 h 804"/>
                  <a:gd name="T46" fmla="*/ 674 w 835"/>
                  <a:gd name="T47" fmla="*/ 42 h 804"/>
                  <a:gd name="T48" fmla="*/ 674 w 835"/>
                  <a:gd name="T49" fmla="*/ 116 h 804"/>
                  <a:gd name="T50" fmla="*/ 661 w 835"/>
                  <a:gd name="T51" fmla="*/ 186 h 804"/>
                  <a:gd name="T52" fmla="*/ 705 w 835"/>
                  <a:gd name="T53" fmla="*/ 215 h 804"/>
                  <a:gd name="T54" fmla="*/ 719 w 835"/>
                  <a:gd name="T55" fmla="*/ 273 h 804"/>
                  <a:gd name="T56" fmla="*/ 690 w 835"/>
                  <a:gd name="T57" fmla="*/ 345 h 804"/>
                  <a:gd name="T58" fmla="*/ 719 w 835"/>
                  <a:gd name="T59" fmla="*/ 374 h 804"/>
                  <a:gd name="T60" fmla="*/ 735 w 835"/>
                  <a:gd name="T61" fmla="*/ 430 h 804"/>
                  <a:gd name="T62" fmla="*/ 690 w 835"/>
                  <a:gd name="T63" fmla="*/ 475 h 804"/>
                  <a:gd name="T64" fmla="*/ 719 w 835"/>
                  <a:gd name="T65" fmla="*/ 502 h 804"/>
                  <a:gd name="T66" fmla="*/ 791 w 835"/>
                  <a:gd name="T67" fmla="*/ 502 h 804"/>
                  <a:gd name="T68" fmla="*/ 835 w 835"/>
                  <a:gd name="T69" fmla="*/ 576 h 804"/>
                  <a:gd name="T70" fmla="*/ 791 w 835"/>
                  <a:gd name="T71" fmla="*/ 645 h 804"/>
                  <a:gd name="T72" fmla="*/ 748 w 835"/>
                  <a:gd name="T73" fmla="*/ 661 h 804"/>
                  <a:gd name="T74" fmla="*/ 719 w 835"/>
                  <a:gd name="T75" fmla="*/ 674 h 804"/>
                  <a:gd name="T76" fmla="*/ 674 w 835"/>
                  <a:gd name="T77" fmla="*/ 690 h 804"/>
                  <a:gd name="T78" fmla="*/ 690 w 835"/>
                  <a:gd name="T79" fmla="*/ 733 h 804"/>
                  <a:gd name="T80" fmla="*/ 748 w 835"/>
                  <a:gd name="T81" fmla="*/ 733 h 804"/>
                  <a:gd name="T82" fmla="*/ 719 w 835"/>
                  <a:gd name="T83" fmla="*/ 775 h 804"/>
                  <a:gd name="T84" fmla="*/ 661 w 835"/>
                  <a:gd name="T85" fmla="*/ 789 h 804"/>
                  <a:gd name="T86" fmla="*/ 589 w 835"/>
                  <a:gd name="T87" fmla="*/ 775 h 804"/>
                  <a:gd name="T88" fmla="*/ 517 w 835"/>
                  <a:gd name="T89" fmla="*/ 775 h 804"/>
                  <a:gd name="T90" fmla="*/ 475 w 835"/>
                  <a:gd name="T91" fmla="*/ 746 h 804"/>
                  <a:gd name="T92" fmla="*/ 416 w 835"/>
                  <a:gd name="T93" fmla="*/ 760 h 804"/>
                  <a:gd name="T94" fmla="*/ 343 w 835"/>
                  <a:gd name="T95" fmla="*/ 760 h 804"/>
                  <a:gd name="T96" fmla="*/ 300 w 835"/>
                  <a:gd name="T97" fmla="*/ 717 h 804"/>
                  <a:gd name="T98" fmla="*/ 242 w 835"/>
                  <a:gd name="T99" fmla="*/ 704 h 804"/>
                  <a:gd name="T100" fmla="*/ 213 w 835"/>
                  <a:gd name="T101" fmla="*/ 760 h 804"/>
                  <a:gd name="T102" fmla="*/ 143 w 835"/>
                  <a:gd name="T103" fmla="*/ 733 h 804"/>
                  <a:gd name="T104" fmla="*/ 71 w 835"/>
                  <a:gd name="T105" fmla="*/ 733 h 804"/>
                  <a:gd name="T106" fmla="*/ 27 w 835"/>
                  <a:gd name="T107" fmla="*/ 746 h 804"/>
                  <a:gd name="T108" fmla="*/ 27 w 835"/>
                  <a:gd name="T10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lnTo>
                      <a:pt x="27" y="717"/>
                    </a:lnTo>
                    <a:lnTo>
                      <a:pt x="27" y="717"/>
                    </a:lnTo>
                    <a:close/>
                  </a:path>
                </a:pathLst>
              </a:custGeom>
              <a:solidFill>
                <a:schemeClr val="accent2"/>
              </a:solidFill>
              <a:ln w="3175" cmpd="sng">
                <a:solidFill>
                  <a:schemeClr val="bg1"/>
                </a:solidFill>
                <a:round/>
                <a:headEnd/>
                <a:tailEnd/>
              </a:ln>
            </p:spPr>
            <p:txBody>
              <a:bodyPr/>
              <a:lstStyle/>
              <a:p>
                <a:endParaRPr lang="es-ES" sz="900" dirty="0"/>
              </a:p>
            </p:txBody>
          </p:sp>
          <p:sp>
            <p:nvSpPr>
              <p:cNvPr id="619" name="Freeform 36"/>
              <p:cNvSpPr>
                <a:spLocks/>
              </p:cNvSpPr>
              <p:nvPr>
                <p:custDataLst>
                  <p:tags r:id="rId31"/>
                </p:custDataLst>
              </p:nvPr>
            </p:nvSpPr>
            <p:spPr bwMode="auto">
              <a:xfrm>
                <a:off x="2322" y="2023"/>
                <a:ext cx="235" cy="187"/>
              </a:xfrm>
              <a:custGeom>
                <a:avLst/>
                <a:gdLst>
                  <a:gd name="T0" fmla="*/ 274 w 303"/>
                  <a:gd name="T1" fmla="*/ 29 h 287"/>
                  <a:gd name="T2" fmla="*/ 260 w 303"/>
                  <a:gd name="T3" fmla="*/ 15 h 287"/>
                  <a:gd name="T4" fmla="*/ 245 w 303"/>
                  <a:gd name="T5" fmla="*/ 0 h 287"/>
                  <a:gd name="T6" fmla="*/ 187 w 303"/>
                  <a:gd name="T7" fmla="*/ 15 h 287"/>
                  <a:gd name="T8" fmla="*/ 144 w 303"/>
                  <a:gd name="T9" fmla="*/ 29 h 287"/>
                  <a:gd name="T10" fmla="*/ 115 w 303"/>
                  <a:gd name="T11" fmla="*/ 44 h 287"/>
                  <a:gd name="T12" fmla="*/ 130 w 303"/>
                  <a:gd name="T13" fmla="*/ 58 h 287"/>
                  <a:gd name="T14" fmla="*/ 159 w 303"/>
                  <a:gd name="T15" fmla="*/ 58 h 287"/>
                  <a:gd name="T16" fmla="*/ 187 w 303"/>
                  <a:gd name="T17" fmla="*/ 44 h 287"/>
                  <a:gd name="T18" fmla="*/ 171 w 303"/>
                  <a:gd name="T19" fmla="*/ 71 h 287"/>
                  <a:gd name="T20" fmla="*/ 171 w 303"/>
                  <a:gd name="T21" fmla="*/ 100 h 287"/>
                  <a:gd name="T22" fmla="*/ 171 w 303"/>
                  <a:gd name="T23" fmla="*/ 116 h 287"/>
                  <a:gd name="T24" fmla="*/ 144 w 303"/>
                  <a:gd name="T25" fmla="*/ 130 h 287"/>
                  <a:gd name="T26" fmla="*/ 115 w 303"/>
                  <a:gd name="T27" fmla="*/ 159 h 287"/>
                  <a:gd name="T28" fmla="*/ 86 w 303"/>
                  <a:gd name="T29" fmla="*/ 159 h 287"/>
                  <a:gd name="T30" fmla="*/ 59 w 303"/>
                  <a:gd name="T31" fmla="*/ 159 h 287"/>
                  <a:gd name="T32" fmla="*/ 27 w 303"/>
                  <a:gd name="T33" fmla="*/ 143 h 287"/>
                  <a:gd name="T34" fmla="*/ 14 w 303"/>
                  <a:gd name="T35" fmla="*/ 174 h 287"/>
                  <a:gd name="T36" fmla="*/ 27 w 303"/>
                  <a:gd name="T37" fmla="*/ 188 h 287"/>
                  <a:gd name="T38" fmla="*/ 43 w 303"/>
                  <a:gd name="T39" fmla="*/ 201 h 287"/>
                  <a:gd name="T40" fmla="*/ 27 w 303"/>
                  <a:gd name="T41" fmla="*/ 215 h 287"/>
                  <a:gd name="T42" fmla="*/ 72 w 303"/>
                  <a:gd name="T43" fmla="*/ 201 h 287"/>
                  <a:gd name="T44" fmla="*/ 101 w 303"/>
                  <a:gd name="T45" fmla="*/ 201 h 287"/>
                  <a:gd name="T46" fmla="*/ 101 w 303"/>
                  <a:gd name="T47" fmla="*/ 230 h 287"/>
                  <a:gd name="T48" fmla="*/ 101 w 303"/>
                  <a:gd name="T49" fmla="*/ 230 h 287"/>
                  <a:gd name="T50" fmla="*/ 130 w 303"/>
                  <a:gd name="T51" fmla="*/ 244 h 287"/>
                  <a:gd name="T52" fmla="*/ 130 w 303"/>
                  <a:gd name="T53" fmla="*/ 259 h 287"/>
                  <a:gd name="T54" fmla="*/ 159 w 303"/>
                  <a:gd name="T55" fmla="*/ 287 h 287"/>
                  <a:gd name="T56" fmla="*/ 202 w 303"/>
                  <a:gd name="T57" fmla="*/ 287 h 287"/>
                  <a:gd name="T58" fmla="*/ 231 w 303"/>
                  <a:gd name="T59" fmla="*/ 273 h 287"/>
                  <a:gd name="T60" fmla="*/ 245 w 303"/>
                  <a:gd name="T61" fmla="*/ 259 h 287"/>
                  <a:gd name="T62" fmla="*/ 231 w 303"/>
                  <a:gd name="T63" fmla="*/ 230 h 287"/>
                  <a:gd name="T64" fmla="*/ 231 w 303"/>
                  <a:gd name="T65" fmla="*/ 201 h 287"/>
                  <a:gd name="T66" fmla="*/ 260 w 303"/>
                  <a:gd name="T67" fmla="*/ 159 h 287"/>
                  <a:gd name="T68" fmla="*/ 260 w 303"/>
                  <a:gd name="T69" fmla="*/ 159 h 287"/>
                  <a:gd name="T70" fmla="*/ 274 w 303"/>
                  <a:gd name="T71" fmla="*/ 130 h 287"/>
                  <a:gd name="T72" fmla="*/ 289 w 303"/>
                  <a:gd name="T73" fmla="*/ 100 h 287"/>
                  <a:gd name="T74" fmla="*/ 303 w 303"/>
                  <a:gd name="T75" fmla="*/ 71 h 287"/>
                  <a:gd name="T76" fmla="*/ 289 w 303"/>
                  <a:gd name="T77" fmla="*/ 4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lnTo>
                      <a:pt x="289" y="44"/>
                    </a:lnTo>
                    <a:close/>
                  </a:path>
                </a:pathLst>
              </a:custGeom>
              <a:solidFill>
                <a:schemeClr val="accent2"/>
              </a:solidFill>
              <a:ln w="3175" cmpd="sng">
                <a:solidFill>
                  <a:schemeClr val="bg1"/>
                </a:solidFill>
                <a:round/>
                <a:headEnd/>
                <a:tailEnd/>
              </a:ln>
            </p:spPr>
            <p:txBody>
              <a:bodyPr/>
              <a:lstStyle/>
              <a:p>
                <a:endParaRPr lang="es-ES" sz="900" dirty="0"/>
              </a:p>
            </p:txBody>
          </p:sp>
          <p:sp>
            <p:nvSpPr>
              <p:cNvPr id="620" name="Freeform 37"/>
              <p:cNvSpPr>
                <a:spLocks/>
              </p:cNvSpPr>
              <p:nvPr>
                <p:custDataLst>
                  <p:tags r:id="rId32"/>
                </p:custDataLst>
              </p:nvPr>
            </p:nvSpPr>
            <p:spPr bwMode="auto">
              <a:xfrm>
                <a:off x="2476" y="1496"/>
                <a:ext cx="328" cy="386"/>
              </a:xfrm>
              <a:custGeom>
                <a:avLst/>
                <a:gdLst>
                  <a:gd name="T0" fmla="*/ 173 w 419"/>
                  <a:gd name="T1" fmla="*/ 574 h 589"/>
                  <a:gd name="T2" fmla="*/ 130 w 419"/>
                  <a:gd name="T3" fmla="*/ 560 h 589"/>
                  <a:gd name="T4" fmla="*/ 115 w 419"/>
                  <a:gd name="T5" fmla="*/ 560 h 589"/>
                  <a:gd name="T6" fmla="*/ 72 w 419"/>
                  <a:gd name="T7" fmla="*/ 545 h 589"/>
                  <a:gd name="T8" fmla="*/ 58 w 419"/>
                  <a:gd name="T9" fmla="*/ 589 h 589"/>
                  <a:gd name="T10" fmla="*/ 29 w 419"/>
                  <a:gd name="T11" fmla="*/ 545 h 589"/>
                  <a:gd name="T12" fmla="*/ 14 w 419"/>
                  <a:gd name="T13" fmla="*/ 574 h 589"/>
                  <a:gd name="T14" fmla="*/ 0 w 419"/>
                  <a:gd name="T15" fmla="*/ 531 h 589"/>
                  <a:gd name="T16" fmla="*/ 14 w 419"/>
                  <a:gd name="T17" fmla="*/ 502 h 589"/>
                  <a:gd name="T18" fmla="*/ 43 w 419"/>
                  <a:gd name="T19" fmla="*/ 473 h 589"/>
                  <a:gd name="T20" fmla="*/ 87 w 419"/>
                  <a:gd name="T21" fmla="*/ 444 h 589"/>
                  <a:gd name="T22" fmla="*/ 115 w 419"/>
                  <a:gd name="T23" fmla="*/ 417 h 589"/>
                  <a:gd name="T24" fmla="*/ 87 w 419"/>
                  <a:gd name="T25" fmla="*/ 388 h 589"/>
                  <a:gd name="T26" fmla="*/ 58 w 419"/>
                  <a:gd name="T27" fmla="*/ 374 h 589"/>
                  <a:gd name="T28" fmla="*/ 87 w 419"/>
                  <a:gd name="T29" fmla="*/ 343 h 589"/>
                  <a:gd name="T30" fmla="*/ 43 w 419"/>
                  <a:gd name="T31" fmla="*/ 358 h 589"/>
                  <a:gd name="T32" fmla="*/ 29 w 419"/>
                  <a:gd name="T33" fmla="*/ 343 h 589"/>
                  <a:gd name="T34" fmla="*/ 72 w 419"/>
                  <a:gd name="T35" fmla="*/ 302 h 589"/>
                  <a:gd name="T36" fmla="*/ 72 w 419"/>
                  <a:gd name="T37" fmla="*/ 287 h 589"/>
                  <a:gd name="T38" fmla="*/ 115 w 419"/>
                  <a:gd name="T39" fmla="*/ 244 h 589"/>
                  <a:gd name="T40" fmla="*/ 72 w 419"/>
                  <a:gd name="T41" fmla="*/ 258 h 589"/>
                  <a:gd name="T42" fmla="*/ 29 w 419"/>
                  <a:gd name="T43" fmla="*/ 258 h 589"/>
                  <a:gd name="T44" fmla="*/ 58 w 419"/>
                  <a:gd name="T45" fmla="*/ 215 h 589"/>
                  <a:gd name="T46" fmla="*/ 87 w 419"/>
                  <a:gd name="T47" fmla="*/ 186 h 589"/>
                  <a:gd name="T48" fmla="*/ 115 w 419"/>
                  <a:gd name="T49" fmla="*/ 157 h 589"/>
                  <a:gd name="T50" fmla="*/ 101 w 419"/>
                  <a:gd name="T51" fmla="*/ 143 h 589"/>
                  <a:gd name="T52" fmla="*/ 101 w 419"/>
                  <a:gd name="T53" fmla="*/ 101 h 589"/>
                  <a:gd name="T54" fmla="*/ 144 w 419"/>
                  <a:gd name="T55" fmla="*/ 85 h 589"/>
                  <a:gd name="T56" fmla="*/ 173 w 419"/>
                  <a:gd name="T57" fmla="*/ 114 h 589"/>
                  <a:gd name="T58" fmla="*/ 157 w 419"/>
                  <a:gd name="T59" fmla="*/ 71 h 589"/>
                  <a:gd name="T60" fmla="*/ 173 w 419"/>
                  <a:gd name="T61" fmla="*/ 42 h 589"/>
                  <a:gd name="T62" fmla="*/ 202 w 419"/>
                  <a:gd name="T63" fmla="*/ 42 h 589"/>
                  <a:gd name="T64" fmla="*/ 231 w 419"/>
                  <a:gd name="T65" fmla="*/ 0 h 589"/>
                  <a:gd name="T66" fmla="*/ 258 w 419"/>
                  <a:gd name="T67" fmla="*/ 29 h 589"/>
                  <a:gd name="T68" fmla="*/ 303 w 419"/>
                  <a:gd name="T69" fmla="*/ 42 h 589"/>
                  <a:gd name="T70" fmla="*/ 345 w 419"/>
                  <a:gd name="T71" fmla="*/ 42 h 589"/>
                  <a:gd name="T72" fmla="*/ 361 w 419"/>
                  <a:gd name="T73" fmla="*/ 71 h 589"/>
                  <a:gd name="T74" fmla="*/ 318 w 419"/>
                  <a:gd name="T75" fmla="*/ 101 h 589"/>
                  <a:gd name="T76" fmla="*/ 274 w 419"/>
                  <a:gd name="T77" fmla="*/ 114 h 589"/>
                  <a:gd name="T78" fmla="*/ 245 w 419"/>
                  <a:gd name="T79" fmla="*/ 143 h 589"/>
                  <a:gd name="T80" fmla="*/ 231 w 419"/>
                  <a:gd name="T81" fmla="*/ 172 h 589"/>
                  <a:gd name="T82" fmla="*/ 215 w 419"/>
                  <a:gd name="T83" fmla="*/ 199 h 589"/>
                  <a:gd name="T84" fmla="*/ 274 w 419"/>
                  <a:gd name="T85" fmla="*/ 186 h 589"/>
                  <a:gd name="T86" fmla="*/ 345 w 419"/>
                  <a:gd name="T87" fmla="*/ 186 h 589"/>
                  <a:gd name="T88" fmla="*/ 376 w 419"/>
                  <a:gd name="T89" fmla="*/ 215 h 589"/>
                  <a:gd name="T90" fmla="*/ 419 w 419"/>
                  <a:gd name="T91" fmla="*/ 215 h 589"/>
                  <a:gd name="T92" fmla="*/ 406 w 419"/>
                  <a:gd name="T93" fmla="*/ 258 h 589"/>
                  <a:gd name="T94" fmla="*/ 376 w 419"/>
                  <a:gd name="T95" fmla="*/ 273 h 589"/>
                  <a:gd name="T96" fmla="*/ 376 w 419"/>
                  <a:gd name="T97" fmla="*/ 316 h 589"/>
                  <a:gd name="T98" fmla="*/ 332 w 419"/>
                  <a:gd name="T99" fmla="*/ 358 h 589"/>
                  <a:gd name="T100" fmla="*/ 289 w 419"/>
                  <a:gd name="T101" fmla="*/ 358 h 589"/>
                  <a:gd name="T102" fmla="*/ 245 w 419"/>
                  <a:gd name="T103" fmla="*/ 374 h 589"/>
                  <a:gd name="T104" fmla="*/ 289 w 419"/>
                  <a:gd name="T105" fmla="*/ 388 h 589"/>
                  <a:gd name="T106" fmla="*/ 245 w 419"/>
                  <a:gd name="T107" fmla="*/ 417 h 589"/>
                  <a:gd name="T108" fmla="*/ 202 w 419"/>
                  <a:gd name="T109" fmla="*/ 401 h 589"/>
                  <a:gd name="T110" fmla="*/ 202 w 419"/>
                  <a:gd name="T111" fmla="*/ 417 h 589"/>
                  <a:gd name="T112" fmla="*/ 258 w 419"/>
                  <a:gd name="T113" fmla="*/ 430 h 589"/>
                  <a:gd name="T114" fmla="*/ 303 w 419"/>
                  <a:gd name="T115" fmla="*/ 459 h 589"/>
                  <a:gd name="T116" fmla="*/ 289 w 419"/>
                  <a:gd name="T117" fmla="*/ 517 h 589"/>
                  <a:gd name="T118" fmla="*/ 274 w 419"/>
                  <a:gd name="T119" fmla="*/ 531 h 589"/>
                  <a:gd name="T120" fmla="*/ 245 w 419"/>
                  <a:gd name="T121" fmla="*/ 545 h 589"/>
                  <a:gd name="T122" fmla="*/ 215 w 419"/>
                  <a:gd name="T123" fmla="*/ 574 h 589"/>
                  <a:gd name="T124" fmla="*/ 186 w 419"/>
                  <a:gd name="T125" fmla="*/ 57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lnTo>
                      <a:pt x="186" y="574"/>
                    </a:lnTo>
                    <a:close/>
                  </a:path>
                </a:pathLst>
              </a:custGeom>
              <a:solidFill>
                <a:schemeClr val="accent2"/>
              </a:solidFill>
              <a:ln w="3175" cmpd="sng">
                <a:solidFill>
                  <a:schemeClr val="bg1"/>
                </a:solidFill>
                <a:round/>
                <a:headEnd/>
                <a:tailEnd/>
              </a:ln>
            </p:spPr>
            <p:txBody>
              <a:bodyPr/>
              <a:lstStyle/>
              <a:p>
                <a:endParaRPr lang="es-ES" sz="900" dirty="0"/>
              </a:p>
            </p:txBody>
          </p:sp>
          <p:sp>
            <p:nvSpPr>
              <p:cNvPr id="621" name="Freeform 38"/>
              <p:cNvSpPr>
                <a:spLocks/>
              </p:cNvSpPr>
              <p:nvPr>
                <p:custDataLst>
                  <p:tags r:id="rId33"/>
                </p:custDataLst>
              </p:nvPr>
            </p:nvSpPr>
            <p:spPr bwMode="auto">
              <a:xfrm>
                <a:off x="3031" y="2761"/>
                <a:ext cx="407" cy="179"/>
              </a:xfrm>
              <a:custGeom>
                <a:avLst/>
                <a:gdLst>
                  <a:gd name="T0" fmla="*/ 53 w 385"/>
                  <a:gd name="T1" fmla="*/ 145 h 183"/>
                  <a:gd name="T2" fmla="*/ 63 w 385"/>
                  <a:gd name="T3" fmla="*/ 135 h 183"/>
                  <a:gd name="T4" fmla="*/ 53 w 385"/>
                  <a:gd name="T5" fmla="*/ 116 h 183"/>
                  <a:gd name="T6" fmla="*/ 75 w 385"/>
                  <a:gd name="T7" fmla="*/ 116 h 183"/>
                  <a:gd name="T8" fmla="*/ 63 w 385"/>
                  <a:gd name="T9" fmla="*/ 86 h 183"/>
                  <a:gd name="T10" fmla="*/ 53 w 385"/>
                  <a:gd name="T11" fmla="*/ 97 h 183"/>
                  <a:gd name="T12" fmla="*/ 32 w 385"/>
                  <a:gd name="T13" fmla="*/ 116 h 183"/>
                  <a:gd name="T14" fmla="*/ 0 w 385"/>
                  <a:gd name="T15" fmla="*/ 106 h 183"/>
                  <a:gd name="T16" fmla="*/ 32 w 385"/>
                  <a:gd name="T17" fmla="*/ 68 h 183"/>
                  <a:gd name="T18" fmla="*/ 41 w 385"/>
                  <a:gd name="T19" fmla="*/ 47 h 183"/>
                  <a:gd name="T20" fmla="*/ 84 w 385"/>
                  <a:gd name="T21" fmla="*/ 38 h 183"/>
                  <a:gd name="T22" fmla="*/ 96 w 385"/>
                  <a:gd name="T23" fmla="*/ 9 h 183"/>
                  <a:gd name="T24" fmla="*/ 118 w 385"/>
                  <a:gd name="T25" fmla="*/ 9 h 183"/>
                  <a:gd name="T26" fmla="*/ 139 w 385"/>
                  <a:gd name="T27" fmla="*/ 0 h 183"/>
                  <a:gd name="T28" fmla="*/ 150 w 385"/>
                  <a:gd name="T29" fmla="*/ 0 h 183"/>
                  <a:gd name="T30" fmla="*/ 159 w 385"/>
                  <a:gd name="T31" fmla="*/ 0 h 183"/>
                  <a:gd name="T32" fmla="*/ 193 w 385"/>
                  <a:gd name="T33" fmla="*/ 9 h 183"/>
                  <a:gd name="T34" fmla="*/ 212 w 385"/>
                  <a:gd name="T35" fmla="*/ 9 h 183"/>
                  <a:gd name="T36" fmla="*/ 234 w 385"/>
                  <a:gd name="T37" fmla="*/ 9 h 183"/>
                  <a:gd name="T38" fmla="*/ 272 w 385"/>
                  <a:gd name="T39" fmla="*/ 13 h 183"/>
                  <a:gd name="T40" fmla="*/ 277 w 385"/>
                  <a:gd name="T41" fmla="*/ 20 h 183"/>
                  <a:gd name="T42" fmla="*/ 290 w 385"/>
                  <a:gd name="T43" fmla="*/ 29 h 183"/>
                  <a:gd name="T44" fmla="*/ 309 w 385"/>
                  <a:gd name="T45" fmla="*/ 47 h 183"/>
                  <a:gd name="T46" fmla="*/ 298 w 385"/>
                  <a:gd name="T47" fmla="*/ 68 h 183"/>
                  <a:gd name="T48" fmla="*/ 309 w 385"/>
                  <a:gd name="T49" fmla="*/ 77 h 183"/>
                  <a:gd name="T50" fmla="*/ 332 w 385"/>
                  <a:gd name="T51" fmla="*/ 86 h 183"/>
                  <a:gd name="T52" fmla="*/ 385 w 385"/>
                  <a:gd name="T53" fmla="*/ 97 h 183"/>
                  <a:gd name="T54" fmla="*/ 373 w 385"/>
                  <a:gd name="T55" fmla="*/ 106 h 183"/>
                  <a:gd name="T56" fmla="*/ 373 w 385"/>
                  <a:gd name="T57" fmla="*/ 125 h 183"/>
                  <a:gd name="T58" fmla="*/ 352 w 385"/>
                  <a:gd name="T59" fmla="*/ 116 h 183"/>
                  <a:gd name="T60" fmla="*/ 332 w 385"/>
                  <a:gd name="T61" fmla="*/ 135 h 183"/>
                  <a:gd name="T62" fmla="*/ 332 w 385"/>
                  <a:gd name="T63" fmla="*/ 154 h 183"/>
                  <a:gd name="T64" fmla="*/ 309 w 385"/>
                  <a:gd name="T65" fmla="*/ 145 h 183"/>
                  <a:gd name="T66" fmla="*/ 287 w 385"/>
                  <a:gd name="T67" fmla="*/ 145 h 183"/>
                  <a:gd name="T68" fmla="*/ 277 w 385"/>
                  <a:gd name="T69" fmla="*/ 125 h 183"/>
                  <a:gd name="T70" fmla="*/ 267 w 385"/>
                  <a:gd name="T71" fmla="*/ 135 h 183"/>
                  <a:gd name="T72" fmla="*/ 255 w 385"/>
                  <a:gd name="T73" fmla="*/ 154 h 183"/>
                  <a:gd name="T74" fmla="*/ 234 w 385"/>
                  <a:gd name="T75" fmla="*/ 174 h 183"/>
                  <a:gd name="T76" fmla="*/ 224 w 385"/>
                  <a:gd name="T77" fmla="*/ 174 h 183"/>
                  <a:gd name="T78" fmla="*/ 202 w 385"/>
                  <a:gd name="T79" fmla="*/ 154 h 183"/>
                  <a:gd name="T80" fmla="*/ 202 w 385"/>
                  <a:gd name="T81" fmla="*/ 135 h 183"/>
                  <a:gd name="T82" fmla="*/ 181 w 385"/>
                  <a:gd name="T83" fmla="*/ 125 h 183"/>
                  <a:gd name="T84" fmla="*/ 171 w 385"/>
                  <a:gd name="T85" fmla="*/ 145 h 183"/>
                  <a:gd name="T86" fmla="*/ 150 w 385"/>
                  <a:gd name="T87" fmla="*/ 165 h 183"/>
                  <a:gd name="T88" fmla="*/ 118 w 385"/>
                  <a:gd name="T89" fmla="*/ 154 h 183"/>
                  <a:gd name="T90" fmla="*/ 63 w 385"/>
                  <a:gd name="T91" fmla="*/ 154 h 183"/>
                  <a:gd name="T92" fmla="*/ 63 w 385"/>
                  <a:gd name="T93" fmla="*/ 15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5" h="183">
                    <a:moveTo>
                      <a:pt x="63" y="154"/>
                    </a:moveTo>
                    <a:lnTo>
                      <a:pt x="53" y="145"/>
                    </a:lnTo>
                    <a:lnTo>
                      <a:pt x="53" y="135"/>
                    </a:lnTo>
                    <a:lnTo>
                      <a:pt x="63" y="135"/>
                    </a:lnTo>
                    <a:lnTo>
                      <a:pt x="53" y="125"/>
                    </a:lnTo>
                    <a:lnTo>
                      <a:pt x="53" y="116"/>
                    </a:lnTo>
                    <a:lnTo>
                      <a:pt x="63" y="116"/>
                    </a:lnTo>
                    <a:lnTo>
                      <a:pt x="75" y="116"/>
                    </a:lnTo>
                    <a:lnTo>
                      <a:pt x="75" y="106"/>
                    </a:lnTo>
                    <a:lnTo>
                      <a:pt x="63" y="86"/>
                    </a:lnTo>
                    <a:lnTo>
                      <a:pt x="53" y="86"/>
                    </a:lnTo>
                    <a:lnTo>
                      <a:pt x="53" y="97"/>
                    </a:lnTo>
                    <a:lnTo>
                      <a:pt x="41" y="97"/>
                    </a:lnTo>
                    <a:lnTo>
                      <a:pt x="32" y="116"/>
                    </a:lnTo>
                    <a:lnTo>
                      <a:pt x="10" y="125"/>
                    </a:lnTo>
                    <a:lnTo>
                      <a:pt x="0" y="106"/>
                    </a:lnTo>
                    <a:lnTo>
                      <a:pt x="10" y="86"/>
                    </a:lnTo>
                    <a:lnTo>
                      <a:pt x="32" y="68"/>
                    </a:lnTo>
                    <a:lnTo>
                      <a:pt x="32" y="57"/>
                    </a:lnTo>
                    <a:lnTo>
                      <a:pt x="41" y="47"/>
                    </a:lnTo>
                    <a:lnTo>
                      <a:pt x="63" y="47"/>
                    </a:lnTo>
                    <a:lnTo>
                      <a:pt x="84" y="38"/>
                    </a:lnTo>
                    <a:lnTo>
                      <a:pt x="96" y="20"/>
                    </a:lnTo>
                    <a:lnTo>
                      <a:pt x="96" y="9"/>
                    </a:lnTo>
                    <a:lnTo>
                      <a:pt x="107" y="0"/>
                    </a:lnTo>
                    <a:lnTo>
                      <a:pt x="118" y="9"/>
                    </a:lnTo>
                    <a:lnTo>
                      <a:pt x="130" y="20"/>
                    </a:lnTo>
                    <a:lnTo>
                      <a:pt x="139" y="0"/>
                    </a:lnTo>
                    <a:lnTo>
                      <a:pt x="150" y="9"/>
                    </a:lnTo>
                    <a:lnTo>
                      <a:pt x="150" y="0"/>
                    </a:lnTo>
                    <a:lnTo>
                      <a:pt x="159" y="9"/>
                    </a:lnTo>
                    <a:lnTo>
                      <a:pt x="159" y="0"/>
                    </a:lnTo>
                    <a:lnTo>
                      <a:pt x="181" y="9"/>
                    </a:lnTo>
                    <a:lnTo>
                      <a:pt x="193" y="9"/>
                    </a:lnTo>
                    <a:lnTo>
                      <a:pt x="202" y="9"/>
                    </a:lnTo>
                    <a:lnTo>
                      <a:pt x="212" y="9"/>
                    </a:lnTo>
                    <a:lnTo>
                      <a:pt x="224" y="9"/>
                    </a:lnTo>
                    <a:lnTo>
                      <a:pt x="234" y="9"/>
                    </a:lnTo>
                    <a:lnTo>
                      <a:pt x="246" y="9"/>
                    </a:lnTo>
                    <a:lnTo>
                      <a:pt x="272" y="13"/>
                    </a:lnTo>
                    <a:lnTo>
                      <a:pt x="267" y="20"/>
                    </a:lnTo>
                    <a:lnTo>
                      <a:pt x="277" y="20"/>
                    </a:lnTo>
                    <a:lnTo>
                      <a:pt x="287" y="19"/>
                    </a:lnTo>
                    <a:lnTo>
                      <a:pt x="290" y="29"/>
                    </a:lnTo>
                    <a:lnTo>
                      <a:pt x="309" y="38"/>
                    </a:lnTo>
                    <a:lnTo>
                      <a:pt x="309" y="47"/>
                    </a:lnTo>
                    <a:lnTo>
                      <a:pt x="298" y="57"/>
                    </a:lnTo>
                    <a:lnTo>
                      <a:pt x="298" y="68"/>
                    </a:lnTo>
                    <a:lnTo>
                      <a:pt x="309" y="68"/>
                    </a:lnTo>
                    <a:lnTo>
                      <a:pt x="309" y="77"/>
                    </a:lnTo>
                    <a:lnTo>
                      <a:pt x="320" y="77"/>
                    </a:lnTo>
                    <a:lnTo>
                      <a:pt x="332" y="86"/>
                    </a:lnTo>
                    <a:lnTo>
                      <a:pt x="342" y="97"/>
                    </a:lnTo>
                    <a:lnTo>
                      <a:pt x="385" y="97"/>
                    </a:lnTo>
                    <a:lnTo>
                      <a:pt x="373" y="97"/>
                    </a:lnTo>
                    <a:lnTo>
                      <a:pt x="373" y="106"/>
                    </a:lnTo>
                    <a:lnTo>
                      <a:pt x="373" y="116"/>
                    </a:lnTo>
                    <a:lnTo>
                      <a:pt x="373" y="125"/>
                    </a:lnTo>
                    <a:lnTo>
                      <a:pt x="364" y="125"/>
                    </a:lnTo>
                    <a:lnTo>
                      <a:pt x="352" y="116"/>
                    </a:lnTo>
                    <a:lnTo>
                      <a:pt x="342" y="125"/>
                    </a:lnTo>
                    <a:lnTo>
                      <a:pt x="332" y="135"/>
                    </a:lnTo>
                    <a:lnTo>
                      <a:pt x="342" y="145"/>
                    </a:lnTo>
                    <a:lnTo>
                      <a:pt x="332" y="154"/>
                    </a:lnTo>
                    <a:lnTo>
                      <a:pt x="320" y="145"/>
                    </a:lnTo>
                    <a:lnTo>
                      <a:pt x="309" y="145"/>
                    </a:lnTo>
                    <a:lnTo>
                      <a:pt x="298" y="145"/>
                    </a:lnTo>
                    <a:lnTo>
                      <a:pt x="287" y="145"/>
                    </a:lnTo>
                    <a:lnTo>
                      <a:pt x="287" y="135"/>
                    </a:lnTo>
                    <a:lnTo>
                      <a:pt x="277" y="125"/>
                    </a:lnTo>
                    <a:lnTo>
                      <a:pt x="267" y="125"/>
                    </a:lnTo>
                    <a:lnTo>
                      <a:pt x="267" y="135"/>
                    </a:lnTo>
                    <a:lnTo>
                      <a:pt x="267" y="154"/>
                    </a:lnTo>
                    <a:lnTo>
                      <a:pt x="255" y="154"/>
                    </a:lnTo>
                    <a:lnTo>
                      <a:pt x="246" y="165"/>
                    </a:lnTo>
                    <a:lnTo>
                      <a:pt x="234" y="174"/>
                    </a:lnTo>
                    <a:lnTo>
                      <a:pt x="234" y="183"/>
                    </a:lnTo>
                    <a:lnTo>
                      <a:pt x="224" y="174"/>
                    </a:lnTo>
                    <a:lnTo>
                      <a:pt x="212" y="165"/>
                    </a:lnTo>
                    <a:lnTo>
                      <a:pt x="202" y="154"/>
                    </a:lnTo>
                    <a:lnTo>
                      <a:pt x="202" y="145"/>
                    </a:lnTo>
                    <a:lnTo>
                      <a:pt x="202" y="135"/>
                    </a:lnTo>
                    <a:lnTo>
                      <a:pt x="193" y="125"/>
                    </a:lnTo>
                    <a:lnTo>
                      <a:pt x="181" y="125"/>
                    </a:lnTo>
                    <a:lnTo>
                      <a:pt x="171" y="135"/>
                    </a:lnTo>
                    <a:lnTo>
                      <a:pt x="171" y="145"/>
                    </a:lnTo>
                    <a:lnTo>
                      <a:pt x="159" y="165"/>
                    </a:lnTo>
                    <a:lnTo>
                      <a:pt x="150" y="165"/>
                    </a:lnTo>
                    <a:lnTo>
                      <a:pt x="130" y="165"/>
                    </a:lnTo>
                    <a:lnTo>
                      <a:pt x="118" y="154"/>
                    </a:lnTo>
                    <a:lnTo>
                      <a:pt x="75" y="165"/>
                    </a:lnTo>
                    <a:lnTo>
                      <a:pt x="63" y="154"/>
                    </a:lnTo>
                    <a:lnTo>
                      <a:pt x="63" y="154"/>
                    </a:lnTo>
                    <a:lnTo>
                      <a:pt x="63" y="154"/>
                    </a:lnTo>
                    <a:close/>
                  </a:path>
                </a:pathLst>
              </a:custGeom>
              <a:solidFill>
                <a:schemeClr val="accent2"/>
              </a:solidFill>
              <a:ln w="3175" cmpd="sng">
                <a:solidFill>
                  <a:schemeClr val="bg1"/>
                </a:solidFill>
                <a:round/>
                <a:headEnd/>
                <a:tailEnd/>
              </a:ln>
            </p:spPr>
            <p:txBody>
              <a:bodyPr/>
              <a:lstStyle/>
              <a:p>
                <a:endParaRPr lang="es-ES" sz="900" dirty="0"/>
              </a:p>
            </p:txBody>
          </p:sp>
          <p:sp>
            <p:nvSpPr>
              <p:cNvPr id="622" name="Freeform 39"/>
              <p:cNvSpPr>
                <a:spLocks/>
              </p:cNvSpPr>
              <p:nvPr>
                <p:custDataLst>
                  <p:tags r:id="rId34"/>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lnTo>
                      <a:pt x="43" y="303"/>
                    </a:lnTo>
                    <a:close/>
                  </a:path>
                </a:pathLst>
              </a:custGeom>
              <a:solidFill>
                <a:schemeClr val="accent2"/>
              </a:solidFill>
              <a:ln w="3175" cmpd="sng">
                <a:solidFill>
                  <a:schemeClr val="bg1"/>
                </a:solidFill>
                <a:round/>
                <a:headEnd/>
                <a:tailEnd/>
              </a:ln>
            </p:spPr>
            <p:txBody>
              <a:bodyPr/>
              <a:lstStyle/>
              <a:p>
                <a:endParaRPr lang="es-ES" sz="900" dirty="0"/>
              </a:p>
            </p:txBody>
          </p:sp>
          <p:sp>
            <p:nvSpPr>
              <p:cNvPr id="623" name="Freeform 40"/>
              <p:cNvSpPr>
                <a:spLocks/>
              </p:cNvSpPr>
              <p:nvPr>
                <p:custDataLst>
                  <p:tags r:id="rId35"/>
                </p:custDataLst>
              </p:nvPr>
            </p:nvSpPr>
            <p:spPr bwMode="auto">
              <a:xfrm>
                <a:off x="3409" y="1844"/>
                <a:ext cx="200" cy="217"/>
              </a:xfrm>
              <a:custGeom>
                <a:avLst/>
                <a:gdLst>
                  <a:gd name="T0" fmla="*/ 56 w 258"/>
                  <a:gd name="T1" fmla="*/ 303 h 332"/>
                  <a:gd name="T2" fmla="*/ 101 w 258"/>
                  <a:gd name="T3" fmla="*/ 318 h 332"/>
                  <a:gd name="T4" fmla="*/ 99 w 258"/>
                  <a:gd name="T5" fmla="*/ 332 h 332"/>
                  <a:gd name="T6" fmla="*/ 128 w 258"/>
                  <a:gd name="T7" fmla="*/ 318 h 332"/>
                  <a:gd name="T8" fmla="*/ 99 w 258"/>
                  <a:gd name="T9" fmla="*/ 289 h 332"/>
                  <a:gd name="T10" fmla="*/ 128 w 258"/>
                  <a:gd name="T11" fmla="*/ 274 h 332"/>
                  <a:gd name="T12" fmla="*/ 114 w 258"/>
                  <a:gd name="T13" fmla="*/ 246 h 332"/>
                  <a:gd name="T14" fmla="*/ 128 w 258"/>
                  <a:gd name="T15" fmla="*/ 231 h 332"/>
                  <a:gd name="T16" fmla="*/ 143 w 258"/>
                  <a:gd name="T17" fmla="*/ 217 h 332"/>
                  <a:gd name="T18" fmla="*/ 173 w 258"/>
                  <a:gd name="T19" fmla="*/ 204 h 332"/>
                  <a:gd name="T20" fmla="*/ 202 w 258"/>
                  <a:gd name="T21" fmla="*/ 173 h 332"/>
                  <a:gd name="T22" fmla="*/ 202 w 258"/>
                  <a:gd name="T23" fmla="*/ 130 h 332"/>
                  <a:gd name="T24" fmla="*/ 231 w 258"/>
                  <a:gd name="T25" fmla="*/ 115 h 332"/>
                  <a:gd name="T26" fmla="*/ 244 w 258"/>
                  <a:gd name="T27" fmla="*/ 130 h 332"/>
                  <a:gd name="T28" fmla="*/ 258 w 258"/>
                  <a:gd name="T29" fmla="*/ 101 h 332"/>
                  <a:gd name="T30" fmla="*/ 244 w 258"/>
                  <a:gd name="T31" fmla="*/ 74 h 332"/>
                  <a:gd name="T32" fmla="*/ 215 w 258"/>
                  <a:gd name="T33" fmla="*/ 74 h 332"/>
                  <a:gd name="T34" fmla="*/ 202 w 258"/>
                  <a:gd name="T35" fmla="*/ 58 h 332"/>
                  <a:gd name="T36" fmla="*/ 215 w 258"/>
                  <a:gd name="T37" fmla="*/ 29 h 332"/>
                  <a:gd name="T38" fmla="*/ 215 w 258"/>
                  <a:gd name="T39" fmla="*/ 16 h 332"/>
                  <a:gd name="T40" fmla="*/ 202 w 258"/>
                  <a:gd name="T41" fmla="*/ 0 h 332"/>
                  <a:gd name="T42" fmla="*/ 186 w 258"/>
                  <a:gd name="T43" fmla="*/ 16 h 332"/>
                  <a:gd name="T44" fmla="*/ 143 w 258"/>
                  <a:gd name="T45" fmla="*/ 16 h 332"/>
                  <a:gd name="T46" fmla="*/ 143 w 258"/>
                  <a:gd name="T47" fmla="*/ 45 h 332"/>
                  <a:gd name="T48" fmla="*/ 143 w 258"/>
                  <a:gd name="T49" fmla="*/ 74 h 332"/>
                  <a:gd name="T50" fmla="*/ 128 w 258"/>
                  <a:gd name="T51" fmla="*/ 45 h 332"/>
                  <a:gd name="T52" fmla="*/ 114 w 258"/>
                  <a:gd name="T53" fmla="*/ 45 h 332"/>
                  <a:gd name="T54" fmla="*/ 99 w 258"/>
                  <a:gd name="T55" fmla="*/ 29 h 332"/>
                  <a:gd name="T56" fmla="*/ 87 w 258"/>
                  <a:gd name="T57" fmla="*/ 58 h 332"/>
                  <a:gd name="T58" fmla="*/ 72 w 258"/>
                  <a:gd name="T59" fmla="*/ 74 h 332"/>
                  <a:gd name="T60" fmla="*/ 56 w 258"/>
                  <a:gd name="T61" fmla="*/ 45 h 332"/>
                  <a:gd name="T62" fmla="*/ 43 w 258"/>
                  <a:gd name="T63" fmla="*/ 29 h 332"/>
                  <a:gd name="T64" fmla="*/ 27 w 258"/>
                  <a:gd name="T65" fmla="*/ 45 h 332"/>
                  <a:gd name="T66" fmla="*/ 13 w 258"/>
                  <a:gd name="T67" fmla="*/ 74 h 332"/>
                  <a:gd name="T68" fmla="*/ 13 w 258"/>
                  <a:gd name="T69" fmla="*/ 115 h 332"/>
                  <a:gd name="T70" fmla="*/ 13 w 258"/>
                  <a:gd name="T71" fmla="*/ 146 h 332"/>
                  <a:gd name="T72" fmla="*/ 13 w 258"/>
                  <a:gd name="T73" fmla="*/ 173 h 332"/>
                  <a:gd name="T74" fmla="*/ 13 w 258"/>
                  <a:gd name="T75" fmla="*/ 204 h 332"/>
                  <a:gd name="T76" fmla="*/ 27 w 258"/>
                  <a:gd name="T77" fmla="*/ 217 h 332"/>
                  <a:gd name="T78" fmla="*/ 43 w 258"/>
                  <a:gd name="T79" fmla="*/ 246 h 332"/>
                  <a:gd name="T80" fmla="*/ 43 w 258"/>
                  <a:gd name="T81" fmla="*/ 289 h 332"/>
                  <a:gd name="T82" fmla="*/ 43 w 258"/>
                  <a:gd name="T83" fmla="*/ 318 h 332"/>
                  <a:gd name="T84" fmla="*/ 43 w 258"/>
                  <a:gd name="T85" fmla="*/ 30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lnTo>
                      <a:pt x="43" y="30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24" name="Freeform 41"/>
              <p:cNvSpPr>
                <a:spLocks/>
              </p:cNvSpPr>
              <p:nvPr>
                <p:custDataLst>
                  <p:tags r:id="rId36"/>
                </p:custDataLst>
              </p:nvPr>
            </p:nvSpPr>
            <p:spPr bwMode="auto">
              <a:xfrm>
                <a:off x="3123" y="2040"/>
                <a:ext cx="733" cy="800"/>
              </a:xfrm>
              <a:custGeom>
                <a:avLst/>
                <a:gdLst>
                  <a:gd name="T0" fmla="*/ 21 w 695"/>
                  <a:gd name="T1" fmla="*/ 500 h 819"/>
                  <a:gd name="T2" fmla="*/ 21 w 695"/>
                  <a:gd name="T3" fmla="*/ 548 h 819"/>
                  <a:gd name="T4" fmla="*/ 96 w 695"/>
                  <a:gd name="T5" fmla="*/ 596 h 819"/>
                  <a:gd name="T6" fmla="*/ 96 w 695"/>
                  <a:gd name="T7" fmla="*/ 635 h 819"/>
                  <a:gd name="T8" fmla="*/ 75 w 695"/>
                  <a:gd name="T9" fmla="*/ 703 h 819"/>
                  <a:gd name="T10" fmla="*/ 75 w 695"/>
                  <a:gd name="T11" fmla="*/ 751 h 819"/>
                  <a:gd name="T12" fmla="*/ 130 w 695"/>
                  <a:gd name="T13" fmla="*/ 751 h 819"/>
                  <a:gd name="T14" fmla="*/ 185 w 695"/>
                  <a:gd name="T15" fmla="*/ 758 h 819"/>
                  <a:gd name="T16" fmla="*/ 235 w 695"/>
                  <a:gd name="T17" fmla="*/ 771 h 819"/>
                  <a:gd name="T18" fmla="*/ 289 w 695"/>
                  <a:gd name="T19" fmla="*/ 799 h 819"/>
                  <a:gd name="T20" fmla="*/ 336 w 695"/>
                  <a:gd name="T21" fmla="*/ 788 h 819"/>
                  <a:gd name="T22" fmla="*/ 397 w 695"/>
                  <a:gd name="T23" fmla="*/ 789 h 819"/>
                  <a:gd name="T24" fmla="*/ 460 w 695"/>
                  <a:gd name="T25" fmla="*/ 779 h 819"/>
                  <a:gd name="T26" fmla="*/ 495 w 695"/>
                  <a:gd name="T27" fmla="*/ 797 h 819"/>
                  <a:gd name="T28" fmla="*/ 524 w 695"/>
                  <a:gd name="T29" fmla="*/ 799 h 819"/>
                  <a:gd name="T30" fmla="*/ 503 w 695"/>
                  <a:gd name="T31" fmla="*/ 751 h 819"/>
                  <a:gd name="T32" fmla="*/ 556 w 695"/>
                  <a:gd name="T33" fmla="*/ 703 h 819"/>
                  <a:gd name="T34" fmla="*/ 588 w 695"/>
                  <a:gd name="T35" fmla="*/ 684 h 819"/>
                  <a:gd name="T36" fmla="*/ 545 w 695"/>
                  <a:gd name="T37" fmla="*/ 646 h 819"/>
                  <a:gd name="T38" fmla="*/ 503 w 695"/>
                  <a:gd name="T39" fmla="*/ 578 h 819"/>
                  <a:gd name="T40" fmla="*/ 471 w 695"/>
                  <a:gd name="T41" fmla="*/ 519 h 819"/>
                  <a:gd name="T42" fmla="*/ 493 w 695"/>
                  <a:gd name="T43" fmla="*/ 491 h 819"/>
                  <a:gd name="T44" fmla="*/ 565 w 695"/>
                  <a:gd name="T45" fmla="*/ 482 h 819"/>
                  <a:gd name="T46" fmla="*/ 654 w 695"/>
                  <a:gd name="T47" fmla="*/ 434 h 819"/>
                  <a:gd name="T48" fmla="*/ 685 w 695"/>
                  <a:gd name="T49" fmla="*/ 434 h 819"/>
                  <a:gd name="T50" fmla="*/ 685 w 695"/>
                  <a:gd name="T51" fmla="*/ 375 h 819"/>
                  <a:gd name="T52" fmla="*/ 674 w 695"/>
                  <a:gd name="T53" fmla="*/ 299 h 819"/>
                  <a:gd name="T54" fmla="*/ 654 w 695"/>
                  <a:gd name="T55" fmla="*/ 261 h 819"/>
                  <a:gd name="T56" fmla="*/ 663 w 695"/>
                  <a:gd name="T57" fmla="*/ 202 h 819"/>
                  <a:gd name="T58" fmla="*/ 631 w 695"/>
                  <a:gd name="T59" fmla="*/ 135 h 819"/>
                  <a:gd name="T60" fmla="*/ 588 w 695"/>
                  <a:gd name="T61" fmla="*/ 97 h 819"/>
                  <a:gd name="T62" fmla="*/ 545 w 695"/>
                  <a:gd name="T63" fmla="*/ 97 h 819"/>
                  <a:gd name="T64" fmla="*/ 481 w 695"/>
                  <a:gd name="T65" fmla="*/ 115 h 819"/>
                  <a:gd name="T66" fmla="*/ 440 w 695"/>
                  <a:gd name="T67" fmla="*/ 97 h 819"/>
                  <a:gd name="T68" fmla="*/ 428 w 695"/>
                  <a:gd name="T69" fmla="*/ 76 h 819"/>
                  <a:gd name="T70" fmla="*/ 385 w 695"/>
                  <a:gd name="T71" fmla="*/ 58 h 819"/>
                  <a:gd name="T72" fmla="*/ 363 w 695"/>
                  <a:gd name="T73" fmla="*/ 29 h 819"/>
                  <a:gd name="T74" fmla="*/ 301 w 695"/>
                  <a:gd name="T75" fmla="*/ 0 h 819"/>
                  <a:gd name="T76" fmla="*/ 289 w 695"/>
                  <a:gd name="T77" fmla="*/ 58 h 819"/>
                  <a:gd name="T78" fmla="*/ 289 w 695"/>
                  <a:gd name="T79" fmla="*/ 87 h 819"/>
                  <a:gd name="T80" fmla="*/ 332 w 695"/>
                  <a:gd name="T81" fmla="*/ 144 h 819"/>
                  <a:gd name="T82" fmla="*/ 269 w 695"/>
                  <a:gd name="T83" fmla="*/ 125 h 819"/>
                  <a:gd name="T84" fmla="*/ 246 w 695"/>
                  <a:gd name="T85" fmla="*/ 155 h 819"/>
                  <a:gd name="T86" fmla="*/ 226 w 695"/>
                  <a:gd name="T87" fmla="*/ 144 h 819"/>
                  <a:gd name="T88" fmla="*/ 172 w 695"/>
                  <a:gd name="T89" fmla="*/ 115 h 819"/>
                  <a:gd name="T90" fmla="*/ 163 w 695"/>
                  <a:gd name="T91" fmla="*/ 144 h 819"/>
                  <a:gd name="T92" fmla="*/ 163 w 695"/>
                  <a:gd name="T93" fmla="*/ 194 h 819"/>
                  <a:gd name="T94" fmla="*/ 151 w 695"/>
                  <a:gd name="T95" fmla="*/ 241 h 819"/>
                  <a:gd name="T96" fmla="*/ 130 w 695"/>
                  <a:gd name="T97" fmla="*/ 299 h 819"/>
                  <a:gd name="T98" fmla="*/ 55 w 695"/>
                  <a:gd name="T99" fmla="*/ 299 h 819"/>
                  <a:gd name="T100" fmla="*/ 33 w 695"/>
                  <a:gd name="T101" fmla="*/ 356 h 819"/>
                  <a:gd name="T102" fmla="*/ 0 w 695"/>
                  <a:gd name="T103" fmla="*/ 414 h 819"/>
                  <a:gd name="T104" fmla="*/ 0 w 695"/>
                  <a:gd name="T105" fmla="*/ 44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5" h="819">
                    <a:moveTo>
                      <a:pt x="0" y="462"/>
                    </a:moveTo>
                    <a:lnTo>
                      <a:pt x="0" y="472"/>
                    </a:lnTo>
                    <a:lnTo>
                      <a:pt x="12" y="482"/>
                    </a:lnTo>
                    <a:lnTo>
                      <a:pt x="21" y="491"/>
                    </a:lnTo>
                    <a:lnTo>
                      <a:pt x="21" y="500"/>
                    </a:lnTo>
                    <a:lnTo>
                      <a:pt x="21" y="511"/>
                    </a:lnTo>
                    <a:lnTo>
                      <a:pt x="21" y="519"/>
                    </a:lnTo>
                    <a:lnTo>
                      <a:pt x="21" y="529"/>
                    </a:lnTo>
                    <a:lnTo>
                      <a:pt x="12" y="529"/>
                    </a:lnTo>
                    <a:lnTo>
                      <a:pt x="21" y="548"/>
                    </a:lnTo>
                    <a:lnTo>
                      <a:pt x="33" y="568"/>
                    </a:lnTo>
                    <a:lnTo>
                      <a:pt x="44" y="578"/>
                    </a:lnTo>
                    <a:lnTo>
                      <a:pt x="65" y="587"/>
                    </a:lnTo>
                    <a:lnTo>
                      <a:pt x="87" y="587"/>
                    </a:lnTo>
                    <a:lnTo>
                      <a:pt x="96" y="596"/>
                    </a:lnTo>
                    <a:lnTo>
                      <a:pt x="108" y="596"/>
                    </a:lnTo>
                    <a:lnTo>
                      <a:pt x="118" y="596"/>
                    </a:lnTo>
                    <a:lnTo>
                      <a:pt x="125" y="605"/>
                    </a:lnTo>
                    <a:lnTo>
                      <a:pt x="101" y="621"/>
                    </a:lnTo>
                    <a:lnTo>
                      <a:pt x="96" y="635"/>
                    </a:lnTo>
                    <a:lnTo>
                      <a:pt x="87" y="655"/>
                    </a:lnTo>
                    <a:lnTo>
                      <a:pt x="87" y="664"/>
                    </a:lnTo>
                    <a:lnTo>
                      <a:pt x="75" y="673"/>
                    </a:lnTo>
                    <a:lnTo>
                      <a:pt x="75" y="684"/>
                    </a:lnTo>
                    <a:lnTo>
                      <a:pt x="75" y="703"/>
                    </a:lnTo>
                    <a:lnTo>
                      <a:pt x="75" y="712"/>
                    </a:lnTo>
                    <a:lnTo>
                      <a:pt x="65" y="721"/>
                    </a:lnTo>
                    <a:lnTo>
                      <a:pt x="65" y="743"/>
                    </a:lnTo>
                    <a:lnTo>
                      <a:pt x="65" y="742"/>
                    </a:lnTo>
                    <a:lnTo>
                      <a:pt x="75" y="751"/>
                    </a:lnTo>
                    <a:lnTo>
                      <a:pt x="75" y="742"/>
                    </a:lnTo>
                    <a:lnTo>
                      <a:pt x="96" y="751"/>
                    </a:lnTo>
                    <a:lnTo>
                      <a:pt x="108" y="751"/>
                    </a:lnTo>
                    <a:lnTo>
                      <a:pt x="118" y="751"/>
                    </a:lnTo>
                    <a:lnTo>
                      <a:pt x="130" y="751"/>
                    </a:lnTo>
                    <a:lnTo>
                      <a:pt x="139" y="751"/>
                    </a:lnTo>
                    <a:lnTo>
                      <a:pt x="151" y="751"/>
                    </a:lnTo>
                    <a:lnTo>
                      <a:pt x="163" y="751"/>
                    </a:lnTo>
                    <a:lnTo>
                      <a:pt x="177" y="758"/>
                    </a:lnTo>
                    <a:lnTo>
                      <a:pt x="185" y="758"/>
                    </a:lnTo>
                    <a:lnTo>
                      <a:pt x="194" y="761"/>
                    </a:lnTo>
                    <a:lnTo>
                      <a:pt x="204" y="761"/>
                    </a:lnTo>
                    <a:lnTo>
                      <a:pt x="198" y="770"/>
                    </a:lnTo>
                    <a:lnTo>
                      <a:pt x="226" y="779"/>
                    </a:lnTo>
                    <a:lnTo>
                      <a:pt x="235" y="771"/>
                    </a:lnTo>
                    <a:lnTo>
                      <a:pt x="246" y="771"/>
                    </a:lnTo>
                    <a:lnTo>
                      <a:pt x="258" y="779"/>
                    </a:lnTo>
                    <a:lnTo>
                      <a:pt x="269" y="789"/>
                    </a:lnTo>
                    <a:lnTo>
                      <a:pt x="279" y="789"/>
                    </a:lnTo>
                    <a:lnTo>
                      <a:pt x="289" y="799"/>
                    </a:lnTo>
                    <a:lnTo>
                      <a:pt x="301" y="789"/>
                    </a:lnTo>
                    <a:lnTo>
                      <a:pt x="310" y="789"/>
                    </a:lnTo>
                    <a:lnTo>
                      <a:pt x="322" y="771"/>
                    </a:lnTo>
                    <a:lnTo>
                      <a:pt x="336" y="777"/>
                    </a:lnTo>
                    <a:lnTo>
                      <a:pt x="336" y="788"/>
                    </a:lnTo>
                    <a:lnTo>
                      <a:pt x="352" y="789"/>
                    </a:lnTo>
                    <a:lnTo>
                      <a:pt x="363" y="789"/>
                    </a:lnTo>
                    <a:lnTo>
                      <a:pt x="375" y="779"/>
                    </a:lnTo>
                    <a:lnTo>
                      <a:pt x="385" y="789"/>
                    </a:lnTo>
                    <a:lnTo>
                      <a:pt x="397" y="789"/>
                    </a:lnTo>
                    <a:lnTo>
                      <a:pt x="406" y="789"/>
                    </a:lnTo>
                    <a:lnTo>
                      <a:pt x="418" y="779"/>
                    </a:lnTo>
                    <a:lnTo>
                      <a:pt x="428" y="779"/>
                    </a:lnTo>
                    <a:lnTo>
                      <a:pt x="449" y="779"/>
                    </a:lnTo>
                    <a:lnTo>
                      <a:pt x="460" y="779"/>
                    </a:lnTo>
                    <a:lnTo>
                      <a:pt x="471" y="789"/>
                    </a:lnTo>
                    <a:lnTo>
                      <a:pt x="471" y="779"/>
                    </a:lnTo>
                    <a:lnTo>
                      <a:pt x="481" y="779"/>
                    </a:lnTo>
                    <a:lnTo>
                      <a:pt x="498" y="788"/>
                    </a:lnTo>
                    <a:lnTo>
                      <a:pt x="495" y="797"/>
                    </a:lnTo>
                    <a:lnTo>
                      <a:pt x="503" y="810"/>
                    </a:lnTo>
                    <a:lnTo>
                      <a:pt x="514" y="819"/>
                    </a:lnTo>
                    <a:lnTo>
                      <a:pt x="514" y="810"/>
                    </a:lnTo>
                    <a:lnTo>
                      <a:pt x="524" y="810"/>
                    </a:lnTo>
                    <a:lnTo>
                      <a:pt x="524" y="799"/>
                    </a:lnTo>
                    <a:lnTo>
                      <a:pt x="524" y="789"/>
                    </a:lnTo>
                    <a:lnTo>
                      <a:pt x="514" y="779"/>
                    </a:lnTo>
                    <a:lnTo>
                      <a:pt x="514" y="771"/>
                    </a:lnTo>
                    <a:lnTo>
                      <a:pt x="514" y="761"/>
                    </a:lnTo>
                    <a:lnTo>
                      <a:pt x="503" y="751"/>
                    </a:lnTo>
                    <a:lnTo>
                      <a:pt x="503" y="742"/>
                    </a:lnTo>
                    <a:lnTo>
                      <a:pt x="503" y="721"/>
                    </a:lnTo>
                    <a:lnTo>
                      <a:pt x="536" y="721"/>
                    </a:lnTo>
                    <a:lnTo>
                      <a:pt x="545" y="712"/>
                    </a:lnTo>
                    <a:lnTo>
                      <a:pt x="556" y="703"/>
                    </a:lnTo>
                    <a:lnTo>
                      <a:pt x="556" y="692"/>
                    </a:lnTo>
                    <a:lnTo>
                      <a:pt x="565" y="692"/>
                    </a:lnTo>
                    <a:lnTo>
                      <a:pt x="577" y="692"/>
                    </a:lnTo>
                    <a:lnTo>
                      <a:pt x="588" y="692"/>
                    </a:lnTo>
                    <a:lnTo>
                      <a:pt x="588" y="684"/>
                    </a:lnTo>
                    <a:lnTo>
                      <a:pt x="588" y="673"/>
                    </a:lnTo>
                    <a:lnTo>
                      <a:pt x="577" y="664"/>
                    </a:lnTo>
                    <a:lnTo>
                      <a:pt x="565" y="655"/>
                    </a:lnTo>
                    <a:lnTo>
                      <a:pt x="556" y="646"/>
                    </a:lnTo>
                    <a:lnTo>
                      <a:pt x="545" y="646"/>
                    </a:lnTo>
                    <a:lnTo>
                      <a:pt x="536" y="635"/>
                    </a:lnTo>
                    <a:lnTo>
                      <a:pt x="524" y="616"/>
                    </a:lnTo>
                    <a:lnTo>
                      <a:pt x="514" y="596"/>
                    </a:lnTo>
                    <a:lnTo>
                      <a:pt x="503" y="587"/>
                    </a:lnTo>
                    <a:lnTo>
                      <a:pt x="503" y="578"/>
                    </a:lnTo>
                    <a:lnTo>
                      <a:pt x="503" y="559"/>
                    </a:lnTo>
                    <a:lnTo>
                      <a:pt x="493" y="548"/>
                    </a:lnTo>
                    <a:lnTo>
                      <a:pt x="481" y="540"/>
                    </a:lnTo>
                    <a:lnTo>
                      <a:pt x="481" y="519"/>
                    </a:lnTo>
                    <a:lnTo>
                      <a:pt x="471" y="519"/>
                    </a:lnTo>
                    <a:lnTo>
                      <a:pt x="460" y="500"/>
                    </a:lnTo>
                    <a:lnTo>
                      <a:pt x="460" y="482"/>
                    </a:lnTo>
                    <a:lnTo>
                      <a:pt x="471" y="491"/>
                    </a:lnTo>
                    <a:lnTo>
                      <a:pt x="471" y="500"/>
                    </a:lnTo>
                    <a:lnTo>
                      <a:pt x="493" y="491"/>
                    </a:lnTo>
                    <a:lnTo>
                      <a:pt x="503" y="500"/>
                    </a:lnTo>
                    <a:lnTo>
                      <a:pt x="524" y="500"/>
                    </a:lnTo>
                    <a:lnTo>
                      <a:pt x="545" y="491"/>
                    </a:lnTo>
                    <a:lnTo>
                      <a:pt x="556" y="491"/>
                    </a:lnTo>
                    <a:lnTo>
                      <a:pt x="565" y="482"/>
                    </a:lnTo>
                    <a:lnTo>
                      <a:pt x="577" y="482"/>
                    </a:lnTo>
                    <a:lnTo>
                      <a:pt x="611" y="462"/>
                    </a:lnTo>
                    <a:lnTo>
                      <a:pt x="620" y="452"/>
                    </a:lnTo>
                    <a:lnTo>
                      <a:pt x="631" y="443"/>
                    </a:lnTo>
                    <a:lnTo>
                      <a:pt x="654" y="434"/>
                    </a:lnTo>
                    <a:lnTo>
                      <a:pt x="663" y="443"/>
                    </a:lnTo>
                    <a:lnTo>
                      <a:pt x="663" y="452"/>
                    </a:lnTo>
                    <a:lnTo>
                      <a:pt x="674" y="452"/>
                    </a:lnTo>
                    <a:lnTo>
                      <a:pt x="685" y="443"/>
                    </a:lnTo>
                    <a:lnTo>
                      <a:pt x="685" y="434"/>
                    </a:lnTo>
                    <a:lnTo>
                      <a:pt x="685" y="404"/>
                    </a:lnTo>
                    <a:lnTo>
                      <a:pt x="695" y="395"/>
                    </a:lnTo>
                    <a:lnTo>
                      <a:pt x="685" y="395"/>
                    </a:lnTo>
                    <a:lnTo>
                      <a:pt x="685" y="385"/>
                    </a:lnTo>
                    <a:lnTo>
                      <a:pt x="685" y="375"/>
                    </a:lnTo>
                    <a:lnTo>
                      <a:pt x="685" y="347"/>
                    </a:lnTo>
                    <a:lnTo>
                      <a:pt x="685" y="338"/>
                    </a:lnTo>
                    <a:lnTo>
                      <a:pt x="674" y="318"/>
                    </a:lnTo>
                    <a:lnTo>
                      <a:pt x="674" y="308"/>
                    </a:lnTo>
                    <a:lnTo>
                      <a:pt x="674" y="299"/>
                    </a:lnTo>
                    <a:lnTo>
                      <a:pt x="685" y="288"/>
                    </a:lnTo>
                    <a:lnTo>
                      <a:pt x="674" y="288"/>
                    </a:lnTo>
                    <a:lnTo>
                      <a:pt x="663" y="279"/>
                    </a:lnTo>
                    <a:lnTo>
                      <a:pt x="663" y="270"/>
                    </a:lnTo>
                    <a:lnTo>
                      <a:pt x="654" y="261"/>
                    </a:lnTo>
                    <a:lnTo>
                      <a:pt x="642" y="241"/>
                    </a:lnTo>
                    <a:lnTo>
                      <a:pt x="654" y="231"/>
                    </a:lnTo>
                    <a:lnTo>
                      <a:pt x="663" y="221"/>
                    </a:lnTo>
                    <a:lnTo>
                      <a:pt x="663" y="212"/>
                    </a:lnTo>
                    <a:lnTo>
                      <a:pt x="663" y="202"/>
                    </a:lnTo>
                    <a:lnTo>
                      <a:pt x="663" y="194"/>
                    </a:lnTo>
                    <a:lnTo>
                      <a:pt x="663" y="183"/>
                    </a:lnTo>
                    <a:lnTo>
                      <a:pt x="663" y="155"/>
                    </a:lnTo>
                    <a:lnTo>
                      <a:pt x="631" y="155"/>
                    </a:lnTo>
                    <a:lnTo>
                      <a:pt x="631" y="135"/>
                    </a:lnTo>
                    <a:lnTo>
                      <a:pt x="631" y="115"/>
                    </a:lnTo>
                    <a:lnTo>
                      <a:pt x="611" y="115"/>
                    </a:lnTo>
                    <a:lnTo>
                      <a:pt x="599" y="115"/>
                    </a:lnTo>
                    <a:lnTo>
                      <a:pt x="599" y="107"/>
                    </a:lnTo>
                    <a:lnTo>
                      <a:pt x="588" y="97"/>
                    </a:lnTo>
                    <a:lnTo>
                      <a:pt x="588" y="87"/>
                    </a:lnTo>
                    <a:lnTo>
                      <a:pt x="577" y="87"/>
                    </a:lnTo>
                    <a:lnTo>
                      <a:pt x="565" y="97"/>
                    </a:lnTo>
                    <a:lnTo>
                      <a:pt x="556" y="97"/>
                    </a:lnTo>
                    <a:lnTo>
                      <a:pt x="545" y="97"/>
                    </a:lnTo>
                    <a:lnTo>
                      <a:pt x="524" y="107"/>
                    </a:lnTo>
                    <a:lnTo>
                      <a:pt x="503" y="115"/>
                    </a:lnTo>
                    <a:lnTo>
                      <a:pt x="493" y="107"/>
                    </a:lnTo>
                    <a:lnTo>
                      <a:pt x="493" y="115"/>
                    </a:lnTo>
                    <a:lnTo>
                      <a:pt x="481" y="115"/>
                    </a:lnTo>
                    <a:lnTo>
                      <a:pt x="460" y="115"/>
                    </a:lnTo>
                    <a:lnTo>
                      <a:pt x="449" y="115"/>
                    </a:lnTo>
                    <a:lnTo>
                      <a:pt x="428" y="107"/>
                    </a:lnTo>
                    <a:lnTo>
                      <a:pt x="440" y="107"/>
                    </a:lnTo>
                    <a:lnTo>
                      <a:pt x="440" y="97"/>
                    </a:lnTo>
                    <a:lnTo>
                      <a:pt x="449" y="97"/>
                    </a:lnTo>
                    <a:lnTo>
                      <a:pt x="449" y="87"/>
                    </a:lnTo>
                    <a:lnTo>
                      <a:pt x="449" y="76"/>
                    </a:lnTo>
                    <a:lnTo>
                      <a:pt x="440" y="76"/>
                    </a:lnTo>
                    <a:lnTo>
                      <a:pt x="428" y="76"/>
                    </a:lnTo>
                    <a:lnTo>
                      <a:pt x="418" y="87"/>
                    </a:lnTo>
                    <a:lnTo>
                      <a:pt x="406" y="68"/>
                    </a:lnTo>
                    <a:lnTo>
                      <a:pt x="397" y="68"/>
                    </a:lnTo>
                    <a:lnTo>
                      <a:pt x="385" y="68"/>
                    </a:lnTo>
                    <a:lnTo>
                      <a:pt x="385" y="58"/>
                    </a:lnTo>
                    <a:lnTo>
                      <a:pt x="375" y="58"/>
                    </a:lnTo>
                    <a:lnTo>
                      <a:pt x="363" y="58"/>
                    </a:lnTo>
                    <a:lnTo>
                      <a:pt x="363" y="48"/>
                    </a:lnTo>
                    <a:lnTo>
                      <a:pt x="375" y="39"/>
                    </a:lnTo>
                    <a:lnTo>
                      <a:pt x="363" y="29"/>
                    </a:lnTo>
                    <a:lnTo>
                      <a:pt x="352" y="21"/>
                    </a:lnTo>
                    <a:lnTo>
                      <a:pt x="342" y="10"/>
                    </a:lnTo>
                    <a:lnTo>
                      <a:pt x="322" y="10"/>
                    </a:lnTo>
                    <a:lnTo>
                      <a:pt x="310" y="0"/>
                    </a:lnTo>
                    <a:lnTo>
                      <a:pt x="301" y="0"/>
                    </a:lnTo>
                    <a:lnTo>
                      <a:pt x="301" y="21"/>
                    </a:lnTo>
                    <a:lnTo>
                      <a:pt x="301" y="29"/>
                    </a:lnTo>
                    <a:lnTo>
                      <a:pt x="310" y="39"/>
                    </a:lnTo>
                    <a:lnTo>
                      <a:pt x="310" y="48"/>
                    </a:lnTo>
                    <a:lnTo>
                      <a:pt x="289" y="58"/>
                    </a:lnTo>
                    <a:lnTo>
                      <a:pt x="279" y="58"/>
                    </a:lnTo>
                    <a:lnTo>
                      <a:pt x="279" y="68"/>
                    </a:lnTo>
                    <a:lnTo>
                      <a:pt x="289" y="68"/>
                    </a:lnTo>
                    <a:lnTo>
                      <a:pt x="289" y="76"/>
                    </a:lnTo>
                    <a:lnTo>
                      <a:pt x="289" y="87"/>
                    </a:lnTo>
                    <a:lnTo>
                      <a:pt x="310" y="97"/>
                    </a:lnTo>
                    <a:lnTo>
                      <a:pt x="301" y="107"/>
                    </a:lnTo>
                    <a:lnTo>
                      <a:pt x="310" y="115"/>
                    </a:lnTo>
                    <a:lnTo>
                      <a:pt x="332" y="125"/>
                    </a:lnTo>
                    <a:lnTo>
                      <a:pt x="332" y="144"/>
                    </a:lnTo>
                    <a:lnTo>
                      <a:pt x="322" y="125"/>
                    </a:lnTo>
                    <a:lnTo>
                      <a:pt x="310" y="115"/>
                    </a:lnTo>
                    <a:lnTo>
                      <a:pt x="289" y="115"/>
                    </a:lnTo>
                    <a:lnTo>
                      <a:pt x="269" y="115"/>
                    </a:lnTo>
                    <a:lnTo>
                      <a:pt x="269" y="125"/>
                    </a:lnTo>
                    <a:lnTo>
                      <a:pt x="269" y="144"/>
                    </a:lnTo>
                    <a:lnTo>
                      <a:pt x="269" y="155"/>
                    </a:lnTo>
                    <a:lnTo>
                      <a:pt x="258" y="164"/>
                    </a:lnTo>
                    <a:lnTo>
                      <a:pt x="258" y="173"/>
                    </a:lnTo>
                    <a:lnTo>
                      <a:pt x="246" y="155"/>
                    </a:lnTo>
                    <a:lnTo>
                      <a:pt x="246" y="144"/>
                    </a:lnTo>
                    <a:lnTo>
                      <a:pt x="246" y="135"/>
                    </a:lnTo>
                    <a:lnTo>
                      <a:pt x="235" y="135"/>
                    </a:lnTo>
                    <a:lnTo>
                      <a:pt x="235" y="144"/>
                    </a:lnTo>
                    <a:lnTo>
                      <a:pt x="226" y="144"/>
                    </a:lnTo>
                    <a:lnTo>
                      <a:pt x="226" y="135"/>
                    </a:lnTo>
                    <a:lnTo>
                      <a:pt x="235" y="125"/>
                    </a:lnTo>
                    <a:lnTo>
                      <a:pt x="214" y="115"/>
                    </a:lnTo>
                    <a:lnTo>
                      <a:pt x="194" y="115"/>
                    </a:lnTo>
                    <a:lnTo>
                      <a:pt x="172" y="115"/>
                    </a:lnTo>
                    <a:lnTo>
                      <a:pt x="163" y="115"/>
                    </a:lnTo>
                    <a:lnTo>
                      <a:pt x="163" y="125"/>
                    </a:lnTo>
                    <a:lnTo>
                      <a:pt x="151" y="135"/>
                    </a:lnTo>
                    <a:lnTo>
                      <a:pt x="151" y="144"/>
                    </a:lnTo>
                    <a:lnTo>
                      <a:pt x="163" y="144"/>
                    </a:lnTo>
                    <a:lnTo>
                      <a:pt x="163" y="155"/>
                    </a:lnTo>
                    <a:lnTo>
                      <a:pt x="172" y="164"/>
                    </a:lnTo>
                    <a:lnTo>
                      <a:pt x="163" y="173"/>
                    </a:lnTo>
                    <a:lnTo>
                      <a:pt x="163" y="183"/>
                    </a:lnTo>
                    <a:lnTo>
                      <a:pt x="163" y="194"/>
                    </a:lnTo>
                    <a:lnTo>
                      <a:pt x="163" y="202"/>
                    </a:lnTo>
                    <a:lnTo>
                      <a:pt x="151" y="202"/>
                    </a:lnTo>
                    <a:lnTo>
                      <a:pt x="151" y="212"/>
                    </a:lnTo>
                    <a:lnTo>
                      <a:pt x="151" y="231"/>
                    </a:lnTo>
                    <a:lnTo>
                      <a:pt x="151" y="241"/>
                    </a:lnTo>
                    <a:lnTo>
                      <a:pt x="139" y="251"/>
                    </a:lnTo>
                    <a:lnTo>
                      <a:pt x="151" y="261"/>
                    </a:lnTo>
                    <a:lnTo>
                      <a:pt x="151" y="270"/>
                    </a:lnTo>
                    <a:lnTo>
                      <a:pt x="139" y="299"/>
                    </a:lnTo>
                    <a:lnTo>
                      <a:pt x="130" y="299"/>
                    </a:lnTo>
                    <a:lnTo>
                      <a:pt x="118" y="299"/>
                    </a:lnTo>
                    <a:lnTo>
                      <a:pt x="108" y="299"/>
                    </a:lnTo>
                    <a:lnTo>
                      <a:pt x="96" y="299"/>
                    </a:lnTo>
                    <a:lnTo>
                      <a:pt x="87" y="288"/>
                    </a:lnTo>
                    <a:lnTo>
                      <a:pt x="55" y="299"/>
                    </a:lnTo>
                    <a:lnTo>
                      <a:pt x="33" y="308"/>
                    </a:lnTo>
                    <a:lnTo>
                      <a:pt x="33" y="318"/>
                    </a:lnTo>
                    <a:lnTo>
                      <a:pt x="33" y="327"/>
                    </a:lnTo>
                    <a:lnTo>
                      <a:pt x="33" y="347"/>
                    </a:lnTo>
                    <a:lnTo>
                      <a:pt x="33" y="356"/>
                    </a:lnTo>
                    <a:lnTo>
                      <a:pt x="12" y="365"/>
                    </a:lnTo>
                    <a:lnTo>
                      <a:pt x="12" y="375"/>
                    </a:lnTo>
                    <a:lnTo>
                      <a:pt x="12" y="385"/>
                    </a:lnTo>
                    <a:lnTo>
                      <a:pt x="12" y="395"/>
                    </a:lnTo>
                    <a:lnTo>
                      <a:pt x="0" y="414"/>
                    </a:lnTo>
                    <a:lnTo>
                      <a:pt x="12" y="414"/>
                    </a:lnTo>
                    <a:lnTo>
                      <a:pt x="12" y="424"/>
                    </a:lnTo>
                    <a:lnTo>
                      <a:pt x="12" y="434"/>
                    </a:lnTo>
                    <a:lnTo>
                      <a:pt x="0" y="434"/>
                    </a:lnTo>
                    <a:lnTo>
                      <a:pt x="0" y="443"/>
                    </a:lnTo>
                    <a:lnTo>
                      <a:pt x="0" y="452"/>
                    </a:lnTo>
                    <a:lnTo>
                      <a:pt x="0" y="462"/>
                    </a:lnTo>
                    <a:lnTo>
                      <a:pt x="0" y="462"/>
                    </a:lnTo>
                    <a:lnTo>
                      <a:pt x="0" y="462"/>
                    </a:lnTo>
                    <a:close/>
                  </a:path>
                </a:pathLst>
              </a:custGeom>
              <a:solidFill>
                <a:schemeClr val="accent2"/>
              </a:solidFill>
              <a:ln w="3175" cmpd="sng">
                <a:solidFill>
                  <a:schemeClr val="bg1"/>
                </a:solidFill>
                <a:round/>
                <a:headEnd/>
                <a:tailEnd/>
              </a:ln>
            </p:spPr>
            <p:txBody>
              <a:bodyPr/>
              <a:lstStyle/>
              <a:p>
                <a:endParaRPr lang="es-ES" sz="900" dirty="0"/>
              </a:p>
            </p:txBody>
          </p:sp>
          <p:sp>
            <p:nvSpPr>
              <p:cNvPr id="625" name="Freeform 42"/>
              <p:cNvSpPr>
                <a:spLocks/>
              </p:cNvSpPr>
              <p:nvPr>
                <p:custDataLst>
                  <p:tags r:id="rId37"/>
                </p:custDataLst>
              </p:nvPr>
            </p:nvSpPr>
            <p:spPr bwMode="auto">
              <a:xfrm>
                <a:off x="3091" y="2476"/>
                <a:ext cx="57" cy="79"/>
              </a:xfrm>
              <a:custGeom>
                <a:avLst/>
                <a:gdLst>
                  <a:gd name="T0" fmla="*/ 3 w 53"/>
                  <a:gd name="T1" fmla="*/ 69 h 81"/>
                  <a:gd name="T2" fmla="*/ 5 w 53"/>
                  <a:gd name="T3" fmla="*/ 52 h 81"/>
                  <a:gd name="T4" fmla="*/ 0 w 53"/>
                  <a:gd name="T5" fmla="*/ 43 h 81"/>
                  <a:gd name="T6" fmla="*/ 0 w 53"/>
                  <a:gd name="T7" fmla="*/ 33 h 81"/>
                  <a:gd name="T8" fmla="*/ 0 w 53"/>
                  <a:gd name="T9" fmla="*/ 23 h 81"/>
                  <a:gd name="T10" fmla="*/ 3 w 53"/>
                  <a:gd name="T11" fmla="*/ 9 h 81"/>
                  <a:gd name="T12" fmla="*/ 18 w 53"/>
                  <a:gd name="T13" fmla="*/ 0 h 81"/>
                  <a:gd name="T14" fmla="*/ 31 w 53"/>
                  <a:gd name="T15" fmla="*/ 14 h 81"/>
                  <a:gd name="T16" fmla="*/ 31 w 53"/>
                  <a:gd name="T17" fmla="*/ 23 h 81"/>
                  <a:gd name="T18" fmla="*/ 43 w 53"/>
                  <a:gd name="T19" fmla="*/ 33 h 81"/>
                  <a:gd name="T20" fmla="*/ 53 w 53"/>
                  <a:gd name="T21" fmla="*/ 43 h 81"/>
                  <a:gd name="T22" fmla="*/ 53 w 53"/>
                  <a:gd name="T23" fmla="*/ 51 h 81"/>
                  <a:gd name="T24" fmla="*/ 53 w 53"/>
                  <a:gd name="T25" fmla="*/ 62 h 81"/>
                  <a:gd name="T26" fmla="*/ 50 w 53"/>
                  <a:gd name="T27" fmla="*/ 81 h 81"/>
                  <a:gd name="T28" fmla="*/ 43 w 53"/>
                  <a:gd name="T29" fmla="*/ 81 h 81"/>
                  <a:gd name="T30" fmla="*/ 17 w 53"/>
                  <a:gd name="T31" fmla="*/ 81 h 81"/>
                  <a:gd name="T32" fmla="*/ 3 w 53"/>
                  <a:gd name="T33" fmla="*/ 69 h 81"/>
                  <a:gd name="T34" fmla="*/ 3 w 53"/>
                  <a:gd name="T35"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1">
                    <a:moveTo>
                      <a:pt x="3" y="69"/>
                    </a:moveTo>
                    <a:lnTo>
                      <a:pt x="5" y="52"/>
                    </a:lnTo>
                    <a:lnTo>
                      <a:pt x="0" y="43"/>
                    </a:lnTo>
                    <a:lnTo>
                      <a:pt x="0" y="33"/>
                    </a:lnTo>
                    <a:lnTo>
                      <a:pt x="0" y="23"/>
                    </a:lnTo>
                    <a:lnTo>
                      <a:pt x="3" y="9"/>
                    </a:lnTo>
                    <a:lnTo>
                      <a:pt x="18" y="0"/>
                    </a:lnTo>
                    <a:lnTo>
                      <a:pt x="31" y="14"/>
                    </a:lnTo>
                    <a:lnTo>
                      <a:pt x="31" y="23"/>
                    </a:lnTo>
                    <a:lnTo>
                      <a:pt x="43" y="33"/>
                    </a:lnTo>
                    <a:lnTo>
                      <a:pt x="53" y="43"/>
                    </a:lnTo>
                    <a:lnTo>
                      <a:pt x="53" y="51"/>
                    </a:lnTo>
                    <a:lnTo>
                      <a:pt x="53" y="62"/>
                    </a:lnTo>
                    <a:lnTo>
                      <a:pt x="50" y="81"/>
                    </a:lnTo>
                    <a:lnTo>
                      <a:pt x="43" y="81"/>
                    </a:lnTo>
                    <a:lnTo>
                      <a:pt x="17" y="81"/>
                    </a:lnTo>
                    <a:lnTo>
                      <a:pt x="3" y="69"/>
                    </a:lnTo>
                    <a:lnTo>
                      <a:pt x="3" y="69"/>
                    </a:lnTo>
                    <a:close/>
                  </a:path>
                </a:pathLst>
              </a:custGeom>
              <a:solidFill>
                <a:schemeClr val="accent2"/>
              </a:solidFill>
              <a:ln w="3175" cmpd="sng">
                <a:solidFill>
                  <a:schemeClr val="bg1"/>
                </a:solidFill>
                <a:round/>
                <a:headEnd/>
                <a:tailEnd/>
              </a:ln>
            </p:spPr>
            <p:txBody>
              <a:bodyPr/>
              <a:lstStyle/>
              <a:p>
                <a:endParaRPr lang="es-ES" sz="900" dirty="0"/>
              </a:p>
            </p:txBody>
          </p:sp>
          <p:sp>
            <p:nvSpPr>
              <p:cNvPr id="626" name="Freeform 43"/>
              <p:cNvSpPr>
                <a:spLocks/>
              </p:cNvSpPr>
              <p:nvPr>
                <p:custDataLst>
                  <p:tags r:id="rId38"/>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 name="T80" fmla="*/ 14 w 231"/>
                  <a:gd name="T8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lnTo>
                      <a:pt x="14" y="143"/>
                    </a:lnTo>
                    <a:close/>
                  </a:path>
                </a:pathLst>
              </a:custGeom>
              <a:solidFill>
                <a:schemeClr val="accent2"/>
              </a:solidFill>
              <a:ln w="3175" cmpd="sng">
                <a:solidFill>
                  <a:schemeClr val="bg1"/>
                </a:solidFill>
                <a:round/>
                <a:headEnd/>
                <a:tailEnd/>
              </a:ln>
            </p:spPr>
            <p:txBody>
              <a:bodyPr/>
              <a:lstStyle/>
              <a:p>
                <a:endParaRPr lang="es-ES" sz="900" dirty="0"/>
              </a:p>
            </p:txBody>
          </p:sp>
          <p:sp>
            <p:nvSpPr>
              <p:cNvPr id="627" name="Freeform 44"/>
              <p:cNvSpPr>
                <a:spLocks/>
              </p:cNvSpPr>
              <p:nvPr>
                <p:custDataLst>
                  <p:tags r:id="rId39"/>
                </p:custDataLst>
              </p:nvPr>
            </p:nvSpPr>
            <p:spPr bwMode="auto">
              <a:xfrm>
                <a:off x="3453" y="1765"/>
                <a:ext cx="180" cy="95"/>
              </a:xfrm>
              <a:custGeom>
                <a:avLst/>
                <a:gdLst>
                  <a:gd name="T0" fmla="*/ 14 w 231"/>
                  <a:gd name="T1" fmla="*/ 143 h 143"/>
                  <a:gd name="T2" fmla="*/ 16 w 231"/>
                  <a:gd name="T3" fmla="*/ 130 h 143"/>
                  <a:gd name="T4" fmla="*/ 16 w 231"/>
                  <a:gd name="T5" fmla="*/ 114 h 143"/>
                  <a:gd name="T6" fmla="*/ 29 w 231"/>
                  <a:gd name="T7" fmla="*/ 101 h 143"/>
                  <a:gd name="T8" fmla="*/ 43 w 231"/>
                  <a:gd name="T9" fmla="*/ 101 h 143"/>
                  <a:gd name="T10" fmla="*/ 58 w 231"/>
                  <a:gd name="T11" fmla="*/ 101 h 143"/>
                  <a:gd name="T12" fmla="*/ 72 w 231"/>
                  <a:gd name="T13" fmla="*/ 101 h 143"/>
                  <a:gd name="T14" fmla="*/ 85 w 231"/>
                  <a:gd name="T15" fmla="*/ 101 h 143"/>
                  <a:gd name="T16" fmla="*/ 101 w 231"/>
                  <a:gd name="T17" fmla="*/ 101 h 143"/>
                  <a:gd name="T18" fmla="*/ 115 w 231"/>
                  <a:gd name="T19" fmla="*/ 85 h 143"/>
                  <a:gd name="T20" fmla="*/ 130 w 231"/>
                  <a:gd name="T21" fmla="*/ 85 h 143"/>
                  <a:gd name="T22" fmla="*/ 159 w 231"/>
                  <a:gd name="T23" fmla="*/ 85 h 143"/>
                  <a:gd name="T24" fmla="*/ 173 w 231"/>
                  <a:gd name="T25" fmla="*/ 101 h 143"/>
                  <a:gd name="T26" fmla="*/ 188 w 231"/>
                  <a:gd name="T27" fmla="*/ 114 h 143"/>
                  <a:gd name="T28" fmla="*/ 188 w 231"/>
                  <a:gd name="T29" fmla="*/ 101 h 143"/>
                  <a:gd name="T30" fmla="*/ 202 w 231"/>
                  <a:gd name="T31" fmla="*/ 85 h 143"/>
                  <a:gd name="T32" fmla="*/ 217 w 231"/>
                  <a:gd name="T33" fmla="*/ 72 h 143"/>
                  <a:gd name="T34" fmla="*/ 217 w 231"/>
                  <a:gd name="T35" fmla="*/ 43 h 143"/>
                  <a:gd name="T36" fmla="*/ 202 w 231"/>
                  <a:gd name="T37" fmla="*/ 43 h 143"/>
                  <a:gd name="T38" fmla="*/ 202 w 231"/>
                  <a:gd name="T39" fmla="*/ 29 h 143"/>
                  <a:gd name="T40" fmla="*/ 217 w 231"/>
                  <a:gd name="T41" fmla="*/ 14 h 143"/>
                  <a:gd name="T42" fmla="*/ 231 w 231"/>
                  <a:gd name="T43" fmla="*/ 0 h 143"/>
                  <a:gd name="T44" fmla="*/ 217 w 231"/>
                  <a:gd name="T45" fmla="*/ 0 h 143"/>
                  <a:gd name="T46" fmla="*/ 202 w 231"/>
                  <a:gd name="T47" fmla="*/ 14 h 143"/>
                  <a:gd name="T48" fmla="*/ 188 w 231"/>
                  <a:gd name="T49" fmla="*/ 14 h 143"/>
                  <a:gd name="T50" fmla="*/ 173 w 231"/>
                  <a:gd name="T51" fmla="*/ 14 h 143"/>
                  <a:gd name="T52" fmla="*/ 159 w 231"/>
                  <a:gd name="T53" fmla="*/ 29 h 143"/>
                  <a:gd name="T54" fmla="*/ 144 w 231"/>
                  <a:gd name="T55" fmla="*/ 29 h 143"/>
                  <a:gd name="T56" fmla="*/ 130 w 231"/>
                  <a:gd name="T57" fmla="*/ 43 h 143"/>
                  <a:gd name="T58" fmla="*/ 115 w 231"/>
                  <a:gd name="T59" fmla="*/ 58 h 143"/>
                  <a:gd name="T60" fmla="*/ 115 w 231"/>
                  <a:gd name="T61" fmla="*/ 72 h 143"/>
                  <a:gd name="T62" fmla="*/ 101 w 231"/>
                  <a:gd name="T63" fmla="*/ 85 h 143"/>
                  <a:gd name="T64" fmla="*/ 85 w 231"/>
                  <a:gd name="T65" fmla="*/ 85 h 143"/>
                  <a:gd name="T66" fmla="*/ 72 w 231"/>
                  <a:gd name="T67" fmla="*/ 85 h 143"/>
                  <a:gd name="T68" fmla="*/ 29 w 231"/>
                  <a:gd name="T69" fmla="*/ 85 h 143"/>
                  <a:gd name="T70" fmla="*/ 16 w 231"/>
                  <a:gd name="T71" fmla="*/ 85 h 143"/>
                  <a:gd name="T72" fmla="*/ 0 w 231"/>
                  <a:gd name="T73" fmla="*/ 101 h 143"/>
                  <a:gd name="T74" fmla="*/ 0 w 231"/>
                  <a:gd name="T75" fmla="*/ 114 h 143"/>
                  <a:gd name="T76" fmla="*/ 16 w 231"/>
                  <a:gd name="T77" fmla="*/ 143 h 143"/>
                  <a:gd name="T78" fmla="*/ 16 w 231"/>
                  <a:gd name="T7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6" y="14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28" name="Freeform 45"/>
              <p:cNvSpPr>
                <a:spLocks/>
              </p:cNvSpPr>
              <p:nvPr>
                <p:custDataLst>
                  <p:tags r:id="rId40"/>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close/>
                  </a:path>
                </a:pathLst>
              </a:custGeom>
              <a:solidFill>
                <a:schemeClr val="accent2"/>
              </a:solidFill>
              <a:ln w="3175" cmpd="sng">
                <a:solidFill>
                  <a:schemeClr val="bg1"/>
                </a:solidFill>
                <a:round/>
                <a:headEnd/>
                <a:tailEnd/>
              </a:ln>
            </p:spPr>
            <p:txBody>
              <a:bodyPr/>
              <a:lstStyle/>
              <a:p>
                <a:endParaRPr lang="es-ES" sz="900" dirty="0"/>
              </a:p>
            </p:txBody>
          </p:sp>
          <p:sp>
            <p:nvSpPr>
              <p:cNvPr id="629" name="Freeform 46"/>
              <p:cNvSpPr>
                <a:spLocks/>
              </p:cNvSpPr>
              <p:nvPr>
                <p:custDataLst>
                  <p:tags r:id="rId41"/>
                </p:custDataLst>
              </p:nvPr>
            </p:nvSpPr>
            <p:spPr bwMode="auto">
              <a:xfrm>
                <a:off x="3531" y="1992"/>
                <a:ext cx="56" cy="45"/>
              </a:xfrm>
              <a:custGeom>
                <a:avLst/>
                <a:gdLst>
                  <a:gd name="T0" fmla="*/ 72 w 72"/>
                  <a:gd name="T1" fmla="*/ 72 h 72"/>
                  <a:gd name="T2" fmla="*/ 58 w 72"/>
                  <a:gd name="T3" fmla="*/ 72 h 72"/>
                  <a:gd name="T4" fmla="*/ 29 w 72"/>
                  <a:gd name="T5" fmla="*/ 72 h 72"/>
                  <a:gd name="T6" fmla="*/ 29 w 72"/>
                  <a:gd name="T7" fmla="*/ 56 h 72"/>
                  <a:gd name="T8" fmla="*/ 0 w 72"/>
                  <a:gd name="T9" fmla="*/ 56 h 72"/>
                  <a:gd name="T10" fmla="*/ 0 w 72"/>
                  <a:gd name="T11" fmla="*/ 29 h 72"/>
                  <a:gd name="T12" fmla="*/ 0 w 72"/>
                  <a:gd name="T13" fmla="*/ 14 h 72"/>
                  <a:gd name="T14" fmla="*/ 14 w 72"/>
                  <a:gd name="T15" fmla="*/ 14 h 72"/>
                  <a:gd name="T16" fmla="*/ 14 w 72"/>
                  <a:gd name="T17" fmla="*/ 0 h 72"/>
                  <a:gd name="T18" fmla="*/ 29 w 72"/>
                  <a:gd name="T19" fmla="*/ 14 h 72"/>
                  <a:gd name="T20" fmla="*/ 43 w 72"/>
                  <a:gd name="T21" fmla="*/ 0 h 72"/>
                  <a:gd name="T22" fmla="*/ 58 w 72"/>
                  <a:gd name="T23" fmla="*/ 14 h 72"/>
                  <a:gd name="T24" fmla="*/ 72 w 72"/>
                  <a:gd name="T25" fmla="*/ 14 h 72"/>
                  <a:gd name="T26" fmla="*/ 72 w 72"/>
                  <a:gd name="T27" fmla="*/ 29 h 72"/>
                  <a:gd name="T28" fmla="*/ 72 w 72"/>
                  <a:gd name="T29" fmla="*/ 43 h 72"/>
                  <a:gd name="T30" fmla="*/ 72 w 72"/>
                  <a:gd name="T31" fmla="*/ 56 h 72"/>
                  <a:gd name="T32" fmla="*/ 72 w 72"/>
                  <a:gd name="T33" fmla="*/ 72 h 72"/>
                  <a:gd name="T34" fmla="*/ 58 w 72"/>
                  <a:gd name="T35" fmla="*/ 72 h 72"/>
                  <a:gd name="T36" fmla="*/ 72 w 72"/>
                  <a:gd name="T37" fmla="*/ 72 h 72"/>
                  <a:gd name="T38" fmla="*/ 72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lnTo>
                      <a:pt x="72" y="72"/>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30" name="Freeform 47"/>
              <p:cNvSpPr>
                <a:spLocks/>
              </p:cNvSpPr>
              <p:nvPr>
                <p:custDataLst>
                  <p:tags r:id="rId42"/>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close/>
                  </a:path>
                </a:pathLst>
              </a:custGeom>
              <a:solidFill>
                <a:schemeClr val="accent2"/>
              </a:solidFill>
              <a:ln w="3175" cmpd="sng">
                <a:solidFill>
                  <a:schemeClr val="bg1"/>
                </a:solidFill>
                <a:round/>
                <a:headEnd/>
                <a:tailEnd/>
              </a:ln>
            </p:spPr>
            <p:txBody>
              <a:bodyPr/>
              <a:lstStyle/>
              <a:p>
                <a:endParaRPr lang="es-ES" sz="900" dirty="0"/>
              </a:p>
            </p:txBody>
          </p:sp>
          <p:sp>
            <p:nvSpPr>
              <p:cNvPr id="631" name="Freeform 48"/>
              <p:cNvSpPr>
                <a:spLocks/>
              </p:cNvSpPr>
              <p:nvPr>
                <p:custDataLst>
                  <p:tags r:id="rId43"/>
                </p:custDataLst>
              </p:nvPr>
            </p:nvSpPr>
            <p:spPr bwMode="auto">
              <a:xfrm>
                <a:off x="3606" y="1944"/>
                <a:ext cx="113" cy="112"/>
              </a:xfrm>
              <a:custGeom>
                <a:avLst/>
                <a:gdLst>
                  <a:gd name="T0" fmla="*/ 72 w 143"/>
                  <a:gd name="T1" fmla="*/ 173 h 173"/>
                  <a:gd name="T2" fmla="*/ 43 w 143"/>
                  <a:gd name="T3" fmla="*/ 159 h 173"/>
                  <a:gd name="T4" fmla="*/ 58 w 143"/>
                  <a:gd name="T5" fmla="*/ 159 h 173"/>
                  <a:gd name="T6" fmla="*/ 58 w 143"/>
                  <a:gd name="T7" fmla="*/ 144 h 173"/>
                  <a:gd name="T8" fmla="*/ 43 w 143"/>
                  <a:gd name="T9" fmla="*/ 144 h 173"/>
                  <a:gd name="T10" fmla="*/ 14 w 143"/>
                  <a:gd name="T11" fmla="*/ 144 h 173"/>
                  <a:gd name="T12" fmla="*/ 0 w 143"/>
                  <a:gd name="T13" fmla="*/ 130 h 173"/>
                  <a:gd name="T14" fmla="*/ 0 w 143"/>
                  <a:gd name="T15" fmla="*/ 117 h 173"/>
                  <a:gd name="T16" fmla="*/ 14 w 143"/>
                  <a:gd name="T17" fmla="*/ 103 h 173"/>
                  <a:gd name="T18" fmla="*/ 0 w 143"/>
                  <a:gd name="T19" fmla="*/ 88 h 173"/>
                  <a:gd name="T20" fmla="*/ 0 w 143"/>
                  <a:gd name="T21" fmla="*/ 72 h 173"/>
                  <a:gd name="T22" fmla="*/ 14 w 143"/>
                  <a:gd name="T23" fmla="*/ 59 h 173"/>
                  <a:gd name="T24" fmla="*/ 29 w 143"/>
                  <a:gd name="T25" fmla="*/ 59 h 173"/>
                  <a:gd name="T26" fmla="*/ 43 w 143"/>
                  <a:gd name="T27" fmla="*/ 43 h 173"/>
                  <a:gd name="T28" fmla="*/ 43 w 143"/>
                  <a:gd name="T29" fmla="*/ 30 h 173"/>
                  <a:gd name="T30" fmla="*/ 58 w 143"/>
                  <a:gd name="T31" fmla="*/ 30 h 173"/>
                  <a:gd name="T32" fmla="*/ 58 w 143"/>
                  <a:gd name="T33" fmla="*/ 43 h 173"/>
                  <a:gd name="T34" fmla="*/ 43 w 143"/>
                  <a:gd name="T35" fmla="*/ 59 h 173"/>
                  <a:gd name="T36" fmla="*/ 58 w 143"/>
                  <a:gd name="T37" fmla="*/ 72 h 173"/>
                  <a:gd name="T38" fmla="*/ 72 w 143"/>
                  <a:gd name="T39" fmla="*/ 72 h 173"/>
                  <a:gd name="T40" fmla="*/ 72 w 143"/>
                  <a:gd name="T41" fmla="*/ 59 h 173"/>
                  <a:gd name="T42" fmla="*/ 72 w 143"/>
                  <a:gd name="T43" fmla="*/ 43 h 173"/>
                  <a:gd name="T44" fmla="*/ 85 w 143"/>
                  <a:gd name="T45" fmla="*/ 43 h 173"/>
                  <a:gd name="T46" fmla="*/ 101 w 143"/>
                  <a:gd name="T47" fmla="*/ 43 h 173"/>
                  <a:gd name="T48" fmla="*/ 114 w 143"/>
                  <a:gd name="T49" fmla="*/ 30 h 173"/>
                  <a:gd name="T50" fmla="*/ 101 w 143"/>
                  <a:gd name="T51" fmla="*/ 16 h 173"/>
                  <a:gd name="T52" fmla="*/ 85 w 143"/>
                  <a:gd name="T53" fmla="*/ 16 h 173"/>
                  <a:gd name="T54" fmla="*/ 101 w 143"/>
                  <a:gd name="T55" fmla="*/ 0 h 173"/>
                  <a:gd name="T56" fmla="*/ 114 w 143"/>
                  <a:gd name="T57" fmla="*/ 0 h 173"/>
                  <a:gd name="T58" fmla="*/ 143 w 143"/>
                  <a:gd name="T59" fmla="*/ 0 h 173"/>
                  <a:gd name="T60" fmla="*/ 130 w 143"/>
                  <a:gd name="T61" fmla="*/ 16 h 173"/>
                  <a:gd name="T62" fmla="*/ 143 w 143"/>
                  <a:gd name="T63" fmla="*/ 16 h 173"/>
                  <a:gd name="T64" fmla="*/ 130 w 143"/>
                  <a:gd name="T65" fmla="*/ 30 h 173"/>
                  <a:gd name="T66" fmla="*/ 143 w 143"/>
                  <a:gd name="T67" fmla="*/ 59 h 173"/>
                  <a:gd name="T68" fmla="*/ 130 w 143"/>
                  <a:gd name="T69" fmla="*/ 72 h 173"/>
                  <a:gd name="T70" fmla="*/ 101 w 143"/>
                  <a:gd name="T71" fmla="*/ 103 h 173"/>
                  <a:gd name="T72" fmla="*/ 114 w 143"/>
                  <a:gd name="T73" fmla="*/ 117 h 173"/>
                  <a:gd name="T74" fmla="*/ 101 w 143"/>
                  <a:gd name="T75" fmla="*/ 144 h 173"/>
                  <a:gd name="T76" fmla="*/ 85 w 143"/>
                  <a:gd name="T77" fmla="*/ 144 h 173"/>
                  <a:gd name="T78" fmla="*/ 72 w 143"/>
                  <a:gd name="T79" fmla="*/ 159 h 173"/>
                  <a:gd name="T80" fmla="*/ 85 w 143"/>
                  <a:gd name="T81" fmla="*/ 173 h 173"/>
                  <a:gd name="T82" fmla="*/ 72 w 143"/>
                  <a:gd name="T83" fmla="*/ 173 h 173"/>
                  <a:gd name="T84" fmla="*/ 72 w 143"/>
                  <a:gd name="T8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lnTo>
                      <a:pt x="72" y="173"/>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32" name="Freeform 49"/>
              <p:cNvSpPr>
                <a:spLocks/>
              </p:cNvSpPr>
              <p:nvPr>
                <p:custDataLst>
                  <p:tags r:id="rId44"/>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close/>
                  </a:path>
                </a:pathLst>
              </a:custGeom>
              <a:solidFill>
                <a:schemeClr val="accent2"/>
              </a:solidFill>
              <a:ln w="3175" cmpd="sng">
                <a:solidFill>
                  <a:schemeClr val="bg1"/>
                </a:solidFill>
                <a:round/>
                <a:headEnd/>
                <a:tailEnd/>
              </a:ln>
            </p:spPr>
            <p:txBody>
              <a:bodyPr/>
              <a:lstStyle/>
              <a:p>
                <a:endParaRPr lang="es-ES" sz="900" dirty="0"/>
              </a:p>
            </p:txBody>
          </p:sp>
          <p:sp>
            <p:nvSpPr>
              <p:cNvPr id="633" name="Freeform 50"/>
              <p:cNvSpPr>
                <a:spLocks/>
              </p:cNvSpPr>
              <p:nvPr>
                <p:custDataLst>
                  <p:tags r:id="rId45"/>
                </p:custDataLst>
              </p:nvPr>
            </p:nvSpPr>
            <p:spPr bwMode="auto">
              <a:xfrm>
                <a:off x="3594" y="2064"/>
                <a:ext cx="45" cy="30"/>
              </a:xfrm>
              <a:custGeom>
                <a:avLst/>
                <a:gdLst>
                  <a:gd name="T0" fmla="*/ 45 w 59"/>
                  <a:gd name="T1" fmla="*/ 44 h 44"/>
                  <a:gd name="T2" fmla="*/ 30 w 59"/>
                  <a:gd name="T3" fmla="*/ 44 h 44"/>
                  <a:gd name="T4" fmla="*/ 16 w 59"/>
                  <a:gd name="T5" fmla="*/ 29 h 44"/>
                  <a:gd name="T6" fmla="*/ 0 w 59"/>
                  <a:gd name="T7" fmla="*/ 15 h 44"/>
                  <a:gd name="T8" fmla="*/ 0 w 59"/>
                  <a:gd name="T9" fmla="*/ 0 h 44"/>
                  <a:gd name="T10" fmla="*/ 16 w 59"/>
                  <a:gd name="T11" fmla="*/ 0 h 44"/>
                  <a:gd name="T12" fmla="*/ 30 w 59"/>
                  <a:gd name="T13" fmla="*/ 0 h 44"/>
                  <a:gd name="T14" fmla="*/ 30 w 59"/>
                  <a:gd name="T15" fmla="*/ 15 h 44"/>
                  <a:gd name="T16" fmla="*/ 45 w 59"/>
                  <a:gd name="T17" fmla="*/ 15 h 44"/>
                  <a:gd name="T18" fmla="*/ 59 w 59"/>
                  <a:gd name="T19" fmla="*/ 29 h 44"/>
                  <a:gd name="T20" fmla="*/ 59 w 59"/>
                  <a:gd name="T21" fmla="*/ 44 h 44"/>
                  <a:gd name="T22" fmla="*/ 45 w 59"/>
                  <a:gd name="T23" fmla="*/ 44 h 44"/>
                  <a:gd name="T24" fmla="*/ 45 w 5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lnTo>
                      <a:pt x="45" y="44"/>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34" name="Freeform 51"/>
              <p:cNvSpPr>
                <a:spLocks/>
              </p:cNvSpPr>
              <p:nvPr>
                <p:custDataLst>
                  <p:tags r:id="rId46"/>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 name="T20" fmla="*/ 0 w 27"/>
                  <a:gd name="T21"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lnTo>
                      <a:pt x="0"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35" name="Freeform 52"/>
              <p:cNvSpPr>
                <a:spLocks/>
              </p:cNvSpPr>
              <p:nvPr>
                <p:custDataLst>
                  <p:tags r:id="rId47"/>
                </p:custDataLst>
              </p:nvPr>
            </p:nvSpPr>
            <p:spPr bwMode="auto">
              <a:xfrm>
                <a:off x="3653" y="2064"/>
                <a:ext cx="21" cy="30"/>
              </a:xfrm>
              <a:custGeom>
                <a:avLst/>
                <a:gdLst>
                  <a:gd name="T0" fmla="*/ 0 w 27"/>
                  <a:gd name="T1" fmla="*/ 29 h 44"/>
                  <a:gd name="T2" fmla="*/ 0 w 27"/>
                  <a:gd name="T3" fmla="*/ 15 h 44"/>
                  <a:gd name="T4" fmla="*/ 0 w 27"/>
                  <a:gd name="T5" fmla="*/ 0 h 44"/>
                  <a:gd name="T6" fmla="*/ 14 w 27"/>
                  <a:gd name="T7" fmla="*/ 15 h 44"/>
                  <a:gd name="T8" fmla="*/ 27 w 27"/>
                  <a:gd name="T9" fmla="*/ 15 h 44"/>
                  <a:gd name="T10" fmla="*/ 27 w 27"/>
                  <a:gd name="T11" fmla="*/ 29 h 44"/>
                  <a:gd name="T12" fmla="*/ 14 w 27"/>
                  <a:gd name="T13" fmla="*/ 29 h 44"/>
                  <a:gd name="T14" fmla="*/ 14 w 27"/>
                  <a:gd name="T15" fmla="*/ 44 h 44"/>
                  <a:gd name="T16" fmla="*/ 0 w 27"/>
                  <a:gd name="T17" fmla="*/ 29 h 44"/>
                  <a:gd name="T18" fmla="*/ 0 w 27"/>
                  <a:gd name="T1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lnTo>
                      <a:pt x="0" y="29"/>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36" name="Freeform 53"/>
              <p:cNvSpPr>
                <a:spLocks/>
              </p:cNvSpPr>
              <p:nvPr>
                <p:custDataLst>
                  <p:tags r:id="rId48"/>
                </p:custDataLst>
              </p:nvPr>
            </p:nvSpPr>
            <p:spPr bwMode="auto">
              <a:xfrm>
                <a:off x="3920" y="2717"/>
                <a:ext cx="572" cy="299"/>
              </a:xfrm>
              <a:custGeom>
                <a:avLst/>
                <a:gdLst>
                  <a:gd name="T0" fmla="*/ 115 w 730"/>
                  <a:gd name="T1" fmla="*/ 101 h 458"/>
                  <a:gd name="T2" fmla="*/ 146 w 730"/>
                  <a:gd name="T3" fmla="*/ 115 h 458"/>
                  <a:gd name="T4" fmla="*/ 173 w 730"/>
                  <a:gd name="T5" fmla="*/ 142 h 458"/>
                  <a:gd name="T6" fmla="*/ 218 w 730"/>
                  <a:gd name="T7" fmla="*/ 142 h 458"/>
                  <a:gd name="T8" fmla="*/ 237 w 730"/>
                  <a:gd name="T9" fmla="*/ 142 h 458"/>
                  <a:gd name="T10" fmla="*/ 288 w 730"/>
                  <a:gd name="T11" fmla="*/ 130 h 458"/>
                  <a:gd name="T12" fmla="*/ 288 w 730"/>
                  <a:gd name="T13" fmla="*/ 113 h 458"/>
                  <a:gd name="T14" fmla="*/ 311 w 730"/>
                  <a:gd name="T15" fmla="*/ 97 h 458"/>
                  <a:gd name="T16" fmla="*/ 346 w 730"/>
                  <a:gd name="T17" fmla="*/ 101 h 458"/>
                  <a:gd name="T18" fmla="*/ 390 w 730"/>
                  <a:gd name="T19" fmla="*/ 86 h 458"/>
                  <a:gd name="T20" fmla="*/ 433 w 730"/>
                  <a:gd name="T21" fmla="*/ 59 h 458"/>
                  <a:gd name="T22" fmla="*/ 462 w 730"/>
                  <a:gd name="T23" fmla="*/ 29 h 458"/>
                  <a:gd name="T24" fmla="*/ 478 w 730"/>
                  <a:gd name="T25" fmla="*/ 0 h 458"/>
                  <a:gd name="T26" fmla="*/ 507 w 730"/>
                  <a:gd name="T27" fmla="*/ 0 h 458"/>
                  <a:gd name="T28" fmla="*/ 549 w 730"/>
                  <a:gd name="T29" fmla="*/ 0 h 458"/>
                  <a:gd name="T30" fmla="*/ 576 w 730"/>
                  <a:gd name="T31" fmla="*/ 0 h 458"/>
                  <a:gd name="T32" fmla="*/ 592 w 730"/>
                  <a:gd name="T33" fmla="*/ 14 h 458"/>
                  <a:gd name="T34" fmla="*/ 635 w 730"/>
                  <a:gd name="T35" fmla="*/ 14 h 458"/>
                  <a:gd name="T36" fmla="*/ 670 w 730"/>
                  <a:gd name="T37" fmla="*/ 43 h 458"/>
                  <a:gd name="T38" fmla="*/ 697 w 730"/>
                  <a:gd name="T39" fmla="*/ 43 h 458"/>
                  <a:gd name="T40" fmla="*/ 730 w 730"/>
                  <a:gd name="T41" fmla="*/ 68 h 458"/>
                  <a:gd name="T42" fmla="*/ 726 w 730"/>
                  <a:gd name="T43" fmla="*/ 109 h 458"/>
                  <a:gd name="T44" fmla="*/ 683 w 730"/>
                  <a:gd name="T45" fmla="*/ 142 h 458"/>
                  <a:gd name="T46" fmla="*/ 654 w 730"/>
                  <a:gd name="T47" fmla="*/ 156 h 458"/>
                  <a:gd name="T48" fmla="*/ 639 w 730"/>
                  <a:gd name="T49" fmla="*/ 204 h 458"/>
                  <a:gd name="T50" fmla="*/ 625 w 730"/>
                  <a:gd name="T51" fmla="*/ 233 h 458"/>
                  <a:gd name="T52" fmla="*/ 600 w 730"/>
                  <a:gd name="T53" fmla="*/ 287 h 458"/>
                  <a:gd name="T54" fmla="*/ 571 w 730"/>
                  <a:gd name="T55" fmla="*/ 307 h 458"/>
                  <a:gd name="T56" fmla="*/ 547 w 730"/>
                  <a:gd name="T57" fmla="*/ 340 h 458"/>
                  <a:gd name="T58" fmla="*/ 526 w 730"/>
                  <a:gd name="T59" fmla="*/ 363 h 458"/>
                  <a:gd name="T60" fmla="*/ 511 w 730"/>
                  <a:gd name="T61" fmla="*/ 388 h 458"/>
                  <a:gd name="T62" fmla="*/ 447 w 730"/>
                  <a:gd name="T63" fmla="*/ 373 h 458"/>
                  <a:gd name="T64" fmla="*/ 433 w 730"/>
                  <a:gd name="T65" fmla="*/ 386 h 458"/>
                  <a:gd name="T66" fmla="*/ 390 w 730"/>
                  <a:gd name="T67" fmla="*/ 402 h 458"/>
                  <a:gd name="T68" fmla="*/ 346 w 730"/>
                  <a:gd name="T69" fmla="*/ 402 h 458"/>
                  <a:gd name="T70" fmla="*/ 303 w 730"/>
                  <a:gd name="T71" fmla="*/ 415 h 458"/>
                  <a:gd name="T72" fmla="*/ 276 w 730"/>
                  <a:gd name="T73" fmla="*/ 431 h 458"/>
                  <a:gd name="T74" fmla="*/ 247 w 730"/>
                  <a:gd name="T75" fmla="*/ 458 h 458"/>
                  <a:gd name="T76" fmla="*/ 202 w 730"/>
                  <a:gd name="T77" fmla="*/ 445 h 458"/>
                  <a:gd name="T78" fmla="*/ 173 w 730"/>
                  <a:gd name="T79" fmla="*/ 445 h 458"/>
                  <a:gd name="T80" fmla="*/ 146 w 730"/>
                  <a:gd name="T81" fmla="*/ 431 h 458"/>
                  <a:gd name="T82" fmla="*/ 130 w 730"/>
                  <a:gd name="T83" fmla="*/ 415 h 458"/>
                  <a:gd name="T84" fmla="*/ 101 w 730"/>
                  <a:gd name="T85" fmla="*/ 402 h 458"/>
                  <a:gd name="T86" fmla="*/ 72 w 730"/>
                  <a:gd name="T87" fmla="*/ 373 h 458"/>
                  <a:gd name="T88" fmla="*/ 59 w 730"/>
                  <a:gd name="T89" fmla="*/ 344 h 458"/>
                  <a:gd name="T90" fmla="*/ 43 w 730"/>
                  <a:gd name="T91" fmla="*/ 317 h 458"/>
                  <a:gd name="T92" fmla="*/ 30 w 730"/>
                  <a:gd name="T93" fmla="*/ 287 h 458"/>
                  <a:gd name="T94" fmla="*/ 0 w 730"/>
                  <a:gd name="T95" fmla="*/ 301 h 458"/>
                  <a:gd name="T96" fmla="*/ 14 w 730"/>
                  <a:gd name="T97" fmla="*/ 258 h 458"/>
                  <a:gd name="T98" fmla="*/ 43 w 730"/>
                  <a:gd name="T99" fmla="*/ 229 h 458"/>
                  <a:gd name="T100" fmla="*/ 59 w 730"/>
                  <a:gd name="T101" fmla="*/ 200 h 458"/>
                  <a:gd name="T102" fmla="*/ 59 w 730"/>
                  <a:gd name="T103" fmla="*/ 173 h 458"/>
                  <a:gd name="T104" fmla="*/ 43 w 730"/>
                  <a:gd name="T105" fmla="*/ 142 h 458"/>
                  <a:gd name="T106" fmla="*/ 76 w 730"/>
                  <a:gd name="T107" fmla="*/ 134 h 458"/>
                  <a:gd name="T108" fmla="*/ 88 w 730"/>
                  <a:gd name="T109" fmla="*/ 152 h 458"/>
                  <a:gd name="T110" fmla="*/ 101 w 730"/>
                  <a:gd name="T111" fmla="*/ 128 h 458"/>
                  <a:gd name="T112" fmla="*/ 84 w 730"/>
                  <a:gd name="T113" fmla="*/ 7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lnTo>
                      <a:pt x="84" y="78"/>
                    </a:lnTo>
                    <a:close/>
                  </a:path>
                </a:pathLst>
              </a:custGeom>
              <a:solidFill>
                <a:schemeClr val="accent2"/>
              </a:solidFill>
              <a:ln w="3175" cmpd="sng">
                <a:solidFill>
                  <a:schemeClr val="bg1"/>
                </a:solidFill>
                <a:round/>
                <a:headEnd/>
                <a:tailEnd/>
              </a:ln>
            </p:spPr>
            <p:txBody>
              <a:bodyPr/>
              <a:lstStyle/>
              <a:p>
                <a:endParaRPr lang="es-ES" sz="900" dirty="0"/>
              </a:p>
            </p:txBody>
          </p:sp>
          <p:sp>
            <p:nvSpPr>
              <p:cNvPr id="637" name="Freeform 54"/>
              <p:cNvSpPr>
                <a:spLocks/>
              </p:cNvSpPr>
              <p:nvPr>
                <p:custDataLst>
                  <p:tags r:id="rId49"/>
                </p:custDataLst>
              </p:nvPr>
            </p:nvSpPr>
            <p:spPr bwMode="auto">
              <a:xfrm>
                <a:off x="4555" y="3679"/>
                <a:ext cx="157" cy="93"/>
              </a:xfrm>
              <a:custGeom>
                <a:avLst/>
                <a:gdLst>
                  <a:gd name="T0" fmla="*/ 0 w 202"/>
                  <a:gd name="T1" fmla="*/ 12 h 142"/>
                  <a:gd name="T2" fmla="*/ 29 w 202"/>
                  <a:gd name="T3" fmla="*/ 0 h 142"/>
                  <a:gd name="T4" fmla="*/ 45 w 202"/>
                  <a:gd name="T5" fmla="*/ 0 h 142"/>
                  <a:gd name="T6" fmla="*/ 58 w 202"/>
                  <a:gd name="T7" fmla="*/ 12 h 142"/>
                  <a:gd name="T8" fmla="*/ 72 w 202"/>
                  <a:gd name="T9" fmla="*/ 27 h 142"/>
                  <a:gd name="T10" fmla="*/ 101 w 202"/>
                  <a:gd name="T11" fmla="*/ 27 h 142"/>
                  <a:gd name="T12" fmla="*/ 130 w 202"/>
                  <a:gd name="T13" fmla="*/ 41 h 142"/>
                  <a:gd name="T14" fmla="*/ 144 w 202"/>
                  <a:gd name="T15" fmla="*/ 57 h 142"/>
                  <a:gd name="T16" fmla="*/ 157 w 202"/>
                  <a:gd name="T17" fmla="*/ 57 h 142"/>
                  <a:gd name="T18" fmla="*/ 173 w 202"/>
                  <a:gd name="T19" fmla="*/ 70 h 142"/>
                  <a:gd name="T20" fmla="*/ 173 w 202"/>
                  <a:gd name="T21" fmla="*/ 84 h 142"/>
                  <a:gd name="T22" fmla="*/ 188 w 202"/>
                  <a:gd name="T23" fmla="*/ 97 h 142"/>
                  <a:gd name="T24" fmla="*/ 202 w 202"/>
                  <a:gd name="T25" fmla="*/ 113 h 142"/>
                  <a:gd name="T26" fmla="*/ 202 w 202"/>
                  <a:gd name="T27" fmla="*/ 142 h 142"/>
                  <a:gd name="T28" fmla="*/ 188 w 202"/>
                  <a:gd name="T29" fmla="*/ 142 h 142"/>
                  <a:gd name="T30" fmla="*/ 173 w 202"/>
                  <a:gd name="T31" fmla="*/ 113 h 142"/>
                  <a:gd name="T32" fmla="*/ 157 w 202"/>
                  <a:gd name="T33" fmla="*/ 97 h 142"/>
                  <a:gd name="T34" fmla="*/ 144 w 202"/>
                  <a:gd name="T35" fmla="*/ 84 h 142"/>
                  <a:gd name="T36" fmla="*/ 115 w 202"/>
                  <a:gd name="T37" fmla="*/ 70 h 142"/>
                  <a:gd name="T38" fmla="*/ 101 w 202"/>
                  <a:gd name="T39" fmla="*/ 57 h 142"/>
                  <a:gd name="T40" fmla="*/ 72 w 202"/>
                  <a:gd name="T41" fmla="*/ 41 h 142"/>
                  <a:gd name="T42" fmla="*/ 58 w 202"/>
                  <a:gd name="T43" fmla="*/ 27 h 142"/>
                  <a:gd name="T44" fmla="*/ 29 w 202"/>
                  <a:gd name="T45" fmla="*/ 27 h 142"/>
                  <a:gd name="T46" fmla="*/ 14 w 202"/>
                  <a:gd name="T47" fmla="*/ 27 h 142"/>
                  <a:gd name="T48" fmla="*/ 0 w 202"/>
                  <a:gd name="T49" fmla="*/ 12 h 142"/>
                  <a:gd name="T50" fmla="*/ 0 w 202"/>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lnTo>
                      <a:pt x="0" y="12"/>
                    </a:lnTo>
                    <a:close/>
                  </a:path>
                </a:pathLst>
              </a:custGeom>
              <a:solidFill>
                <a:schemeClr val="accent2"/>
              </a:solidFill>
              <a:ln w="3175" cmpd="sng">
                <a:solidFill>
                  <a:schemeClr val="bg1"/>
                </a:solidFill>
                <a:round/>
                <a:headEnd/>
                <a:tailEnd/>
              </a:ln>
            </p:spPr>
            <p:txBody>
              <a:bodyPr/>
              <a:lstStyle/>
              <a:p>
                <a:endParaRPr lang="es-ES" sz="900" dirty="0"/>
              </a:p>
            </p:txBody>
          </p:sp>
          <p:sp>
            <p:nvSpPr>
              <p:cNvPr id="638" name="Freeform 55"/>
              <p:cNvSpPr>
                <a:spLocks/>
              </p:cNvSpPr>
              <p:nvPr>
                <p:custDataLst>
                  <p:tags r:id="rId50"/>
                </p:custDataLst>
              </p:nvPr>
            </p:nvSpPr>
            <p:spPr bwMode="auto">
              <a:xfrm>
                <a:off x="4303" y="2738"/>
                <a:ext cx="445" cy="480"/>
              </a:xfrm>
              <a:custGeom>
                <a:avLst/>
                <a:gdLst>
                  <a:gd name="T0" fmla="*/ 180 w 422"/>
                  <a:gd name="T1" fmla="*/ 413 h 492"/>
                  <a:gd name="T2" fmla="*/ 170 w 422"/>
                  <a:gd name="T3" fmla="*/ 400 h 492"/>
                  <a:gd name="T4" fmla="*/ 170 w 422"/>
                  <a:gd name="T5" fmla="*/ 381 h 492"/>
                  <a:gd name="T6" fmla="*/ 140 w 422"/>
                  <a:gd name="T7" fmla="*/ 400 h 492"/>
                  <a:gd name="T8" fmla="*/ 107 w 422"/>
                  <a:gd name="T9" fmla="*/ 381 h 492"/>
                  <a:gd name="T10" fmla="*/ 75 w 422"/>
                  <a:gd name="T11" fmla="*/ 381 h 492"/>
                  <a:gd name="T12" fmla="*/ 64 w 422"/>
                  <a:gd name="T13" fmla="*/ 370 h 492"/>
                  <a:gd name="T14" fmla="*/ 75 w 422"/>
                  <a:gd name="T15" fmla="*/ 352 h 492"/>
                  <a:gd name="T16" fmla="*/ 64 w 422"/>
                  <a:gd name="T17" fmla="*/ 332 h 492"/>
                  <a:gd name="T18" fmla="*/ 42 w 422"/>
                  <a:gd name="T19" fmla="*/ 322 h 492"/>
                  <a:gd name="T20" fmla="*/ 32 w 422"/>
                  <a:gd name="T21" fmla="*/ 302 h 492"/>
                  <a:gd name="T22" fmla="*/ 20 w 422"/>
                  <a:gd name="T23" fmla="*/ 284 h 492"/>
                  <a:gd name="T24" fmla="*/ 20 w 422"/>
                  <a:gd name="T25" fmla="*/ 254 h 492"/>
                  <a:gd name="T26" fmla="*/ 0 w 422"/>
                  <a:gd name="T27" fmla="*/ 254 h 492"/>
                  <a:gd name="T28" fmla="*/ 10 w 422"/>
                  <a:gd name="T29" fmla="*/ 236 h 492"/>
                  <a:gd name="T30" fmla="*/ 32 w 422"/>
                  <a:gd name="T31" fmla="*/ 208 h 492"/>
                  <a:gd name="T32" fmla="*/ 53 w 422"/>
                  <a:gd name="T33" fmla="*/ 188 h 492"/>
                  <a:gd name="T34" fmla="*/ 65 w 422"/>
                  <a:gd name="T35" fmla="*/ 169 h 492"/>
                  <a:gd name="T36" fmla="*/ 85 w 422"/>
                  <a:gd name="T37" fmla="*/ 159 h 492"/>
                  <a:gd name="T38" fmla="*/ 97 w 422"/>
                  <a:gd name="T39" fmla="*/ 120 h 492"/>
                  <a:gd name="T40" fmla="*/ 107 w 422"/>
                  <a:gd name="T41" fmla="*/ 91 h 492"/>
                  <a:gd name="T42" fmla="*/ 129 w 422"/>
                  <a:gd name="T43" fmla="*/ 72 h 492"/>
                  <a:gd name="T44" fmla="*/ 150 w 422"/>
                  <a:gd name="T45" fmla="*/ 63 h 492"/>
                  <a:gd name="T46" fmla="*/ 172 w 422"/>
                  <a:gd name="T47" fmla="*/ 43 h 492"/>
                  <a:gd name="T48" fmla="*/ 154 w 422"/>
                  <a:gd name="T49" fmla="*/ 10 h 492"/>
                  <a:gd name="T50" fmla="*/ 204 w 422"/>
                  <a:gd name="T51" fmla="*/ 6 h 492"/>
                  <a:gd name="T52" fmla="*/ 238 w 422"/>
                  <a:gd name="T53" fmla="*/ 16 h 492"/>
                  <a:gd name="T54" fmla="*/ 270 w 422"/>
                  <a:gd name="T55" fmla="*/ 26 h 492"/>
                  <a:gd name="T56" fmla="*/ 300 w 422"/>
                  <a:gd name="T57" fmla="*/ 10 h 492"/>
                  <a:gd name="T58" fmla="*/ 343 w 422"/>
                  <a:gd name="T59" fmla="*/ 24 h 492"/>
                  <a:gd name="T60" fmla="*/ 376 w 422"/>
                  <a:gd name="T61" fmla="*/ 0 h 492"/>
                  <a:gd name="T62" fmla="*/ 402 w 422"/>
                  <a:gd name="T63" fmla="*/ 0 h 492"/>
                  <a:gd name="T64" fmla="*/ 420 w 422"/>
                  <a:gd name="T65" fmla="*/ 489 h 492"/>
                  <a:gd name="T66" fmla="*/ 376 w 422"/>
                  <a:gd name="T67" fmla="*/ 483 h 492"/>
                  <a:gd name="T68" fmla="*/ 342 w 422"/>
                  <a:gd name="T69" fmla="*/ 483 h 492"/>
                  <a:gd name="T70" fmla="*/ 311 w 422"/>
                  <a:gd name="T71" fmla="*/ 483 h 492"/>
                  <a:gd name="T72" fmla="*/ 274 w 422"/>
                  <a:gd name="T73" fmla="*/ 475 h 492"/>
                  <a:gd name="T74" fmla="*/ 235 w 422"/>
                  <a:gd name="T75" fmla="*/ 475 h 492"/>
                  <a:gd name="T76" fmla="*/ 204 w 422"/>
                  <a:gd name="T77" fmla="*/ 469 h 492"/>
                  <a:gd name="T78" fmla="*/ 196 w 422"/>
                  <a:gd name="T79" fmla="*/ 442 h 492"/>
                  <a:gd name="T80" fmla="*/ 193 w 422"/>
                  <a:gd name="T81" fmla="*/ 434 h 492"/>
                  <a:gd name="T82" fmla="*/ 192 w 422"/>
                  <a:gd name="T83" fmla="*/ 43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2" h="492">
                    <a:moveTo>
                      <a:pt x="192" y="434"/>
                    </a:moveTo>
                    <a:lnTo>
                      <a:pt x="180" y="413"/>
                    </a:lnTo>
                    <a:lnTo>
                      <a:pt x="170" y="409"/>
                    </a:lnTo>
                    <a:lnTo>
                      <a:pt x="170" y="400"/>
                    </a:lnTo>
                    <a:lnTo>
                      <a:pt x="182" y="389"/>
                    </a:lnTo>
                    <a:lnTo>
                      <a:pt x="170" y="381"/>
                    </a:lnTo>
                    <a:lnTo>
                      <a:pt x="150" y="389"/>
                    </a:lnTo>
                    <a:lnTo>
                      <a:pt x="140" y="400"/>
                    </a:lnTo>
                    <a:lnTo>
                      <a:pt x="118" y="389"/>
                    </a:lnTo>
                    <a:lnTo>
                      <a:pt x="107" y="381"/>
                    </a:lnTo>
                    <a:lnTo>
                      <a:pt x="97" y="381"/>
                    </a:lnTo>
                    <a:lnTo>
                      <a:pt x="75" y="381"/>
                    </a:lnTo>
                    <a:lnTo>
                      <a:pt x="64" y="381"/>
                    </a:lnTo>
                    <a:lnTo>
                      <a:pt x="64" y="370"/>
                    </a:lnTo>
                    <a:lnTo>
                      <a:pt x="64" y="360"/>
                    </a:lnTo>
                    <a:lnTo>
                      <a:pt x="75" y="352"/>
                    </a:lnTo>
                    <a:lnTo>
                      <a:pt x="75" y="341"/>
                    </a:lnTo>
                    <a:lnTo>
                      <a:pt x="64" y="332"/>
                    </a:lnTo>
                    <a:lnTo>
                      <a:pt x="53" y="322"/>
                    </a:lnTo>
                    <a:lnTo>
                      <a:pt x="42" y="322"/>
                    </a:lnTo>
                    <a:lnTo>
                      <a:pt x="32" y="322"/>
                    </a:lnTo>
                    <a:lnTo>
                      <a:pt x="32" y="302"/>
                    </a:lnTo>
                    <a:lnTo>
                      <a:pt x="20" y="295"/>
                    </a:lnTo>
                    <a:lnTo>
                      <a:pt x="20" y="284"/>
                    </a:lnTo>
                    <a:lnTo>
                      <a:pt x="20" y="265"/>
                    </a:lnTo>
                    <a:lnTo>
                      <a:pt x="20" y="254"/>
                    </a:lnTo>
                    <a:lnTo>
                      <a:pt x="10" y="254"/>
                    </a:lnTo>
                    <a:lnTo>
                      <a:pt x="0" y="254"/>
                    </a:lnTo>
                    <a:lnTo>
                      <a:pt x="10" y="236"/>
                    </a:lnTo>
                    <a:lnTo>
                      <a:pt x="10" y="236"/>
                    </a:lnTo>
                    <a:lnTo>
                      <a:pt x="22" y="216"/>
                    </a:lnTo>
                    <a:lnTo>
                      <a:pt x="32" y="208"/>
                    </a:lnTo>
                    <a:lnTo>
                      <a:pt x="43" y="197"/>
                    </a:lnTo>
                    <a:lnTo>
                      <a:pt x="53" y="188"/>
                    </a:lnTo>
                    <a:lnTo>
                      <a:pt x="65" y="177"/>
                    </a:lnTo>
                    <a:lnTo>
                      <a:pt x="65" y="169"/>
                    </a:lnTo>
                    <a:lnTo>
                      <a:pt x="75" y="169"/>
                    </a:lnTo>
                    <a:lnTo>
                      <a:pt x="85" y="159"/>
                    </a:lnTo>
                    <a:lnTo>
                      <a:pt x="97" y="150"/>
                    </a:lnTo>
                    <a:lnTo>
                      <a:pt x="97" y="120"/>
                    </a:lnTo>
                    <a:lnTo>
                      <a:pt x="107" y="111"/>
                    </a:lnTo>
                    <a:lnTo>
                      <a:pt x="107" y="91"/>
                    </a:lnTo>
                    <a:lnTo>
                      <a:pt x="118" y="81"/>
                    </a:lnTo>
                    <a:lnTo>
                      <a:pt x="129" y="72"/>
                    </a:lnTo>
                    <a:lnTo>
                      <a:pt x="140" y="72"/>
                    </a:lnTo>
                    <a:lnTo>
                      <a:pt x="150" y="63"/>
                    </a:lnTo>
                    <a:lnTo>
                      <a:pt x="161" y="53"/>
                    </a:lnTo>
                    <a:lnTo>
                      <a:pt x="172" y="43"/>
                    </a:lnTo>
                    <a:lnTo>
                      <a:pt x="172" y="33"/>
                    </a:lnTo>
                    <a:lnTo>
                      <a:pt x="154" y="10"/>
                    </a:lnTo>
                    <a:lnTo>
                      <a:pt x="173" y="6"/>
                    </a:lnTo>
                    <a:lnTo>
                      <a:pt x="204" y="6"/>
                    </a:lnTo>
                    <a:lnTo>
                      <a:pt x="224" y="10"/>
                    </a:lnTo>
                    <a:lnTo>
                      <a:pt x="238" y="16"/>
                    </a:lnTo>
                    <a:lnTo>
                      <a:pt x="250" y="24"/>
                    </a:lnTo>
                    <a:lnTo>
                      <a:pt x="270" y="26"/>
                    </a:lnTo>
                    <a:lnTo>
                      <a:pt x="281" y="14"/>
                    </a:lnTo>
                    <a:lnTo>
                      <a:pt x="300" y="10"/>
                    </a:lnTo>
                    <a:lnTo>
                      <a:pt x="311" y="10"/>
                    </a:lnTo>
                    <a:lnTo>
                      <a:pt x="343" y="24"/>
                    </a:lnTo>
                    <a:lnTo>
                      <a:pt x="354" y="16"/>
                    </a:lnTo>
                    <a:lnTo>
                      <a:pt x="376" y="0"/>
                    </a:lnTo>
                    <a:lnTo>
                      <a:pt x="383" y="0"/>
                    </a:lnTo>
                    <a:lnTo>
                      <a:pt x="402" y="0"/>
                    </a:lnTo>
                    <a:lnTo>
                      <a:pt x="422" y="0"/>
                    </a:lnTo>
                    <a:lnTo>
                      <a:pt x="420" y="489"/>
                    </a:lnTo>
                    <a:lnTo>
                      <a:pt x="395" y="492"/>
                    </a:lnTo>
                    <a:lnTo>
                      <a:pt x="376" y="483"/>
                    </a:lnTo>
                    <a:lnTo>
                      <a:pt x="365" y="483"/>
                    </a:lnTo>
                    <a:lnTo>
                      <a:pt x="342" y="483"/>
                    </a:lnTo>
                    <a:lnTo>
                      <a:pt x="330" y="483"/>
                    </a:lnTo>
                    <a:lnTo>
                      <a:pt x="311" y="483"/>
                    </a:lnTo>
                    <a:lnTo>
                      <a:pt x="288" y="483"/>
                    </a:lnTo>
                    <a:lnTo>
                      <a:pt x="274" y="475"/>
                    </a:lnTo>
                    <a:lnTo>
                      <a:pt x="258" y="475"/>
                    </a:lnTo>
                    <a:lnTo>
                      <a:pt x="235" y="475"/>
                    </a:lnTo>
                    <a:lnTo>
                      <a:pt x="216" y="475"/>
                    </a:lnTo>
                    <a:lnTo>
                      <a:pt x="204" y="469"/>
                    </a:lnTo>
                    <a:lnTo>
                      <a:pt x="201" y="454"/>
                    </a:lnTo>
                    <a:lnTo>
                      <a:pt x="196" y="442"/>
                    </a:lnTo>
                    <a:lnTo>
                      <a:pt x="193" y="438"/>
                    </a:lnTo>
                    <a:lnTo>
                      <a:pt x="193" y="434"/>
                    </a:lnTo>
                    <a:lnTo>
                      <a:pt x="193" y="434"/>
                    </a:lnTo>
                    <a:lnTo>
                      <a:pt x="192" y="434"/>
                    </a:lnTo>
                    <a:close/>
                  </a:path>
                </a:pathLst>
              </a:custGeom>
              <a:solidFill>
                <a:schemeClr val="accent2"/>
              </a:solidFill>
              <a:ln w="3175" cmpd="sng">
                <a:solidFill>
                  <a:schemeClr val="bg1"/>
                </a:solidFill>
                <a:round/>
                <a:headEnd/>
                <a:tailEnd/>
              </a:ln>
            </p:spPr>
            <p:txBody>
              <a:bodyPr/>
              <a:lstStyle/>
              <a:p>
                <a:endParaRPr lang="es-ES" sz="900" dirty="0"/>
              </a:p>
            </p:txBody>
          </p:sp>
          <p:sp>
            <p:nvSpPr>
              <p:cNvPr id="639" name="Freeform 56"/>
              <p:cNvSpPr>
                <a:spLocks/>
              </p:cNvSpPr>
              <p:nvPr>
                <p:custDataLst>
                  <p:tags r:id="rId51"/>
                </p:custDataLst>
              </p:nvPr>
            </p:nvSpPr>
            <p:spPr bwMode="auto">
              <a:xfrm>
                <a:off x="2540" y="3173"/>
                <a:ext cx="47" cy="34"/>
              </a:xfrm>
              <a:custGeom>
                <a:avLst/>
                <a:gdLst>
                  <a:gd name="T0" fmla="*/ 0 w 60"/>
                  <a:gd name="T1" fmla="*/ 21 h 52"/>
                  <a:gd name="T2" fmla="*/ 7 w 60"/>
                  <a:gd name="T3" fmla="*/ 9 h 52"/>
                  <a:gd name="T4" fmla="*/ 19 w 60"/>
                  <a:gd name="T5" fmla="*/ 3 h 52"/>
                  <a:gd name="T6" fmla="*/ 36 w 60"/>
                  <a:gd name="T7" fmla="*/ 0 h 52"/>
                  <a:gd name="T8" fmla="*/ 46 w 60"/>
                  <a:gd name="T9" fmla="*/ 0 h 52"/>
                  <a:gd name="T10" fmla="*/ 60 w 60"/>
                  <a:gd name="T11" fmla="*/ 19 h 52"/>
                  <a:gd name="T12" fmla="*/ 60 w 60"/>
                  <a:gd name="T13" fmla="*/ 40 h 52"/>
                  <a:gd name="T14" fmla="*/ 46 w 60"/>
                  <a:gd name="T15" fmla="*/ 52 h 52"/>
                  <a:gd name="T16" fmla="*/ 36 w 60"/>
                  <a:gd name="T17" fmla="*/ 52 h 52"/>
                  <a:gd name="T18" fmla="*/ 23 w 60"/>
                  <a:gd name="T19" fmla="*/ 50 h 52"/>
                  <a:gd name="T20" fmla="*/ 7 w 60"/>
                  <a:gd name="T21" fmla="*/ 44 h 52"/>
                  <a:gd name="T22" fmla="*/ 0 w 60"/>
                  <a:gd name="T23" fmla="*/ 21 h 52"/>
                  <a:gd name="T24" fmla="*/ 0 w 60"/>
                  <a:gd name="T2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lnTo>
                      <a:pt x="0" y="21"/>
                    </a:lnTo>
                    <a:close/>
                  </a:path>
                </a:pathLst>
              </a:custGeom>
              <a:solidFill>
                <a:schemeClr val="accent2"/>
              </a:solidFill>
              <a:ln w="3175" cmpd="sng">
                <a:solidFill>
                  <a:schemeClr val="bg1"/>
                </a:solidFill>
                <a:round/>
                <a:headEnd/>
                <a:tailEnd/>
              </a:ln>
            </p:spPr>
            <p:txBody>
              <a:bodyPr/>
              <a:lstStyle/>
              <a:p>
                <a:endParaRPr lang="es-ES" sz="900" dirty="0"/>
              </a:p>
            </p:txBody>
          </p:sp>
          <p:sp>
            <p:nvSpPr>
              <p:cNvPr id="640" name="Freeform 57"/>
              <p:cNvSpPr>
                <a:spLocks/>
              </p:cNvSpPr>
              <p:nvPr>
                <p:custDataLst>
                  <p:tags r:id="rId52"/>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close/>
                  </a:path>
                </a:pathLst>
              </a:custGeom>
              <a:solidFill>
                <a:schemeClr val="accent2"/>
              </a:solidFill>
              <a:ln w="3175" cmpd="sng">
                <a:solidFill>
                  <a:schemeClr val="bg1"/>
                </a:solidFill>
                <a:round/>
                <a:headEnd/>
                <a:tailEnd/>
              </a:ln>
            </p:spPr>
            <p:txBody>
              <a:bodyPr/>
              <a:lstStyle/>
              <a:p>
                <a:endParaRPr lang="es-ES" sz="900" dirty="0"/>
              </a:p>
            </p:txBody>
          </p:sp>
          <p:sp>
            <p:nvSpPr>
              <p:cNvPr id="641" name="Freeform 58"/>
              <p:cNvSpPr>
                <a:spLocks/>
              </p:cNvSpPr>
              <p:nvPr>
                <p:custDataLst>
                  <p:tags r:id="rId53"/>
                </p:custDataLst>
              </p:nvPr>
            </p:nvSpPr>
            <p:spPr bwMode="auto">
              <a:xfrm>
                <a:off x="3345" y="2810"/>
                <a:ext cx="30" cy="32"/>
              </a:xfrm>
              <a:custGeom>
                <a:avLst/>
                <a:gdLst>
                  <a:gd name="T0" fmla="*/ 18 w 37"/>
                  <a:gd name="T1" fmla="*/ 0 h 50"/>
                  <a:gd name="T2" fmla="*/ 37 w 37"/>
                  <a:gd name="T3" fmla="*/ 15 h 50"/>
                  <a:gd name="T4" fmla="*/ 37 w 37"/>
                  <a:gd name="T5" fmla="*/ 39 h 50"/>
                  <a:gd name="T6" fmla="*/ 33 w 37"/>
                  <a:gd name="T7" fmla="*/ 48 h 50"/>
                  <a:gd name="T8" fmla="*/ 18 w 37"/>
                  <a:gd name="T9" fmla="*/ 50 h 50"/>
                  <a:gd name="T10" fmla="*/ 8 w 37"/>
                  <a:gd name="T11" fmla="*/ 50 h 50"/>
                  <a:gd name="T12" fmla="*/ 0 w 37"/>
                  <a:gd name="T13" fmla="*/ 39 h 50"/>
                  <a:gd name="T14" fmla="*/ 0 w 37"/>
                  <a:gd name="T15" fmla="*/ 14 h 50"/>
                  <a:gd name="T16" fmla="*/ 14 w 37"/>
                  <a:gd name="T17" fmla="*/ 2 h 50"/>
                  <a:gd name="T18" fmla="*/ 18 w 37"/>
                  <a:gd name="T19" fmla="*/ 0 h 50"/>
                  <a:gd name="T20" fmla="*/ 18 w 3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lnTo>
                      <a:pt x="1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42" name="Freeform 59"/>
              <p:cNvSpPr>
                <a:spLocks/>
              </p:cNvSpPr>
              <p:nvPr>
                <p:custDataLst>
                  <p:tags r:id="rId54"/>
                </p:custDataLst>
              </p:nvPr>
            </p:nvSpPr>
            <p:spPr bwMode="auto">
              <a:xfrm>
                <a:off x="2759" y="1465"/>
                <a:ext cx="22" cy="28"/>
              </a:xfrm>
              <a:custGeom>
                <a:avLst/>
                <a:gdLst>
                  <a:gd name="T0" fmla="*/ 29 w 29"/>
                  <a:gd name="T1" fmla="*/ 43 h 43"/>
                  <a:gd name="T2" fmla="*/ 15 w 29"/>
                  <a:gd name="T3" fmla="*/ 29 h 43"/>
                  <a:gd name="T4" fmla="*/ 0 w 29"/>
                  <a:gd name="T5" fmla="*/ 14 h 43"/>
                  <a:gd name="T6" fmla="*/ 15 w 29"/>
                  <a:gd name="T7" fmla="*/ 14 h 43"/>
                  <a:gd name="T8" fmla="*/ 29 w 29"/>
                  <a:gd name="T9" fmla="*/ 0 h 43"/>
                  <a:gd name="T10" fmla="*/ 29 w 29"/>
                  <a:gd name="T11" fmla="*/ 14 h 43"/>
                  <a:gd name="T12" fmla="*/ 29 w 29"/>
                  <a:gd name="T13" fmla="*/ 29 h 43"/>
                  <a:gd name="T14" fmla="*/ 29 w 29"/>
                  <a:gd name="T15" fmla="*/ 43 h 43"/>
                  <a:gd name="T16" fmla="*/ 29 w 29"/>
                  <a:gd name="T17" fmla="*/ 43 h 43"/>
                  <a:gd name="T18" fmla="*/ 29 w 2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3">
                    <a:moveTo>
                      <a:pt x="29" y="43"/>
                    </a:moveTo>
                    <a:lnTo>
                      <a:pt x="15" y="29"/>
                    </a:lnTo>
                    <a:lnTo>
                      <a:pt x="0" y="14"/>
                    </a:lnTo>
                    <a:lnTo>
                      <a:pt x="15" y="14"/>
                    </a:lnTo>
                    <a:lnTo>
                      <a:pt x="29" y="0"/>
                    </a:lnTo>
                    <a:lnTo>
                      <a:pt x="29" y="14"/>
                    </a:lnTo>
                    <a:lnTo>
                      <a:pt x="29" y="29"/>
                    </a:lnTo>
                    <a:lnTo>
                      <a:pt x="29" y="43"/>
                    </a:lnTo>
                    <a:lnTo>
                      <a:pt x="29" y="43"/>
                    </a:lnTo>
                    <a:lnTo>
                      <a:pt x="29" y="43"/>
                    </a:lnTo>
                    <a:close/>
                  </a:path>
                </a:pathLst>
              </a:custGeom>
              <a:solidFill>
                <a:schemeClr val="accent2"/>
              </a:solidFill>
              <a:ln w="3175" cmpd="sng">
                <a:solidFill>
                  <a:schemeClr val="bg1"/>
                </a:solidFill>
                <a:round/>
                <a:headEnd/>
                <a:tailEnd/>
              </a:ln>
            </p:spPr>
            <p:txBody>
              <a:bodyPr/>
              <a:lstStyle/>
              <a:p>
                <a:endParaRPr lang="es-ES" sz="900" dirty="0"/>
              </a:p>
            </p:txBody>
          </p:sp>
          <p:sp>
            <p:nvSpPr>
              <p:cNvPr id="643" name="Freeform 60"/>
              <p:cNvSpPr>
                <a:spLocks/>
              </p:cNvSpPr>
              <p:nvPr>
                <p:custDataLst>
                  <p:tags r:id="rId55"/>
                </p:custDataLst>
              </p:nvPr>
            </p:nvSpPr>
            <p:spPr bwMode="auto">
              <a:xfrm>
                <a:off x="2918" y="1351"/>
                <a:ext cx="33" cy="74"/>
              </a:xfrm>
              <a:custGeom>
                <a:avLst/>
                <a:gdLst>
                  <a:gd name="T0" fmla="*/ 0 w 45"/>
                  <a:gd name="T1" fmla="*/ 114 h 114"/>
                  <a:gd name="T2" fmla="*/ 16 w 45"/>
                  <a:gd name="T3" fmla="*/ 101 h 114"/>
                  <a:gd name="T4" fmla="*/ 16 w 45"/>
                  <a:gd name="T5" fmla="*/ 85 h 114"/>
                  <a:gd name="T6" fmla="*/ 0 w 45"/>
                  <a:gd name="T7" fmla="*/ 72 h 114"/>
                  <a:gd name="T8" fmla="*/ 0 w 45"/>
                  <a:gd name="T9" fmla="*/ 58 h 114"/>
                  <a:gd name="T10" fmla="*/ 30 w 45"/>
                  <a:gd name="T11" fmla="*/ 58 h 114"/>
                  <a:gd name="T12" fmla="*/ 30 w 45"/>
                  <a:gd name="T13" fmla="*/ 42 h 114"/>
                  <a:gd name="T14" fmla="*/ 45 w 45"/>
                  <a:gd name="T15" fmla="*/ 0 h 114"/>
                  <a:gd name="T16" fmla="*/ 45 w 45"/>
                  <a:gd name="T17" fmla="*/ 27 h 114"/>
                  <a:gd name="T18" fmla="*/ 45 w 45"/>
                  <a:gd name="T19" fmla="*/ 42 h 114"/>
                  <a:gd name="T20" fmla="*/ 45 w 45"/>
                  <a:gd name="T21" fmla="*/ 58 h 114"/>
                  <a:gd name="T22" fmla="*/ 45 w 45"/>
                  <a:gd name="T23" fmla="*/ 72 h 114"/>
                  <a:gd name="T24" fmla="*/ 30 w 45"/>
                  <a:gd name="T25" fmla="*/ 85 h 114"/>
                  <a:gd name="T26" fmla="*/ 30 w 45"/>
                  <a:gd name="T27" fmla="*/ 101 h 114"/>
                  <a:gd name="T28" fmla="*/ 0 w 45"/>
                  <a:gd name="T29" fmla="*/ 114 h 114"/>
                  <a:gd name="T30" fmla="*/ 0 w 45"/>
                  <a:gd name="T31" fmla="*/ 114 h 114"/>
                  <a:gd name="T32" fmla="*/ 0 w 45"/>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lnTo>
                      <a:pt x="0" y="114"/>
                    </a:lnTo>
                    <a:lnTo>
                      <a:pt x="0" y="114"/>
                    </a:lnTo>
                    <a:close/>
                  </a:path>
                </a:pathLst>
              </a:custGeom>
              <a:solidFill>
                <a:schemeClr val="accent2"/>
              </a:solidFill>
              <a:ln w="3175" cmpd="sng">
                <a:solidFill>
                  <a:schemeClr val="bg1"/>
                </a:solidFill>
                <a:round/>
                <a:headEnd/>
                <a:tailEnd/>
              </a:ln>
            </p:spPr>
            <p:txBody>
              <a:bodyPr/>
              <a:lstStyle/>
              <a:p>
                <a:endParaRPr lang="es-ES" sz="900" dirty="0"/>
              </a:p>
            </p:txBody>
          </p:sp>
          <p:sp>
            <p:nvSpPr>
              <p:cNvPr id="644" name="Freeform 61"/>
              <p:cNvSpPr>
                <a:spLocks/>
              </p:cNvSpPr>
              <p:nvPr>
                <p:custDataLst>
                  <p:tags r:id="rId56"/>
                </p:custDataLst>
              </p:nvPr>
            </p:nvSpPr>
            <p:spPr bwMode="auto">
              <a:xfrm>
                <a:off x="2476" y="1474"/>
                <a:ext cx="79" cy="64"/>
              </a:xfrm>
              <a:custGeom>
                <a:avLst/>
                <a:gdLst>
                  <a:gd name="T0" fmla="*/ 0 w 101"/>
                  <a:gd name="T1" fmla="*/ 101 h 101"/>
                  <a:gd name="T2" fmla="*/ 16 w 101"/>
                  <a:gd name="T3" fmla="*/ 72 h 101"/>
                  <a:gd name="T4" fmla="*/ 29 w 101"/>
                  <a:gd name="T5" fmla="*/ 58 h 101"/>
                  <a:gd name="T6" fmla="*/ 45 w 101"/>
                  <a:gd name="T7" fmla="*/ 72 h 101"/>
                  <a:gd name="T8" fmla="*/ 45 w 101"/>
                  <a:gd name="T9" fmla="*/ 87 h 101"/>
                  <a:gd name="T10" fmla="*/ 58 w 101"/>
                  <a:gd name="T11" fmla="*/ 72 h 101"/>
                  <a:gd name="T12" fmla="*/ 58 w 101"/>
                  <a:gd name="T13" fmla="*/ 58 h 101"/>
                  <a:gd name="T14" fmla="*/ 74 w 101"/>
                  <a:gd name="T15" fmla="*/ 43 h 101"/>
                  <a:gd name="T16" fmla="*/ 87 w 101"/>
                  <a:gd name="T17" fmla="*/ 43 h 101"/>
                  <a:gd name="T18" fmla="*/ 87 w 101"/>
                  <a:gd name="T19" fmla="*/ 29 h 101"/>
                  <a:gd name="T20" fmla="*/ 101 w 101"/>
                  <a:gd name="T21" fmla="*/ 15 h 101"/>
                  <a:gd name="T22" fmla="*/ 101 w 101"/>
                  <a:gd name="T23" fmla="*/ 0 h 101"/>
                  <a:gd name="T24" fmla="*/ 87 w 101"/>
                  <a:gd name="T25" fmla="*/ 15 h 101"/>
                  <a:gd name="T26" fmla="*/ 74 w 101"/>
                  <a:gd name="T27" fmla="*/ 15 h 101"/>
                  <a:gd name="T28" fmla="*/ 45 w 101"/>
                  <a:gd name="T29" fmla="*/ 15 h 101"/>
                  <a:gd name="T30" fmla="*/ 45 w 101"/>
                  <a:gd name="T31" fmla="*/ 43 h 101"/>
                  <a:gd name="T32" fmla="*/ 29 w 101"/>
                  <a:gd name="T33" fmla="*/ 29 h 101"/>
                  <a:gd name="T34" fmla="*/ 29 w 101"/>
                  <a:gd name="T35" fmla="*/ 15 h 101"/>
                  <a:gd name="T36" fmla="*/ 16 w 101"/>
                  <a:gd name="T37" fmla="*/ 29 h 101"/>
                  <a:gd name="T38" fmla="*/ 16 w 101"/>
                  <a:gd name="T39" fmla="*/ 43 h 101"/>
                  <a:gd name="T40" fmla="*/ 0 w 101"/>
                  <a:gd name="T41" fmla="*/ 72 h 101"/>
                  <a:gd name="T42" fmla="*/ 0 w 101"/>
                  <a:gd name="T43" fmla="*/ 87 h 101"/>
                  <a:gd name="T44" fmla="*/ 0 w 101"/>
                  <a:gd name="T45" fmla="*/ 101 h 101"/>
                  <a:gd name="T46" fmla="*/ 0 w 101"/>
                  <a:gd name="T47" fmla="*/ 101 h 101"/>
                  <a:gd name="T48" fmla="*/ 0 w 101"/>
                  <a:gd name="T4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lnTo>
                      <a:pt x="0" y="101"/>
                    </a:lnTo>
                    <a:lnTo>
                      <a:pt x="0" y="101"/>
                    </a:lnTo>
                    <a:close/>
                  </a:path>
                </a:pathLst>
              </a:custGeom>
              <a:solidFill>
                <a:schemeClr val="accent2"/>
              </a:solidFill>
              <a:ln w="3175" cmpd="sng">
                <a:solidFill>
                  <a:schemeClr val="bg1"/>
                </a:solidFill>
                <a:round/>
                <a:headEnd/>
                <a:tailEnd/>
              </a:ln>
            </p:spPr>
            <p:txBody>
              <a:bodyPr/>
              <a:lstStyle/>
              <a:p>
                <a:endParaRPr lang="es-ES" sz="900" dirty="0"/>
              </a:p>
            </p:txBody>
          </p:sp>
          <p:sp>
            <p:nvSpPr>
              <p:cNvPr id="645" name="Freeform 62"/>
              <p:cNvSpPr>
                <a:spLocks/>
              </p:cNvSpPr>
              <p:nvPr>
                <p:custDataLst>
                  <p:tags r:id="rId57"/>
                </p:custDataLst>
              </p:nvPr>
            </p:nvSpPr>
            <p:spPr bwMode="auto">
              <a:xfrm>
                <a:off x="2486" y="1559"/>
                <a:ext cx="46" cy="57"/>
              </a:xfrm>
              <a:custGeom>
                <a:avLst/>
                <a:gdLst>
                  <a:gd name="T0" fmla="*/ 44 w 58"/>
                  <a:gd name="T1" fmla="*/ 56 h 85"/>
                  <a:gd name="T2" fmla="*/ 44 w 58"/>
                  <a:gd name="T3" fmla="*/ 44 h 85"/>
                  <a:gd name="T4" fmla="*/ 44 w 58"/>
                  <a:gd name="T5" fmla="*/ 29 h 85"/>
                  <a:gd name="T6" fmla="*/ 58 w 58"/>
                  <a:gd name="T7" fmla="*/ 15 h 85"/>
                  <a:gd name="T8" fmla="*/ 58 w 58"/>
                  <a:gd name="T9" fmla="*/ 0 h 85"/>
                  <a:gd name="T10" fmla="*/ 44 w 58"/>
                  <a:gd name="T11" fmla="*/ 15 h 85"/>
                  <a:gd name="T12" fmla="*/ 29 w 58"/>
                  <a:gd name="T13" fmla="*/ 29 h 85"/>
                  <a:gd name="T14" fmla="*/ 29 w 58"/>
                  <a:gd name="T15" fmla="*/ 15 h 85"/>
                  <a:gd name="T16" fmla="*/ 29 w 58"/>
                  <a:gd name="T17" fmla="*/ 0 h 85"/>
                  <a:gd name="T18" fmla="*/ 0 w 58"/>
                  <a:gd name="T19" fmla="*/ 15 h 85"/>
                  <a:gd name="T20" fmla="*/ 0 w 58"/>
                  <a:gd name="T21" fmla="*/ 29 h 85"/>
                  <a:gd name="T22" fmla="*/ 0 w 58"/>
                  <a:gd name="T23" fmla="*/ 44 h 85"/>
                  <a:gd name="T24" fmla="*/ 29 w 58"/>
                  <a:gd name="T25" fmla="*/ 29 h 85"/>
                  <a:gd name="T26" fmla="*/ 15 w 58"/>
                  <a:gd name="T27" fmla="*/ 56 h 85"/>
                  <a:gd name="T28" fmla="*/ 29 w 58"/>
                  <a:gd name="T29" fmla="*/ 72 h 85"/>
                  <a:gd name="T30" fmla="*/ 29 w 58"/>
                  <a:gd name="T31" fmla="*/ 85 h 85"/>
                  <a:gd name="T32" fmla="*/ 44 w 58"/>
                  <a:gd name="T33" fmla="*/ 56 h 85"/>
                  <a:gd name="T34" fmla="*/ 44 w 58"/>
                  <a:gd name="T35" fmla="*/ 56 h 85"/>
                  <a:gd name="T36" fmla="*/ 44 w 58"/>
                  <a:gd name="T3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lnTo>
                      <a:pt x="44" y="56"/>
                    </a:lnTo>
                    <a:lnTo>
                      <a:pt x="44" y="56"/>
                    </a:lnTo>
                    <a:close/>
                  </a:path>
                </a:pathLst>
              </a:custGeom>
              <a:solidFill>
                <a:schemeClr val="accent2"/>
              </a:solidFill>
              <a:ln w="3175" cmpd="sng">
                <a:solidFill>
                  <a:schemeClr val="bg1"/>
                </a:solidFill>
                <a:round/>
                <a:headEnd/>
                <a:tailEnd/>
              </a:ln>
            </p:spPr>
            <p:txBody>
              <a:bodyPr/>
              <a:lstStyle/>
              <a:p>
                <a:endParaRPr lang="es-ES" sz="900" dirty="0"/>
              </a:p>
            </p:txBody>
          </p:sp>
          <p:sp>
            <p:nvSpPr>
              <p:cNvPr id="646" name="Freeform 63"/>
              <p:cNvSpPr>
                <a:spLocks/>
              </p:cNvSpPr>
              <p:nvPr>
                <p:custDataLst>
                  <p:tags r:id="rId58"/>
                </p:custDataLst>
              </p:nvPr>
            </p:nvSpPr>
            <p:spPr bwMode="auto">
              <a:xfrm>
                <a:off x="2476" y="1661"/>
                <a:ext cx="23" cy="30"/>
              </a:xfrm>
              <a:custGeom>
                <a:avLst/>
                <a:gdLst>
                  <a:gd name="T0" fmla="*/ 14 w 29"/>
                  <a:gd name="T1" fmla="*/ 45 h 45"/>
                  <a:gd name="T2" fmla="*/ 14 w 29"/>
                  <a:gd name="T3" fmla="*/ 29 h 45"/>
                  <a:gd name="T4" fmla="*/ 0 w 29"/>
                  <a:gd name="T5" fmla="*/ 29 h 45"/>
                  <a:gd name="T6" fmla="*/ 14 w 29"/>
                  <a:gd name="T7" fmla="*/ 15 h 45"/>
                  <a:gd name="T8" fmla="*/ 14 w 29"/>
                  <a:gd name="T9" fmla="*/ 0 h 45"/>
                  <a:gd name="T10" fmla="*/ 0 w 29"/>
                  <a:gd name="T11" fmla="*/ 0 h 45"/>
                  <a:gd name="T12" fmla="*/ 29 w 29"/>
                  <a:gd name="T13" fmla="*/ 15 h 45"/>
                  <a:gd name="T14" fmla="*/ 29 w 29"/>
                  <a:gd name="T15" fmla="*/ 29 h 45"/>
                  <a:gd name="T16" fmla="*/ 14 w 29"/>
                  <a:gd name="T17" fmla="*/ 29 h 45"/>
                  <a:gd name="T18" fmla="*/ 14 w 29"/>
                  <a:gd name="T19" fmla="*/ 45 h 45"/>
                  <a:gd name="T20" fmla="*/ 14 w 29"/>
                  <a:gd name="T21" fmla="*/ 45 h 45"/>
                  <a:gd name="T22" fmla="*/ 14 w 29"/>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lnTo>
                      <a:pt x="14" y="45"/>
                    </a:lnTo>
                    <a:lnTo>
                      <a:pt x="14" y="45"/>
                    </a:lnTo>
                    <a:close/>
                  </a:path>
                </a:pathLst>
              </a:custGeom>
              <a:solidFill>
                <a:schemeClr val="accent2"/>
              </a:solidFill>
              <a:ln w="3175" cmpd="sng">
                <a:solidFill>
                  <a:schemeClr val="bg1"/>
                </a:solidFill>
                <a:round/>
                <a:headEnd/>
                <a:tailEnd/>
              </a:ln>
            </p:spPr>
            <p:txBody>
              <a:bodyPr/>
              <a:lstStyle/>
              <a:p>
                <a:endParaRPr lang="es-ES" sz="900" dirty="0"/>
              </a:p>
            </p:txBody>
          </p:sp>
          <p:sp>
            <p:nvSpPr>
              <p:cNvPr id="647" name="Freeform 64"/>
              <p:cNvSpPr>
                <a:spLocks/>
              </p:cNvSpPr>
              <p:nvPr>
                <p:custDataLst>
                  <p:tags r:id="rId59"/>
                </p:custDataLst>
              </p:nvPr>
            </p:nvSpPr>
            <p:spPr bwMode="auto">
              <a:xfrm>
                <a:off x="2185" y="2348"/>
                <a:ext cx="1076" cy="867"/>
              </a:xfrm>
              <a:custGeom>
                <a:avLst/>
                <a:gdLst>
                  <a:gd name="T0" fmla="*/ 857 w 1018"/>
                  <a:gd name="T1" fmla="*/ 779 h 889"/>
                  <a:gd name="T2" fmla="*/ 845 w 1018"/>
                  <a:gd name="T3" fmla="*/ 713 h 889"/>
                  <a:gd name="T4" fmla="*/ 814 w 1018"/>
                  <a:gd name="T5" fmla="*/ 664 h 889"/>
                  <a:gd name="T6" fmla="*/ 878 w 1018"/>
                  <a:gd name="T7" fmla="*/ 634 h 889"/>
                  <a:gd name="T8" fmla="*/ 867 w 1018"/>
                  <a:gd name="T9" fmla="*/ 588 h 889"/>
                  <a:gd name="T10" fmla="*/ 857 w 1018"/>
                  <a:gd name="T11" fmla="*/ 540 h 889"/>
                  <a:gd name="T12" fmla="*/ 837 w 1018"/>
                  <a:gd name="T13" fmla="*/ 518 h 889"/>
                  <a:gd name="T14" fmla="*/ 835 w 1018"/>
                  <a:gd name="T15" fmla="*/ 491 h 889"/>
                  <a:gd name="T16" fmla="*/ 898 w 1018"/>
                  <a:gd name="T17" fmla="*/ 433 h 889"/>
                  <a:gd name="T18" fmla="*/ 953 w 1018"/>
                  <a:gd name="T19" fmla="*/ 404 h 889"/>
                  <a:gd name="T20" fmla="*/ 975 w 1018"/>
                  <a:gd name="T21" fmla="*/ 337 h 889"/>
                  <a:gd name="T22" fmla="*/ 985 w 1018"/>
                  <a:gd name="T23" fmla="*/ 278 h 889"/>
                  <a:gd name="T24" fmla="*/ 898 w 1018"/>
                  <a:gd name="T25" fmla="*/ 212 h 889"/>
                  <a:gd name="T26" fmla="*/ 835 w 1018"/>
                  <a:gd name="T27" fmla="*/ 202 h 889"/>
                  <a:gd name="T28" fmla="*/ 793 w 1018"/>
                  <a:gd name="T29" fmla="*/ 154 h 889"/>
                  <a:gd name="T30" fmla="*/ 748 w 1018"/>
                  <a:gd name="T31" fmla="*/ 144 h 889"/>
                  <a:gd name="T32" fmla="*/ 728 w 1018"/>
                  <a:gd name="T33" fmla="*/ 96 h 889"/>
                  <a:gd name="T34" fmla="*/ 684 w 1018"/>
                  <a:gd name="T35" fmla="*/ 57 h 889"/>
                  <a:gd name="T36" fmla="*/ 652 w 1018"/>
                  <a:gd name="T37" fmla="*/ 19 h 889"/>
                  <a:gd name="T38" fmla="*/ 599 w 1018"/>
                  <a:gd name="T39" fmla="*/ 0 h 889"/>
                  <a:gd name="T40" fmla="*/ 567 w 1018"/>
                  <a:gd name="T41" fmla="*/ 48 h 889"/>
                  <a:gd name="T42" fmla="*/ 524 w 1018"/>
                  <a:gd name="T43" fmla="*/ 87 h 889"/>
                  <a:gd name="T44" fmla="*/ 449 w 1018"/>
                  <a:gd name="T45" fmla="*/ 116 h 889"/>
                  <a:gd name="T46" fmla="*/ 428 w 1018"/>
                  <a:gd name="T47" fmla="*/ 134 h 889"/>
                  <a:gd name="T48" fmla="*/ 342 w 1018"/>
                  <a:gd name="T49" fmla="*/ 116 h 889"/>
                  <a:gd name="T50" fmla="*/ 321 w 1018"/>
                  <a:gd name="T51" fmla="*/ 68 h 889"/>
                  <a:gd name="T52" fmla="*/ 278 w 1018"/>
                  <a:gd name="T53" fmla="*/ 96 h 889"/>
                  <a:gd name="T54" fmla="*/ 290 w 1018"/>
                  <a:gd name="T55" fmla="*/ 164 h 889"/>
                  <a:gd name="T56" fmla="*/ 246 w 1018"/>
                  <a:gd name="T57" fmla="*/ 154 h 889"/>
                  <a:gd name="T58" fmla="*/ 172 w 1018"/>
                  <a:gd name="T59" fmla="*/ 144 h 889"/>
                  <a:gd name="T60" fmla="*/ 149 w 1018"/>
                  <a:gd name="T61" fmla="*/ 116 h 889"/>
                  <a:gd name="T62" fmla="*/ 75 w 1018"/>
                  <a:gd name="T63" fmla="*/ 116 h 889"/>
                  <a:gd name="T64" fmla="*/ 10 w 1018"/>
                  <a:gd name="T65" fmla="*/ 116 h 889"/>
                  <a:gd name="T66" fmla="*/ 42 w 1018"/>
                  <a:gd name="T67" fmla="*/ 144 h 889"/>
                  <a:gd name="T68" fmla="*/ 10 w 1018"/>
                  <a:gd name="T69" fmla="*/ 164 h 889"/>
                  <a:gd name="T70" fmla="*/ 63 w 1018"/>
                  <a:gd name="T71" fmla="*/ 183 h 889"/>
                  <a:gd name="T72" fmla="*/ 106 w 1018"/>
                  <a:gd name="T73" fmla="*/ 231 h 889"/>
                  <a:gd name="T74" fmla="*/ 160 w 1018"/>
                  <a:gd name="T75" fmla="*/ 260 h 889"/>
                  <a:gd name="T76" fmla="*/ 172 w 1018"/>
                  <a:gd name="T77" fmla="*/ 298 h 889"/>
                  <a:gd name="T78" fmla="*/ 181 w 1018"/>
                  <a:gd name="T79" fmla="*/ 356 h 889"/>
                  <a:gd name="T80" fmla="*/ 224 w 1018"/>
                  <a:gd name="T81" fmla="*/ 404 h 889"/>
                  <a:gd name="T82" fmla="*/ 213 w 1018"/>
                  <a:gd name="T83" fmla="*/ 461 h 889"/>
                  <a:gd name="T84" fmla="*/ 224 w 1018"/>
                  <a:gd name="T85" fmla="*/ 510 h 889"/>
                  <a:gd name="T86" fmla="*/ 213 w 1018"/>
                  <a:gd name="T87" fmla="*/ 520 h 889"/>
                  <a:gd name="T88" fmla="*/ 181 w 1018"/>
                  <a:gd name="T89" fmla="*/ 520 h 889"/>
                  <a:gd name="T90" fmla="*/ 172 w 1018"/>
                  <a:gd name="T91" fmla="*/ 577 h 889"/>
                  <a:gd name="T92" fmla="*/ 128 w 1018"/>
                  <a:gd name="T93" fmla="*/ 616 h 889"/>
                  <a:gd name="T94" fmla="*/ 63 w 1018"/>
                  <a:gd name="T95" fmla="*/ 693 h 889"/>
                  <a:gd name="T96" fmla="*/ 106 w 1018"/>
                  <a:gd name="T97" fmla="*/ 731 h 889"/>
                  <a:gd name="T98" fmla="*/ 181 w 1018"/>
                  <a:gd name="T99" fmla="*/ 779 h 889"/>
                  <a:gd name="T100" fmla="*/ 270 w 1018"/>
                  <a:gd name="T101" fmla="*/ 821 h 889"/>
                  <a:gd name="T102" fmla="*/ 333 w 1018"/>
                  <a:gd name="T103" fmla="*/ 857 h 889"/>
                  <a:gd name="T104" fmla="*/ 406 w 1018"/>
                  <a:gd name="T105" fmla="*/ 876 h 889"/>
                  <a:gd name="T106" fmla="*/ 469 w 1018"/>
                  <a:gd name="T107" fmla="*/ 880 h 889"/>
                  <a:gd name="T108" fmla="*/ 471 w 1018"/>
                  <a:gd name="T109" fmla="*/ 827 h 889"/>
                  <a:gd name="T110" fmla="*/ 524 w 1018"/>
                  <a:gd name="T111" fmla="*/ 798 h 889"/>
                  <a:gd name="T112" fmla="*/ 589 w 1018"/>
                  <a:gd name="T113" fmla="*/ 798 h 889"/>
                  <a:gd name="T114" fmla="*/ 652 w 1018"/>
                  <a:gd name="T115" fmla="*/ 798 h 889"/>
                  <a:gd name="T116" fmla="*/ 684 w 1018"/>
                  <a:gd name="T117" fmla="*/ 827 h 889"/>
                  <a:gd name="T118" fmla="*/ 728 w 1018"/>
                  <a:gd name="T119" fmla="*/ 867 h 889"/>
                  <a:gd name="T120" fmla="*/ 793 w 1018"/>
                  <a:gd name="T121" fmla="*/ 857 h 889"/>
                  <a:gd name="T122" fmla="*/ 823 w 1018"/>
                  <a:gd name="T123" fmla="*/ 827 h 889"/>
                  <a:gd name="T124" fmla="*/ 867 w 1018"/>
                  <a:gd name="T125" fmla="*/ 81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889">
                    <a:moveTo>
                      <a:pt x="867" y="819"/>
                    </a:moveTo>
                    <a:lnTo>
                      <a:pt x="878" y="809"/>
                    </a:lnTo>
                    <a:lnTo>
                      <a:pt x="878" y="798"/>
                    </a:lnTo>
                    <a:lnTo>
                      <a:pt x="888" y="789"/>
                    </a:lnTo>
                    <a:lnTo>
                      <a:pt x="878" y="779"/>
                    </a:lnTo>
                    <a:lnTo>
                      <a:pt x="857" y="779"/>
                    </a:lnTo>
                    <a:lnTo>
                      <a:pt x="845" y="779"/>
                    </a:lnTo>
                    <a:lnTo>
                      <a:pt x="835" y="760"/>
                    </a:lnTo>
                    <a:lnTo>
                      <a:pt x="835" y="752"/>
                    </a:lnTo>
                    <a:lnTo>
                      <a:pt x="835" y="731"/>
                    </a:lnTo>
                    <a:lnTo>
                      <a:pt x="835" y="721"/>
                    </a:lnTo>
                    <a:lnTo>
                      <a:pt x="845" y="713"/>
                    </a:lnTo>
                    <a:lnTo>
                      <a:pt x="845" y="702"/>
                    </a:lnTo>
                    <a:lnTo>
                      <a:pt x="845" y="693"/>
                    </a:lnTo>
                    <a:lnTo>
                      <a:pt x="835" y="683"/>
                    </a:lnTo>
                    <a:lnTo>
                      <a:pt x="823" y="683"/>
                    </a:lnTo>
                    <a:lnTo>
                      <a:pt x="814" y="674"/>
                    </a:lnTo>
                    <a:lnTo>
                      <a:pt x="814" y="664"/>
                    </a:lnTo>
                    <a:lnTo>
                      <a:pt x="823" y="664"/>
                    </a:lnTo>
                    <a:lnTo>
                      <a:pt x="835" y="664"/>
                    </a:lnTo>
                    <a:lnTo>
                      <a:pt x="845" y="664"/>
                    </a:lnTo>
                    <a:lnTo>
                      <a:pt x="857" y="654"/>
                    </a:lnTo>
                    <a:lnTo>
                      <a:pt x="867" y="645"/>
                    </a:lnTo>
                    <a:lnTo>
                      <a:pt x="878" y="634"/>
                    </a:lnTo>
                    <a:lnTo>
                      <a:pt x="867" y="626"/>
                    </a:lnTo>
                    <a:lnTo>
                      <a:pt x="867" y="616"/>
                    </a:lnTo>
                    <a:lnTo>
                      <a:pt x="857" y="606"/>
                    </a:lnTo>
                    <a:lnTo>
                      <a:pt x="857" y="597"/>
                    </a:lnTo>
                    <a:lnTo>
                      <a:pt x="867" y="597"/>
                    </a:lnTo>
                    <a:lnTo>
                      <a:pt x="867" y="588"/>
                    </a:lnTo>
                    <a:lnTo>
                      <a:pt x="867" y="577"/>
                    </a:lnTo>
                    <a:lnTo>
                      <a:pt x="857" y="568"/>
                    </a:lnTo>
                    <a:lnTo>
                      <a:pt x="857" y="558"/>
                    </a:lnTo>
                    <a:lnTo>
                      <a:pt x="867" y="558"/>
                    </a:lnTo>
                    <a:lnTo>
                      <a:pt x="857" y="548"/>
                    </a:lnTo>
                    <a:lnTo>
                      <a:pt x="857" y="540"/>
                    </a:lnTo>
                    <a:lnTo>
                      <a:pt x="867" y="540"/>
                    </a:lnTo>
                    <a:lnTo>
                      <a:pt x="878" y="540"/>
                    </a:lnTo>
                    <a:lnTo>
                      <a:pt x="878" y="529"/>
                    </a:lnTo>
                    <a:lnTo>
                      <a:pt x="867" y="510"/>
                    </a:lnTo>
                    <a:lnTo>
                      <a:pt x="852" y="510"/>
                    </a:lnTo>
                    <a:lnTo>
                      <a:pt x="837" y="518"/>
                    </a:lnTo>
                    <a:lnTo>
                      <a:pt x="835" y="540"/>
                    </a:lnTo>
                    <a:lnTo>
                      <a:pt x="827" y="537"/>
                    </a:lnTo>
                    <a:lnTo>
                      <a:pt x="814" y="548"/>
                    </a:lnTo>
                    <a:lnTo>
                      <a:pt x="803" y="529"/>
                    </a:lnTo>
                    <a:lnTo>
                      <a:pt x="814" y="510"/>
                    </a:lnTo>
                    <a:lnTo>
                      <a:pt x="835" y="491"/>
                    </a:lnTo>
                    <a:lnTo>
                      <a:pt x="835" y="481"/>
                    </a:lnTo>
                    <a:lnTo>
                      <a:pt x="845" y="471"/>
                    </a:lnTo>
                    <a:lnTo>
                      <a:pt x="867" y="471"/>
                    </a:lnTo>
                    <a:lnTo>
                      <a:pt x="888" y="461"/>
                    </a:lnTo>
                    <a:lnTo>
                      <a:pt x="898" y="443"/>
                    </a:lnTo>
                    <a:lnTo>
                      <a:pt x="898" y="433"/>
                    </a:lnTo>
                    <a:lnTo>
                      <a:pt x="910" y="424"/>
                    </a:lnTo>
                    <a:lnTo>
                      <a:pt x="920" y="433"/>
                    </a:lnTo>
                    <a:lnTo>
                      <a:pt x="932" y="443"/>
                    </a:lnTo>
                    <a:lnTo>
                      <a:pt x="942" y="424"/>
                    </a:lnTo>
                    <a:lnTo>
                      <a:pt x="953" y="433"/>
                    </a:lnTo>
                    <a:lnTo>
                      <a:pt x="953" y="404"/>
                    </a:lnTo>
                    <a:lnTo>
                      <a:pt x="963" y="395"/>
                    </a:lnTo>
                    <a:lnTo>
                      <a:pt x="963" y="385"/>
                    </a:lnTo>
                    <a:lnTo>
                      <a:pt x="963" y="367"/>
                    </a:lnTo>
                    <a:lnTo>
                      <a:pt x="963" y="356"/>
                    </a:lnTo>
                    <a:lnTo>
                      <a:pt x="975" y="346"/>
                    </a:lnTo>
                    <a:lnTo>
                      <a:pt x="975" y="337"/>
                    </a:lnTo>
                    <a:lnTo>
                      <a:pt x="985" y="317"/>
                    </a:lnTo>
                    <a:lnTo>
                      <a:pt x="996" y="307"/>
                    </a:lnTo>
                    <a:lnTo>
                      <a:pt x="1018" y="288"/>
                    </a:lnTo>
                    <a:lnTo>
                      <a:pt x="1006" y="278"/>
                    </a:lnTo>
                    <a:lnTo>
                      <a:pt x="996" y="278"/>
                    </a:lnTo>
                    <a:lnTo>
                      <a:pt x="985" y="278"/>
                    </a:lnTo>
                    <a:lnTo>
                      <a:pt x="975" y="269"/>
                    </a:lnTo>
                    <a:lnTo>
                      <a:pt x="953" y="269"/>
                    </a:lnTo>
                    <a:lnTo>
                      <a:pt x="932" y="260"/>
                    </a:lnTo>
                    <a:lnTo>
                      <a:pt x="920" y="251"/>
                    </a:lnTo>
                    <a:lnTo>
                      <a:pt x="910" y="231"/>
                    </a:lnTo>
                    <a:lnTo>
                      <a:pt x="898" y="212"/>
                    </a:lnTo>
                    <a:lnTo>
                      <a:pt x="878" y="212"/>
                    </a:lnTo>
                    <a:lnTo>
                      <a:pt x="867" y="202"/>
                    </a:lnTo>
                    <a:lnTo>
                      <a:pt x="857" y="202"/>
                    </a:lnTo>
                    <a:lnTo>
                      <a:pt x="845" y="202"/>
                    </a:lnTo>
                    <a:lnTo>
                      <a:pt x="835" y="212"/>
                    </a:lnTo>
                    <a:lnTo>
                      <a:pt x="835" y="202"/>
                    </a:lnTo>
                    <a:lnTo>
                      <a:pt x="823" y="192"/>
                    </a:lnTo>
                    <a:lnTo>
                      <a:pt x="814" y="183"/>
                    </a:lnTo>
                    <a:lnTo>
                      <a:pt x="803" y="183"/>
                    </a:lnTo>
                    <a:lnTo>
                      <a:pt x="803" y="173"/>
                    </a:lnTo>
                    <a:lnTo>
                      <a:pt x="793" y="164"/>
                    </a:lnTo>
                    <a:lnTo>
                      <a:pt x="793" y="154"/>
                    </a:lnTo>
                    <a:lnTo>
                      <a:pt x="782" y="144"/>
                    </a:lnTo>
                    <a:lnTo>
                      <a:pt x="782" y="134"/>
                    </a:lnTo>
                    <a:lnTo>
                      <a:pt x="770" y="134"/>
                    </a:lnTo>
                    <a:lnTo>
                      <a:pt x="770" y="144"/>
                    </a:lnTo>
                    <a:lnTo>
                      <a:pt x="760" y="144"/>
                    </a:lnTo>
                    <a:lnTo>
                      <a:pt x="748" y="144"/>
                    </a:lnTo>
                    <a:lnTo>
                      <a:pt x="739" y="134"/>
                    </a:lnTo>
                    <a:lnTo>
                      <a:pt x="748" y="125"/>
                    </a:lnTo>
                    <a:lnTo>
                      <a:pt x="748" y="116"/>
                    </a:lnTo>
                    <a:lnTo>
                      <a:pt x="748" y="96"/>
                    </a:lnTo>
                    <a:lnTo>
                      <a:pt x="739" y="96"/>
                    </a:lnTo>
                    <a:lnTo>
                      <a:pt x="728" y="96"/>
                    </a:lnTo>
                    <a:lnTo>
                      <a:pt x="717" y="96"/>
                    </a:lnTo>
                    <a:lnTo>
                      <a:pt x="707" y="76"/>
                    </a:lnTo>
                    <a:lnTo>
                      <a:pt x="707" y="68"/>
                    </a:lnTo>
                    <a:lnTo>
                      <a:pt x="695" y="68"/>
                    </a:lnTo>
                    <a:lnTo>
                      <a:pt x="684" y="68"/>
                    </a:lnTo>
                    <a:lnTo>
                      <a:pt x="684" y="57"/>
                    </a:lnTo>
                    <a:lnTo>
                      <a:pt x="684" y="48"/>
                    </a:lnTo>
                    <a:lnTo>
                      <a:pt x="673" y="48"/>
                    </a:lnTo>
                    <a:lnTo>
                      <a:pt x="664" y="48"/>
                    </a:lnTo>
                    <a:lnTo>
                      <a:pt x="664" y="39"/>
                    </a:lnTo>
                    <a:lnTo>
                      <a:pt x="652" y="29"/>
                    </a:lnTo>
                    <a:lnTo>
                      <a:pt x="652" y="19"/>
                    </a:lnTo>
                    <a:lnTo>
                      <a:pt x="652" y="9"/>
                    </a:lnTo>
                    <a:lnTo>
                      <a:pt x="652" y="0"/>
                    </a:lnTo>
                    <a:lnTo>
                      <a:pt x="630" y="0"/>
                    </a:lnTo>
                    <a:lnTo>
                      <a:pt x="621" y="0"/>
                    </a:lnTo>
                    <a:lnTo>
                      <a:pt x="609" y="0"/>
                    </a:lnTo>
                    <a:lnTo>
                      <a:pt x="599" y="0"/>
                    </a:lnTo>
                    <a:lnTo>
                      <a:pt x="589" y="0"/>
                    </a:lnTo>
                    <a:lnTo>
                      <a:pt x="578" y="9"/>
                    </a:lnTo>
                    <a:lnTo>
                      <a:pt x="578" y="19"/>
                    </a:lnTo>
                    <a:lnTo>
                      <a:pt x="578" y="29"/>
                    </a:lnTo>
                    <a:lnTo>
                      <a:pt x="567" y="39"/>
                    </a:lnTo>
                    <a:lnTo>
                      <a:pt x="567" y="48"/>
                    </a:lnTo>
                    <a:lnTo>
                      <a:pt x="567" y="68"/>
                    </a:lnTo>
                    <a:lnTo>
                      <a:pt x="567" y="76"/>
                    </a:lnTo>
                    <a:lnTo>
                      <a:pt x="557" y="76"/>
                    </a:lnTo>
                    <a:lnTo>
                      <a:pt x="546" y="76"/>
                    </a:lnTo>
                    <a:lnTo>
                      <a:pt x="535" y="87"/>
                    </a:lnTo>
                    <a:lnTo>
                      <a:pt x="524" y="87"/>
                    </a:lnTo>
                    <a:lnTo>
                      <a:pt x="503" y="96"/>
                    </a:lnTo>
                    <a:lnTo>
                      <a:pt x="482" y="105"/>
                    </a:lnTo>
                    <a:lnTo>
                      <a:pt x="460" y="105"/>
                    </a:lnTo>
                    <a:lnTo>
                      <a:pt x="439" y="105"/>
                    </a:lnTo>
                    <a:lnTo>
                      <a:pt x="439" y="116"/>
                    </a:lnTo>
                    <a:lnTo>
                      <a:pt x="449" y="116"/>
                    </a:lnTo>
                    <a:lnTo>
                      <a:pt x="471" y="125"/>
                    </a:lnTo>
                    <a:lnTo>
                      <a:pt x="482" y="134"/>
                    </a:lnTo>
                    <a:lnTo>
                      <a:pt x="471" y="134"/>
                    </a:lnTo>
                    <a:lnTo>
                      <a:pt x="471" y="144"/>
                    </a:lnTo>
                    <a:lnTo>
                      <a:pt x="449" y="134"/>
                    </a:lnTo>
                    <a:lnTo>
                      <a:pt x="428" y="134"/>
                    </a:lnTo>
                    <a:lnTo>
                      <a:pt x="406" y="134"/>
                    </a:lnTo>
                    <a:lnTo>
                      <a:pt x="406" y="125"/>
                    </a:lnTo>
                    <a:lnTo>
                      <a:pt x="385" y="125"/>
                    </a:lnTo>
                    <a:lnTo>
                      <a:pt x="364" y="116"/>
                    </a:lnTo>
                    <a:lnTo>
                      <a:pt x="342" y="105"/>
                    </a:lnTo>
                    <a:lnTo>
                      <a:pt x="342" y="116"/>
                    </a:lnTo>
                    <a:lnTo>
                      <a:pt x="321" y="105"/>
                    </a:lnTo>
                    <a:lnTo>
                      <a:pt x="333" y="96"/>
                    </a:lnTo>
                    <a:lnTo>
                      <a:pt x="321" y="87"/>
                    </a:lnTo>
                    <a:lnTo>
                      <a:pt x="321" y="76"/>
                    </a:lnTo>
                    <a:lnTo>
                      <a:pt x="333" y="68"/>
                    </a:lnTo>
                    <a:lnTo>
                      <a:pt x="321" y="68"/>
                    </a:lnTo>
                    <a:lnTo>
                      <a:pt x="311" y="68"/>
                    </a:lnTo>
                    <a:lnTo>
                      <a:pt x="299" y="57"/>
                    </a:lnTo>
                    <a:lnTo>
                      <a:pt x="290" y="57"/>
                    </a:lnTo>
                    <a:lnTo>
                      <a:pt x="290" y="68"/>
                    </a:lnTo>
                    <a:lnTo>
                      <a:pt x="278" y="76"/>
                    </a:lnTo>
                    <a:lnTo>
                      <a:pt x="278" y="96"/>
                    </a:lnTo>
                    <a:lnTo>
                      <a:pt x="278" y="105"/>
                    </a:lnTo>
                    <a:lnTo>
                      <a:pt x="290" y="125"/>
                    </a:lnTo>
                    <a:lnTo>
                      <a:pt x="278" y="134"/>
                    </a:lnTo>
                    <a:lnTo>
                      <a:pt x="278" y="144"/>
                    </a:lnTo>
                    <a:lnTo>
                      <a:pt x="278" y="154"/>
                    </a:lnTo>
                    <a:lnTo>
                      <a:pt x="290" y="164"/>
                    </a:lnTo>
                    <a:lnTo>
                      <a:pt x="290" y="173"/>
                    </a:lnTo>
                    <a:lnTo>
                      <a:pt x="268" y="173"/>
                    </a:lnTo>
                    <a:lnTo>
                      <a:pt x="256" y="164"/>
                    </a:lnTo>
                    <a:lnTo>
                      <a:pt x="246" y="164"/>
                    </a:lnTo>
                    <a:lnTo>
                      <a:pt x="235" y="164"/>
                    </a:lnTo>
                    <a:lnTo>
                      <a:pt x="246" y="154"/>
                    </a:lnTo>
                    <a:lnTo>
                      <a:pt x="224" y="154"/>
                    </a:lnTo>
                    <a:lnTo>
                      <a:pt x="203" y="154"/>
                    </a:lnTo>
                    <a:lnTo>
                      <a:pt x="192" y="144"/>
                    </a:lnTo>
                    <a:lnTo>
                      <a:pt x="192" y="154"/>
                    </a:lnTo>
                    <a:lnTo>
                      <a:pt x="172" y="154"/>
                    </a:lnTo>
                    <a:lnTo>
                      <a:pt x="172" y="144"/>
                    </a:lnTo>
                    <a:lnTo>
                      <a:pt x="172" y="125"/>
                    </a:lnTo>
                    <a:lnTo>
                      <a:pt x="160" y="125"/>
                    </a:lnTo>
                    <a:lnTo>
                      <a:pt x="149" y="125"/>
                    </a:lnTo>
                    <a:lnTo>
                      <a:pt x="149" y="116"/>
                    </a:lnTo>
                    <a:lnTo>
                      <a:pt x="160" y="105"/>
                    </a:lnTo>
                    <a:lnTo>
                      <a:pt x="149" y="116"/>
                    </a:lnTo>
                    <a:lnTo>
                      <a:pt x="128" y="105"/>
                    </a:lnTo>
                    <a:lnTo>
                      <a:pt x="118" y="116"/>
                    </a:lnTo>
                    <a:lnTo>
                      <a:pt x="118" y="125"/>
                    </a:lnTo>
                    <a:lnTo>
                      <a:pt x="97" y="125"/>
                    </a:lnTo>
                    <a:lnTo>
                      <a:pt x="97" y="116"/>
                    </a:lnTo>
                    <a:lnTo>
                      <a:pt x="75" y="116"/>
                    </a:lnTo>
                    <a:lnTo>
                      <a:pt x="63" y="116"/>
                    </a:lnTo>
                    <a:lnTo>
                      <a:pt x="53" y="105"/>
                    </a:lnTo>
                    <a:lnTo>
                      <a:pt x="42" y="116"/>
                    </a:lnTo>
                    <a:lnTo>
                      <a:pt x="31" y="116"/>
                    </a:lnTo>
                    <a:lnTo>
                      <a:pt x="22" y="116"/>
                    </a:lnTo>
                    <a:lnTo>
                      <a:pt x="10" y="116"/>
                    </a:lnTo>
                    <a:lnTo>
                      <a:pt x="10" y="125"/>
                    </a:lnTo>
                    <a:lnTo>
                      <a:pt x="22" y="125"/>
                    </a:lnTo>
                    <a:lnTo>
                      <a:pt x="31" y="125"/>
                    </a:lnTo>
                    <a:lnTo>
                      <a:pt x="42" y="125"/>
                    </a:lnTo>
                    <a:lnTo>
                      <a:pt x="42" y="134"/>
                    </a:lnTo>
                    <a:lnTo>
                      <a:pt x="42" y="144"/>
                    </a:lnTo>
                    <a:lnTo>
                      <a:pt x="31" y="144"/>
                    </a:lnTo>
                    <a:lnTo>
                      <a:pt x="31" y="154"/>
                    </a:lnTo>
                    <a:lnTo>
                      <a:pt x="22" y="154"/>
                    </a:lnTo>
                    <a:lnTo>
                      <a:pt x="10" y="154"/>
                    </a:lnTo>
                    <a:lnTo>
                      <a:pt x="0" y="164"/>
                    </a:lnTo>
                    <a:lnTo>
                      <a:pt x="10" y="164"/>
                    </a:lnTo>
                    <a:lnTo>
                      <a:pt x="22" y="173"/>
                    </a:lnTo>
                    <a:lnTo>
                      <a:pt x="31" y="192"/>
                    </a:lnTo>
                    <a:lnTo>
                      <a:pt x="31" y="183"/>
                    </a:lnTo>
                    <a:lnTo>
                      <a:pt x="53" y="192"/>
                    </a:lnTo>
                    <a:lnTo>
                      <a:pt x="53" y="183"/>
                    </a:lnTo>
                    <a:lnTo>
                      <a:pt x="63" y="183"/>
                    </a:lnTo>
                    <a:lnTo>
                      <a:pt x="63" y="192"/>
                    </a:lnTo>
                    <a:lnTo>
                      <a:pt x="85" y="212"/>
                    </a:lnTo>
                    <a:lnTo>
                      <a:pt x="97" y="212"/>
                    </a:lnTo>
                    <a:lnTo>
                      <a:pt x="97" y="221"/>
                    </a:lnTo>
                    <a:lnTo>
                      <a:pt x="106" y="221"/>
                    </a:lnTo>
                    <a:lnTo>
                      <a:pt x="106" y="231"/>
                    </a:lnTo>
                    <a:lnTo>
                      <a:pt x="106" y="241"/>
                    </a:lnTo>
                    <a:lnTo>
                      <a:pt x="128" y="241"/>
                    </a:lnTo>
                    <a:lnTo>
                      <a:pt x="149" y="241"/>
                    </a:lnTo>
                    <a:lnTo>
                      <a:pt x="138" y="251"/>
                    </a:lnTo>
                    <a:lnTo>
                      <a:pt x="149" y="251"/>
                    </a:lnTo>
                    <a:lnTo>
                      <a:pt x="160" y="260"/>
                    </a:lnTo>
                    <a:lnTo>
                      <a:pt x="149" y="278"/>
                    </a:lnTo>
                    <a:lnTo>
                      <a:pt x="160" y="278"/>
                    </a:lnTo>
                    <a:lnTo>
                      <a:pt x="172" y="288"/>
                    </a:lnTo>
                    <a:lnTo>
                      <a:pt x="192" y="288"/>
                    </a:lnTo>
                    <a:lnTo>
                      <a:pt x="172" y="288"/>
                    </a:lnTo>
                    <a:lnTo>
                      <a:pt x="172" y="298"/>
                    </a:lnTo>
                    <a:lnTo>
                      <a:pt x="181" y="298"/>
                    </a:lnTo>
                    <a:lnTo>
                      <a:pt x="181" y="307"/>
                    </a:lnTo>
                    <a:lnTo>
                      <a:pt x="160" y="328"/>
                    </a:lnTo>
                    <a:lnTo>
                      <a:pt x="160" y="337"/>
                    </a:lnTo>
                    <a:lnTo>
                      <a:pt x="172" y="356"/>
                    </a:lnTo>
                    <a:lnTo>
                      <a:pt x="181" y="356"/>
                    </a:lnTo>
                    <a:lnTo>
                      <a:pt x="181" y="375"/>
                    </a:lnTo>
                    <a:lnTo>
                      <a:pt x="192" y="385"/>
                    </a:lnTo>
                    <a:lnTo>
                      <a:pt x="192" y="395"/>
                    </a:lnTo>
                    <a:lnTo>
                      <a:pt x="213" y="404"/>
                    </a:lnTo>
                    <a:lnTo>
                      <a:pt x="224" y="395"/>
                    </a:lnTo>
                    <a:lnTo>
                      <a:pt x="224" y="404"/>
                    </a:lnTo>
                    <a:lnTo>
                      <a:pt x="224" y="415"/>
                    </a:lnTo>
                    <a:lnTo>
                      <a:pt x="213" y="424"/>
                    </a:lnTo>
                    <a:lnTo>
                      <a:pt x="224" y="424"/>
                    </a:lnTo>
                    <a:lnTo>
                      <a:pt x="213" y="433"/>
                    </a:lnTo>
                    <a:lnTo>
                      <a:pt x="213" y="453"/>
                    </a:lnTo>
                    <a:lnTo>
                      <a:pt x="213" y="461"/>
                    </a:lnTo>
                    <a:lnTo>
                      <a:pt x="203" y="471"/>
                    </a:lnTo>
                    <a:lnTo>
                      <a:pt x="203" y="481"/>
                    </a:lnTo>
                    <a:lnTo>
                      <a:pt x="213" y="481"/>
                    </a:lnTo>
                    <a:lnTo>
                      <a:pt x="213" y="491"/>
                    </a:lnTo>
                    <a:lnTo>
                      <a:pt x="213" y="501"/>
                    </a:lnTo>
                    <a:lnTo>
                      <a:pt x="224" y="510"/>
                    </a:lnTo>
                    <a:lnTo>
                      <a:pt x="224" y="520"/>
                    </a:lnTo>
                    <a:lnTo>
                      <a:pt x="224" y="540"/>
                    </a:lnTo>
                    <a:lnTo>
                      <a:pt x="224" y="548"/>
                    </a:lnTo>
                    <a:lnTo>
                      <a:pt x="213" y="540"/>
                    </a:lnTo>
                    <a:lnTo>
                      <a:pt x="213" y="529"/>
                    </a:lnTo>
                    <a:lnTo>
                      <a:pt x="213" y="520"/>
                    </a:lnTo>
                    <a:lnTo>
                      <a:pt x="203" y="510"/>
                    </a:lnTo>
                    <a:lnTo>
                      <a:pt x="203" y="501"/>
                    </a:lnTo>
                    <a:lnTo>
                      <a:pt x="192" y="491"/>
                    </a:lnTo>
                    <a:lnTo>
                      <a:pt x="192" y="481"/>
                    </a:lnTo>
                    <a:lnTo>
                      <a:pt x="181" y="491"/>
                    </a:lnTo>
                    <a:lnTo>
                      <a:pt x="181" y="520"/>
                    </a:lnTo>
                    <a:lnTo>
                      <a:pt x="181" y="529"/>
                    </a:lnTo>
                    <a:lnTo>
                      <a:pt x="172" y="540"/>
                    </a:lnTo>
                    <a:lnTo>
                      <a:pt x="172" y="558"/>
                    </a:lnTo>
                    <a:lnTo>
                      <a:pt x="160" y="558"/>
                    </a:lnTo>
                    <a:lnTo>
                      <a:pt x="181" y="568"/>
                    </a:lnTo>
                    <a:lnTo>
                      <a:pt x="172" y="577"/>
                    </a:lnTo>
                    <a:lnTo>
                      <a:pt x="149" y="577"/>
                    </a:lnTo>
                    <a:lnTo>
                      <a:pt x="149" y="588"/>
                    </a:lnTo>
                    <a:lnTo>
                      <a:pt x="149" y="597"/>
                    </a:lnTo>
                    <a:lnTo>
                      <a:pt x="138" y="606"/>
                    </a:lnTo>
                    <a:lnTo>
                      <a:pt x="138" y="616"/>
                    </a:lnTo>
                    <a:lnTo>
                      <a:pt x="128" y="616"/>
                    </a:lnTo>
                    <a:lnTo>
                      <a:pt x="128" y="634"/>
                    </a:lnTo>
                    <a:lnTo>
                      <a:pt x="118" y="634"/>
                    </a:lnTo>
                    <a:lnTo>
                      <a:pt x="106" y="645"/>
                    </a:lnTo>
                    <a:lnTo>
                      <a:pt x="106" y="654"/>
                    </a:lnTo>
                    <a:lnTo>
                      <a:pt x="85" y="674"/>
                    </a:lnTo>
                    <a:lnTo>
                      <a:pt x="63" y="693"/>
                    </a:lnTo>
                    <a:lnTo>
                      <a:pt x="75" y="702"/>
                    </a:lnTo>
                    <a:lnTo>
                      <a:pt x="85" y="713"/>
                    </a:lnTo>
                    <a:lnTo>
                      <a:pt x="85" y="721"/>
                    </a:lnTo>
                    <a:lnTo>
                      <a:pt x="85" y="731"/>
                    </a:lnTo>
                    <a:lnTo>
                      <a:pt x="97" y="731"/>
                    </a:lnTo>
                    <a:lnTo>
                      <a:pt x="106" y="731"/>
                    </a:lnTo>
                    <a:lnTo>
                      <a:pt x="128" y="752"/>
                    </a:lnTo>
                    <a:lnTo>
                      <a:pt x="138" y="752"/>
                    </a:lnTo>
                    <a:lnTo>
                      <a:pt x="149" y="770"/>
                    </a:lnTo>
                    <a:lnTo>
                      <a:pt x="160" y="770"/>
                    </a:lnTo>
                    <a:lnTo>
                      <a:pt x="172" y="770"/>
                    </a:lnTo>
                    <a:lnTo>
                      <a:pt x="181" y="779"/>
                    </a:lnTo>
                    <a:lnTo>
                      <a:pt x="203" y="798"/>
                    </a:lnTo>
                    <a:lnTo>
                      <a:pt x="213" y="798"/>
                    </a:lnTo>
                    <a:lnTo>
                      <a:pt x="235" y="809"/>
                    </a:lnTo>
                    <a:lnTo>
                      <a:pt x="246" y="809"/>
                    </a:lnTo>
                    <a:lnTo>
                      <a:pt x="246" y="819"/>
                    </a:lnTo>
                    <a:lnTo>
                      <a:pt x="270" y="821"/>
                    </a:lnTo>
                    <a:lnTo>
                      <a:pt x="296" y="813"/>
                    </a:lnTo>
                    <a:lnTo>
                      <a:pt x="308" y="822"/>
                    </a:lnTo>
                    <a:lnTo>
                      <a:pt x="314" y="832"/>
                    </a:lnTo>
                    <a:lnTo>
                      <a:pt x="311" y="846"/>
                    </a:lnTo>
                    <a:lnTo>
                      <a:pt x="321" y="857"/>
                    </a:lnTo>
                    <a:lnTo>
                      <a:pt x="333" y="857"/>
                    </a:lnTo>
                    <a:lnTo>
                      <a:pt x="342" y="857"/>
                    </a:lnTo>
                    <a:lnTo>
                      <a:pt x="353" y="857"/>
                    </a:lnTo>
                    <a:lnTo>
                      <a:pt x="364" y="867"/>
                    </a:lnTo>
                    <a:lnTo>
                      <a:pt x="374" y="876"/>
                    </a:lnTo>
                    <a:lnTo>
                      <a:pt x="385" y="876"/>
                    </a:lnTo>
                    <a:lnTo>
                      <a:pt x="406" y="876"/>
                    </a:lnTo>
                    <a:lnTo>
                      <a:pt x="416" y="884"/>
                    </a:lnTo>
                    <a:lnTo>
                      <a:pt x="431" y="887"/>
                    </a:lnTo>
                    <a:lnTo>
                      <a:pt x="439" y="884"/>
                    </a:lnTo>
                    <a:lnTo>
                      <a:pt x="449" y="884"/>
                    </a:lnTo>
                    <a:lnTo>
                      <a:pt x="457" y="889"/>
                    </a:lnTo>
                    <a:lnTo>
                      <a:pt x="469" y="880"/>
                    </a:lnTo>
                    <a:lnTo>
                      <a:pt x="465" y="878"/>
                    </a:lnTo>
                    <a:lnTo>
                      <a:pt x="462" y="871"/>
                    </a:lnTo>
                    <a:lnTo>
                      <a:pt x="460" y="867"/>
                    </a:lnTo>
                    <a:lnTo>
                      <a:pt x="471" y="857"/>
                    </a:lnTo>
                    <a:lnTo>
                      <a:pt x="460" y="846"/>
                    </a:lnTo>
                    <a:lnTo>
                      <a:pt x="471" y="827"/>
                    </a:lnTo>
                    <a:lnTo>
                      <a:pt x="471" y="819"/>
                    </a:lnTo>
                    <a:lnTo>
                      <a:pt x="482" y="809"/>
                    </a:lnTo>
                    <a:lnTo>
                      <a:pt x="492" y="809"/>
                    </a:lnTo>
                    <a:lnTo>
                      <a:pt x="503" y="798"/>
                    </a:lnTo>
                    <a:lnTo>
                      <a:pt x="514" y="798"/>
                    </a:lnTo>
                    <a:lnTo>
                      <a:pt x="524" y="798"/>
                    </a:lnTo>
                    <a:lnTo>
                      <a:pt x="535" y="798"/>
                    </a:lnTo>
                    <a:lnTo>
                      <a:pt x="546" y="789"/>
                    </a:lnTo>
                    <a:lnTo>
                      <a:pt x="557" y="779"/>
                    </a:lnTo>
                    <a:lnTo>
                      <a:pt x="567" y="779"/>
                    </a:lnTo>
                    <a:lnTo>
                      <a:pt x="578" y="789"/>
                    </a:lnTo>
                    <a:lnTo>
                      <a:pt x="589" y="798"/>
                    </a:lnTo>
                    <a:lnTo>
                      <a:pt x="599" y="798"/>
                    </a:lnTo>
                    <a:lnTo>
                      <a:pt x="621" y="798"/>
                    </a:lnTo>
                    <a:lnTo>
                      <a:pt x="621" y="819"/>
                    </a:lnTo>
                    <a:lnTo>
                      <a:pt x="630" y="809"/>
                    </a:lnTo>
                    <a:lnTo>
                      <a:pt x="642" y="809"/>
                    </a:lnTo>
                    <a:lnTo>
                      <a:pt x="652" y="798"/>
                    </a:lnTo>
                    <a:lnTo>
                      <a:pt x="664" y="798"/>
                    </a:lnTo>
                    <a:lnTo>
                      <a:pt x="664" y="809"/>
                    </a:lnTo>
                    <a:lnTo>
                      <a:pt x="664" y="819"/>
                    </a:lnTo>
                    <a:lnTo>
                      <a:pt x="673" y="819"/>
                    </a:lnTo>
                    <a:lnTo>
                      <a:pt x="684" y="819"/>
                    </a:lnTo>
                    <a:lnTo>
                      <a:pt x="684" y="827"/>
                    </a:lnTo>
                    <a:lnTo>
                      <a:pt x="684" y="837"/>
                    </a:lnTo>
                    <a:lnTo>
                      <a:pt x="695" y="827"/>
                    </a:lnTo>
                    <a:lnTo>
                      <a:pt x="707" y="837"/>
                    </a:lnTo>
                    <a:lnTo>
                      <a:pt x="717" y="846"/>
                    </a:lnTo>
                    <a:lnTo>
                      <a:pt x="717" y="857"/>
                    </a:lnTo>
                    <a:lnTo>
                      <a:pt x="728" y="867"/>
                    </a:lnTo>
                    <a:lnTo>
                      <a:pt x="739" y="867"/>
                    </a:lnTo>
                    <a:lnTo>
                      <a:pt x="748" y="867"/>
                    </a:lnTo>
                    <a:lnTo>
                      <a:pt x="760" y="867"/>
                    </a:lnTo>
                    <a:lnTo>
                      <a:pt x="770" y="867"/>
                    </a:lnTo>
                    <a:lnTo>
                      <a:pt x="782" y="867"/>
                    </a:lnTo>
                    <a:lnTo>
                      <a:pt x="793" y="857"/>
                    </a:lnTo>
                    <a:lnTo>
                      <a:pt x="793" y="846"/>
                    </a:lnTo>
                    <a:lnTo>
                      <a:pt x="793" y="837"/>
                    </a:lnTo>
                    <a:lnTo>
                      <a:pt x="803" y="837"/>
                    </a:lnTo>
                    <a:lnTo>
                      <a:pt x="814" y="837"/>
                    </a:lnTo>
                    <a:lnTo>
                      <a:pt x="823" y="837"/>
                    </a:lnTo>
                    <a:lnTo>
                      <a:pt x="823" y="827"/>
                    </a:lnTo>
                    <a:lnTo>
                      <a:pt x="835" y="827"/>
                    </a:lnTo>
                    <a:lnTo>
                      <a:pt x="845" y="827"/>
                    </a:lnTo>
                    <a:lnTo>
                      <a:pt x="845" y="837"/>
                    </a:lnTo>
                    <a:lnTo>
                      <a:pt x="867" y="819"/>
                    </a:lnTo>
                    <a:lnTo>
                      <a:pt x="857" y="827"/>
                    </a:lnTo>
                    <a:lnTo>
                      <a:pt x="867" y="819"/>
                    </a:lnTo>
                    <a:lnTo>
                      <a:pt x="867" y="819"/>
                    </a:lnTo>
                    <a:lnTo>
                      <a:pt x="867" y="819"/>
                    </a:lnTo>
                    <a:close/>
                  </a:path>
                </a:pathLst>
              </a:custGeom>
              <a:solidFill>
                <a:schemeClr val="accent2"/>
              </a:solidFill>
              <a:ln w="3175" cmpd="sng">
                <a:solidFill>
                  <a:schemeClr val="bg1"/>
                </a:solidFill>
                <a:round/>
                <a:headEnd/>
                <a:tailEnd/>
              </a:ln>
            </p:spPr>
            <p:txBody>
              <a:bodyPr/>
              <a:lstStyle/>
              <a:p>
                <a:endParaRPr lang="es-ES" sz="900" dirty="0"/>
              </a:p>
            </p:txBody>
          </p:sp>
          <p:sp>
            <p:nvSpPr>
              <p:cNvPr id="648" name="Freeform 65"/>
              <p:cNvSpPr>
                <a:spLocks/>
              </p:cNvSpPr>
              <p:nvPr>
                <p:custDataLst>
                  <p:tags r:id="rId60"/>
                </p:custDataLst>
              </p:nvPr>
            </p:nvSpPr>
            <p:spPr bwMode="auto">
              <a:xfrm>
                <a:off x="3039" y="2854"/>
                <a:ext cx="1062" cy="931"/>
              </a:xfrm>
              <a:custGeom>
                <a:avLst/>
                <a:gdLst>
                  <a:gd name="T0" fmla="*/ 97 w 1006"/>
                  <a:gd name="T1" fmla="*/ 289 h 954"/>
                  <a:gd name="T2" fmla="*/ 149 w 1006"/>
                  <a:gd name="T3" fmla="*/ 241 h 954"/>
                  <a:gd name="T4" fmla="*/ 246 w 1006"/>
                  <a:gd name="T5" fmla="*/ 271 h 954"/>
                  <a:gd name="T6" fmla="*/ 267 w 1006"/>
                  <a:gd name="T7" fmla="*/ 260 h 954"/>
                  <a:gd name="T8" fmla="*/ 299 w 1006"/>
                  <a:gd name="T9" fmla="*/ 348 h 954"/>
                  <a:gd name="T10" fmla="*/ 374 w 1006"/>
                  <a:gd name="T11" fmla="*/ 462 h 954"/>
                  <a:gd name="T12" fmla="*/ 502 w 1006"/>
                  <a:gd name="T13" fmla="*/ 587 h 954"/>
                  <a:gd name="T14" fmla="*/ 567 w 1006"/>
                  <a:gd name="T15" fmla="*/ 617 h 954"/>
                  <a:gd name="T16" fmla="*/ 653 w 1006"/>
                  <a:gd name="T17" fmla="*/ 685 h 954"/>
                  <a:gd name="T18" fmla="*/ 673 w 1006"/>
                  <a:gd name="T19" fmla="*/ 732 h 954"/>
                  <a:gd name="T20" fmla="*/ 750 w 1006"/>
                  <a:gd name="T21" fmla="*/ 761 h 954"/>
                  <a:gd name="T22" fmla="*/ 782 w 1006"/>
                  <a:gd name="T23" fmla="*/ 868 h 954"/>
                  <a:gd name="T24" fmla="*/ 750 w 1006"/>
                  <a:gd name="T25" fmla="*/ 897 h 954"/>
                  <a:gd name="T26" fmla="*/ 728 w 1006"/>
                  <a:gd name="T27" fmla="*/ 945 h 954"/>
                  <a:gd name="T28" fmla="*/ 782 w 1006"/>
                  <a:gd name="T29" fmla="*/ 945 h 954"/>
                  <a:gd name="T30" fmla="*/ 813 w 1006"/>
                  <a:gd name="T31" fmla="*/ 897 h 954"/>
                  <a:gd name="T32" fmla="*/ 866 w 1006"/>
                  <a:gd name="T33" fmla="*/ 868 h 954"/>
                  <a:gd name="T34" fmla="*/ 878 w 1006"/>
                  <a:gd name="T35" fmla="*/ 820 h 954"/>
                  <a:gd name="T36" fmla="*/ 834 w 1006"/>
                  <a:gd name="T37" fmla="*/ 782 h 954"/>
                  <a:gd name="T38" fmla="*/ 857 w 1006"/>
                  <a:gd name="T39" fmla="*/ 724 h 954"/>
                  <a:gd name="T40" fmla="*/ 888 w 1006"/>
                  <a:gd name="T41" fmla="*/ 704 h 954"/>
                  <a:gd name="T42" fmla="*/ 943 w 1006"/>
                  <a:gd name="T43" fmla="*/ 724 h 954"/>
                  <a:gd name="T44" fmla="*/ 963 w 1006"/>
                  <a:gd name="T45" fmla="*/ 761 h 954"/>
                  <a:gd name="T46" fmla="*/ 1006 w 1006"/>
                  <a:gd name="T47" fmla="*/ 742 h 954"/>
                  <a:gd name="T48" fmla="*/ 963 w 1006"/>
                  <a:gd name="T49" fmla="*/ 674 h 954"/>
                  <a:gd name="T50" fmla="*/ 866 w 1006"/>
                  <a:gd name="T51" fmla="*/ 635 h 954"/>
                  <a:gd name="T52" fmla="*/ 803 w 1006"/>
                  <a:gd name="T53" fmla="*/ 606 h 954"/>
                  <a:gd name="T54" fmla="*/ 803 w 1006"/>
                  <a:gd name="T55" fmla="*/ 578 h 954"/>
                  <a:gd name="T56" fmla="*/ 707 w 1006"/>
                  <a:gd name="T57" fmla="*/ 549 h 954"/>
                  <a:gd name="T58" fmla="*/ 632 w 1006"/>
                  <a:gd name="T59" fmla="*/ 473 h 954"/>
                  <a:gd name="T60" fmla="*/ 598 w 1006"/>
                  <a:gd name="T61" fmla="*/ 385 h 954"/>
                  <a:gd name="T62" fmla="*/ 557 w 1006"/>
                  <a:gd name="T63" fmla="*/ 337 h 954"/>
                  <a:gd name="T64" fmla="*/ 492 w 1006"/>
                  <a:gd name="T65" fmla="*/ 298 h 954"/>
                  <a:gd name="T66" fmla="*/ 492 w 1006"/>
                  <a:gd name="T67" fmla="*/ 241 h 954"/>
                  <a:gd name="T68" fmla="*/ 492 w 1006"/>
                  <a:gd name="T69" fmla="*/ 201 h 954"/>
                  <a:gd name="T70" fmla="*/ 502 w 1006"/>
                  <a:gd name="T71" fmla="*/ 164 h 954"/>
                  <a:gd name="T72" fmla="*/ 567 w 1006"/>
                  <a:gd name="T73" fmla="*/ 154 h 954"/>
                  <a:gd name="T74" fmla="*/ 598 w 1006"/>
                  <a:gd name="T75" fmla="*/ 154 h 954"/>
                  <a:gd name="T76" fmla="*/ 621 w 1006"/>
                  <a:gd name="T77" fmla="*/ 125 h 954"/>
                  <a:gd name="T78" fmla="*/ 621 w 1006"/>
                  <a:gd name="T79" fmla="*/ 77 h 954"/>
                  <a:gd name="T80" fmla="*/ 567 w 1006"/>
                  <a:gd name="T81" fmla="*/ 57 h 954"/>
                  <a:gd name="T82" fmla="*/ 524 w 1006"/>
                  <a:gd name="T83" fmla="*/ 28 h 954"/>
                  <a:gd name="T84" fmla="*/ 460 w 1006"/>
                  <a:gd name="T85" fmla="*/ 9 h 954"/>
                  <a:gd name="T86" fmla="*/ 407 w 1006"/>
                  <a:gd name="T87" fmla="*/ 19 h 954"/>
                  <a:gd name="T88" fmla="*/ 374 w 1006"/>
                  <a:gd name="T89" fmla="*/ 0 h 954"/>
                  <a:gd name="T90" fmla="*/ 353 w 1006"/>
                  <a:gd name="T91" fmla="*/ 28 h 954"/>
                  <a:gd name="T92" fmla="*/ 321 w 1006"/>
                  <a:gd name="T93" fmla="*/ 57 h 954"/>
                  <a:gd name="T94" fmla="*/ 278 w 1006"/>
                  <a:gd name="T95" fmla="*/ 38 h 954"/>
                  <a:gd name="T96" fmla="*/ 246 w 1006"/>
                  <a:gd name="T97" fmla="*/ 57 h 954"/>
                  <a:gd name="T98" fmla="*/ 203 w 1006"/>
                  <a:gd name="T99" fmla="*/ 68 h 954"/>
                  <a:gd name="T100" fmla="*/ 171 w 1006"/>
                  <a:gd name="T101" fmla="*/ 28 h 954"/>
                  <a:gd name="T102" fmla="*/ 118 w 1006"/>
                  <a:gd name="T103" fmla="*/ 68 h 954"/>
                  <a:gd name="T104" fmla="*/ 43 w 1006"/>
                  <a:gd name="T105" fmla="*/ 77 h 954"/>
                  <a:gd name="T106" fmla="*/ 53 w 1006"/>
                  <a:gd name="T107" fmla="*/ 125 h 954"/>
                  <a:gd name="T108" fmla="*/ 0 w 1006"/>
                  <a:gd name="T109" fmla="*/ 144 h 954"/>
                  <a:gd name="T110" fmla="*/ 31 w 1006"/>
                  <a:gd name="T111" fmla="*/ 182 h 954"/>
                  <a:gd name="T112" fmla="*/ 22 w 1006"/>
                  <a:gd name="T113" fmla="*/ 241 h 954"/>
                  <a:gd name="T114" fmla="*/ 63 w 1006"/>
                  <a:gd name="T115"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6" h="954">
                    <a:moveTo>
                      <a:pt x="43" y="308"/>
                    </a:moveTo>
                    <a:lnTo>
                      <a:pt x="63" y="298"/>
                    </a:lnTo>
                    <a:lnTo>
                      <a:pt x="74" y="289"/>
                    </a:lnTo>
                    <a:lnTo>
                      <a:pt x="85" y="289"/>
                    </a:lnTo>
                    <a:lnTo>
                      <a:pt x="97" y="289"/>
                    </a:lnTo>
                    <a:lnTo>
                      <a:pt x="118" y="280"/>
                    </a:lnTo>
                    <a:lnTo>
                      <a:pt x="128" y="271"/>
                    </a:lnTo>
                    <a:lnTo>
                      <a:pt x="128" y="260"/>
                    </a:lnTo>
                    <a:lnTo>
                      <a:pt x="138" y="250"/>
                    </a:lnTo>
                    <a:lnTo>
                      <a:pt x="149" y="241"/>
                    </a:lnTo>
                    <a:lnTo>
                      <a:pt x="171" y="241"/>
                    </a:lnTo>
                    <a:lnTo>
                      <a:pt x="183" y="241"/>
                    </a:lnTo>
                    <a:lnTo>
                      <a:pt x="203" y="260"/>
                    </a:lnTo>
                    <a:lnTo>
                      <a:pt x="215" y="250"/>
                    </a:lnTo>
                    <a:lnTo>
                      <a:pt x="246" y="271"/>
                    </a:lnTo>
                    <a:lnTo>
                      <a:pt x="246" y="260"/>
                    </a:lnTo>
                    <a:lnTo>
                      <a:pt x="258" y="250"/>
                    </a:lnTo>
                    <a:lnTo>
                      <a:pt x="267" y="250"/>
                    </a:lnTo>
                    <a:lnTo>
                      <a:pt x="278" y="250"/>
                    </a:lnTo>
                    <a:lnTo>
                      <a:pt x="267" y="260"/>
                    </a:lnTo>
                    <a:lnTo>
                      <a:pt x="267" y="271"/>
                    </a:lnTo>
                    <a:lnTo>
                      <a:pt x="278" y="280"/>
                    </a:lnTo>
                    <a:lnTo>
                      <a:pt x="267" y="289"/>
                    </a:lnTo>
                    <a:lnTo>
                      <a:pt x="289" y="308"/>
                    </a:lnTo>
                    <a:lnTo>
                      <a:pt x="299" y="348"/>
                    </a:lnTo>
                    <a:lnTo>
                      <a:pt x="311" y="385"/>
                    </a:lnTo>
                    <a:lnTo>
                      <a:pt x="321" y="395"/>
                    </a:lnTo>
                    <a:lnTo>
                      <a:pt x="342" y="442"/>
                    </a:lnTo>
                    <a:lnTo>
                      <a:pt x="353" y="442"/>
                    </a:lnTo>
                    <a:lnTo>
                      <a:pt x="374" y="462"/>
                    </a:lnTo>
                    <a:lnTo>
                      <a:pt x="385" y="481"/>
                    </a:lnTo>
                    <a:lnTo>
                      <a:pt x="396" y="491"/>
                    </a:lnTo>
                    <a:lnTo>
                      <a:pt x="407" y="501"/>
                    </a:lnTo>
                    <a:lnTo>
                      <a:pt x="439" y="530"/>
                    </a:lnTo>
                    <a:lnTo>
                      <a:pt x="502" y="587"/>
                    </a:lnTo>
                    <a:lnTo>
                      <a:pt x="514" y="587"/>
                    </a:lnTo>
                    <a:lnTo>
                      <a:pt x="524" y="606"/>
                    </a:lnTo>
                    <a:lnTo>
                      <a:pt x="546" y="606"/>
                    </a:lnTo>
                    <a:lnTo>
                      <a:pt x="557" y="626"/>
                    </a:lnTo>
                    <a:lnTo>
                      <a:pt x="567" y="617"/>
                    </a:lnTo>
                    <a:lnTo>
                      <a:pt x="598" y="646"/>
                    </a:lnTo>
                    <a:lnTo>
                      <a:pt x="610" y="656"/>
                    </a:lnTo>
                    <a:lnTo>
                      <a:pt x="621" y="665"/>
                    </a:lnTo>
                    <a:lnTo>
                      <a:pt x="632" y="665"/>
                    </a:lnTo>
                    <a:lnTo>
                      <a:pt x="653" y="685"/>
                    </a:lnTo>
                    <a:lnTo>
                      <a:pt x="664" y="685"/>
                    </a:lnTo>
                    <a:lnTo>
                      <a:pt x="673" y="694"/>
                    </a:lnTo>
                    <a:lnTo>
                      <a:pt x="673" y="714"/>
                    </a:lnTo>
                    <a:lnTo>
                      <a:pt x="673" y="724"/>
                    </a:lnTo>
                    <a:lnTo>
                      <a:pt x="673" y="732"/>
                    </a:lnTo>
                    <a:lnTo>
                      <a:pt x="696" y="742"/>
                    </a:lnTo>
                    <a:lnTo>
                      <a:pt x="707" y="742"/>
                    </a:lnTo>
                    <a:lnTo>
                      <a:pt x="716" y="742"/>
                    </a:lnTo>
                    <a:lnTo>
                      <a:pt x="739" y="751"/>
                    </a:lnTo>
                    <a:lnTo>
                      <a:pt x="750" y="761"/>
                    </a:lnTo>
                    <a:lnTo>
                      <a:pt x="750" y="771"/>
                    </a:lnTo>
                    <a:lnTo>
                      <a:pt x="760" y="781"/>
                    </a:lnTo>
                    <a:lnTo>
                      <a:pt x="770" y="810"/>
                    </a:lnTo>
                    <a:lnTo>
                      <a:pt x="782" y="839"/>
                    </a:lnTo>
                    <a:lnTo>
                      <a:pt x="782" y="868"/>
                    </a:lnTo>
                    <a:lnTo>
                      <a:pt x="770" y="877"/>
                    </a:lnTo>
                    <a:lnTo>
                      <a:pt x="760" y="877"/>
                    </a:lnTo>
                    <a:lnTo>
                      <a:pt x="750" y="877"/>
                    </a:lnTo>
                    <a:lnTo>
                      <a:pt x="750" y="886"/>
                    </a:lnTo>
                    <a:lnTo>
                      <a:pt x="750" y="897"/>
                    </a:lnTo>
                    <a:lnTo>
                      <a:pt x="750" y="906"/>
                    </a:lnTo>
                    <a:lnTo>
                      <a:pt x="750" y="915"/>
                    </a:lnTo>
                    <a:lnTo>
                      <a:pt x="739" y="926"/>
                    </a:lnTo>
                    <a:lnTo>
                      <a:pt x="728" y="935"/>
                    </a:lnTo>
                    <a:lnTo>
                      <a:pt x="728" y="945"/>
                    </a:lnTo>
                    <a:lnTo>
                      <a:pt x="739" y="954"/>
                    </a:lnTo>
                    <a:lnTo>
                      <a:pt x="750" y="954"/>
                    </a:lnTo>
                    <a:lnTo>
                      <a:pt x="760" y="954"/>
                    </a:lnTo>
                    <a:lnTo>
                      <a:pt x="770" y="954"/>
                    </a:lnTo>
                    <a:lnTo>
                      <a:pt x="782" y="945"/>
                    </a:lnTo>
                    <a:lnTo>
                      <a:pt x="791" y="945"/>
                    </a:lnTo>
                    <a:lnTo>
                      <a:pt x="791" y="935"/>
                    </a:lnTo>
                    <a:lnTo>
                      <a:pt x="813" y="926"/>
                    </a:lnTo>
                    <a:lnTo>
                      <a:pt x="813" y="915"/>
                    </a:lnTo>
                    <a:lnTo>
                      <a:pt x="813" y="897"/>
                    </a:lnTo>
                    <a:lnTo>
                      <a:pt x="825" y="886"/>
                    </a:lnTo>
                    <a:lnTo>
                      <a:pt x="834" y="877"/>
                    </a:lnTo>
                    <a:lnTo>
                      <a:pt x="845" y="868"/>
                    </a:lnTo>
                    <a:lnTo>
                      <a:pt x="857" y="868"/>
                    </a:lnTo>
                    <a:lnTo>
                      <a:pt x="866" y="868"/>
                    </a:lnTo>
                    <a:lnTo>
                      <a:pt x="878" y="868"/>
                    </a:lnTo>
                    <a:lnTo>
                      <a:pt x="878" y="858"/>
                    </a:lnTo>
                    <a:lnTo>
                      <a:pt x="878" y="849"/>
                    </a:lnTo>
                    <a:lnTo>
                      <a:pt x="878" y="839"/>
                    </a:lnTo>
                    <a:lnTo>
                      <a:pt x="878" y="820"/>
                    </a:lnTo>
                    <a:lnTo>
                      <a:pt x="878" y="810"/>
                    </a:lnTo>
                    <a:lnTo>
                      <a:pt x="878" y="800"/>
                    </a:lnTo>
                    <a:lnTo>
                      <a:pt x="866" y="790"/>
                    </a:lnTo>
                    <a:lnTo>
                      <a:pt x="845" y="800"/>
                    </a:lnTo>
                    <a:lnTo>
                      <a:pt x="834" y="782"/>
                    </a:lnTo>
                    <a:lnTo>
                      <a:pt x="832" y="757"/>
                    </a:lnTo>
                    <a:lnTo>
                      <a:pt x="834" y="742"/>
                    </a:lnTo>
                    <a:lnTo>
                      <a:pt x="845" y="742"/>
                    </a:lnTo>
                    <a:lnTo>
                      <a:pt x="845" y="732"/>
                    </a:lnTo>
                    <a:lnTo>
                      <a:pt x="857" y="724"/>
                    </a:lnTo>
                    <a:lnTo>
                      <a:pt x="845" y="724"/>
                    </a:lnTo>
                    <a:lnTo>
                      <a:pt x="857" y="714"/>
                    </a:lnTo>
                    <a:lnTo>
                      <a:pt x="866" y="704"/>
                    </a:lnTo>
                    <a:lnTo>
                      <a:pt x="878" y="704"/>
                    </a:lnTo>
                    <a:lnTo>
                      <a:pt x="888" y="704"/>
                    </a:lnTo>
                    <a:lnTo>
                      <a:pt x="888" y="714"/>
                    </a:lnTo>
                    <a:lnTo>
                      <a:pt x="909" y="724"/>
                    </a:lnTo>
                    <a:lnTo>
                      <a:pt x="920" y="724"/>
                    </a:lnTo>
                    <a:lnTo>
                      <a:pt x="931" y="724"/>
                    </a:lnTo>
                    <a:lnTo>
                      <a:pt x="943" y="724"/>
                    </a:lnTo>
                    <a:lnTo>
                      <a:pt x="953" y="724"/>
                    </a:lnTo>
                    <a:lnTo>
                      <a:pt x="953" y="732"/>
                    </a:lnTo>
                    <a:lnTo>
                      <a:pt x="953" y="742"/>
                    </a:lnTo>
                    <a:lnTo>
                      <a:pt x="963" y="751"/>
                    </a:lnTo>
                    <a:lnTo>
                      <a:pt x="963" y="761"/>
                    </a:lnTo>
                    <a:lnTo>
                      <a:pt x="975" y="771"/>
                    </a:lnTo>
                    <a:lnTo>
                      <a:pt x="984" y="771"/>
                    </a:lnTo>
                    <a:lnTo>
                      <a:pt x="996" y="771"/>
                    </a:lnTo>
                    <a:lnTo>
                      <a:pt x="1006" y="761"/>
                    </a:lnTo>
                    <a:lnTo>
                      <a:pt x="1006" y="742"/>
                    </a:lnTo>
                    <a:lnTo>
                      <a:pt x="1006" y="724"/>
                    </a:lnTo>
                    <a:lnTo>
                      <a:pt x="1006" y="714"/>
                    </a:lnTo>
                    <a:lnTo>
                      <a:pt x="984" y="704"/>
                    </a:lnTo>
                    <a:lnTo>
                      <a:pt x="975" y="685"/>
                    </a:lnTo>
                    <a:lnTo>
                      <a:pt x="963" y="674"/>
                    </a:lnTo>
                    <a:lnTo>
                      <a:pt x="943" y="665"/>
                    </a:lnTo>
                    <a:lnTo>
                      <a:pt x="920" y="665"/>
                    </a:lnTo>
                    <a:lnTo>
                      <a:pt x="909" y="656"/>
                    </a:lnTo>
                    <a:lnTo>
                      <a:pt x="900" y="646"/>
                    </a:lnTo>
                    <a:lnTo>
                      <a:pt x="866" y="635"/>
                    </a:lnTo>
                    <a:lnTo>
                      <a:pt x="857" y="626"/>
                    </a:lnTo>
                    <a:lnTo>
                      <a:pt x="845" y="617"/>
                    </a:lnTo>
                    <a:lnTo>
                      <a:pt x="834" y="617"/>
                    </a:lnTo>
                    <a:lnTo>
                      <a:pt x="813" y="617"/>
                    </a:lnTo>
                    <a:lnTo>
                      <a:pt x="803" y="606"/>
                    </a:lnTo>
                    <a:lnTo>
                      <a:pt x="782" y="598"/>
                    </a:lnTo>
                    <a:lnTo>
                      <a:pt x="770" y="598"/>
                    </a:lnTo>
                    <a:lnTo>
                      <a:pt x="782" y="587"/>
                    </a:lnTo>
                    <a:lnTo>
                      <a:pt x="791" y="587"/>
                    </a:lnTo>
                    <a:lnTo>
                      <a:pt x="803" y="578"/>
                    </a:lnTo>
                    <a:lnTo>
                      <a:pt x="803" y="559"/>
                    </a:lnTo>
                    <a:lnTo>
                      <a:pt x="770" y="549"/>
                    </a:lnTo>
                    <a:lnTo>
                      <a:pt x="760" y="549"/>
                    </a:lnTo>
                    <a:lnTo>
                      <a:pt x="728" y="549"/>
                    </a:lnTo>
                    <a:lnTo>
                      <a:pt x="707" y="549"/>
                    </a:lnTo>
                    <a:lnTo>
                      <a:pt x="685" y="540"/>
                    </a:lnTo>
                    <a:lnTo>
                      <a:pt x="673" y="521"/>
                    </a:lnTo>
                    <a:lnTo>
                      <a:pt x="664" y="510"/>
                    </a:lnTo>
                    <a:lnTo>
                      <a:pt x="642" y="491"/>
                    </a:lnTo>
                    <a:lnTo>
                      <a:pt x="632" y="473"/>
                    </a:lnTo>
                    <a:lnTo>
                      <a:pt x="610" y="453"/>
                    </a:lnTo>
                    <a:lnTo>
                      <a:pt x="610" y="434"/>
                    </a:lnTo>
                    <a:lnTo>
                      <a:pt x="621" y="424"/>
                    </a:lnTo>
                    <a:lnTo>
                      <a:pt x="610" y="405"/>
                    </a:lnTo>
                    <a:lnTo>
                      <a:pt x="598" y="385"/>
                    </a:lnTo>
                    <a:lnTo>
                      <a:pt x="598" y="376"/>
                    </a:lnTo>
                    <a:lnTo>
                      <a:pt x="589" y="366"/>
                    </a:lnTo>
                    <a:lnTo>
                      <a:pt x="589" y="348"/>
                    </a:lnTo>
                    <a:lnTo>
                      <a:pt x="577" y="348"/>
                    </a:lnTo>
                    <a:lnTo>
                      <a:pt x="557" y="337"/>
                    </a:lnTo>
                    <a:lnTo>
                      <a:pt x="535" y="328"/>
                    </a:lnTo>
                    <a:lnTo>
                      <a:pt x="524" y="328"/>
                    </a:lnTo>
                    <a:lnTo>
                      <a:pt x="502" y="318"/>
                    </a:lnTo>
                    <a:lnTo>
                      <a:pt x="502" y="308"/>
                    </a:lnTo>
                    <a:lnTo>
                      <a:pt x="492" y="298"/>
                    </a:lnTo>
                    <a:lnTo>
                      <a:pt x="492" y="289"/>
                    </a:lnTo>
                    <a:lnTo>
                      <a:pt x="482" y="271"/>
                    </a:lnTo>
                    <a:lnTo>
                      <a:pt x="492" y="260"/>
                    </a:lnTo>
                    <a:lnTo>
                      <a:pt x="492" y="250"/>
                    </a:lnTo>
                    <a:lnTo>
                      <a:pt x="492" y="241"/>
                    </a:lnTo>
                    <a:lnTo>
                      <a:pt x="502" y="232"/>
                    </a:lnTo>
                    <a:lnTo>
                      <a:pt x="514" y="221"/>
                    </a:lnTo>
                    <a:lnTo>
                      <a:pt x="514" y="212"/>
                    </a:lnTo>
                    <a:lnTo>
                      <a:pt x="502" y="212"/>
                    </a:lnTo>
                    <a:lnTo>
                      <a:pt x="492" y="201"/>
                    </a:lnTo>
                    <a:lnTo>
                      <a:pt x="492" y="193"/>
                    </a:lnTo>
                    <a:lnTo>
                      <a:pt x="482" y="193"/>
                    </a:lnTo>
                    <a:lnTo>
                      <a:pt x="492" y="182"/>
                    </a:lnTo>
                    <a:lnTo>
                      <a:pt x="502" y="182"/>
                    </a:lnTo>
                    <a:lnTo>
                      <a:pt x="502" y="164"/>
                    </a:lnTo>
                    <a:lnTo>
                      <a:pt x="524" y="164"/>
                    </a:lnTo>
                    <a:lnTo>
                      <a:pt x="535" y="164"/>
                    </a:lnTo>
                    <a:lnTo>
                      <a:pt x="546" y="164"/>
                    </a:lnTo>
                    <a:lnTo>
                      <a:pt x="557" y="164"/>
                    </a:lnTo>
                    <a:lnTo>
                      <a:pt x="567" y="154"/>
                    </a:lnTo>
                    <a:lnTo>
                      <a:pt x="577" y="154"/>
                    </a:lnTo>
                    <a:lnTo>
                      <a:pt x="577" y="144"/>
                    </a:lnTo>
                    <a:lnTo>
                      <a:pt x="589" y="144"/>
                    </a:lnTo>
                    <a:lnTo>
                      <a:pt x="598" y="144"/>
                    </a:lnTo>
                    <a:lnTo>
                      <a:pt x="598" y="154"/>
                    </a:lnTo>
                    <a:lnTo>
                      <a:pt x="610" y="164"/>
                    </a:lnTo>
                    <a:lnTo>
                      <a:pt x="610" y="144"/>
                    </a:lnTo>
                    <a:lnTo>
                      <a:pt x="621" y="144"/>
                    </a:lnTo>
                    <a:lnTo>
                      <a:pt x="632" y="134"/>
                    </a:lnTo>
                    <a:lnTo>
                      <a:pt x="621" y="125"/>
                    </a:lnTo>
                    <a:lnTo>
                      <a:pt x="610" y="115"/>
                    </a:lnTo>
                    <a:lnTo>
                      <a:pt x="632" y="107"/>
                    </a:lnTo>
                    <a:lnTo>
                      <a:pt x="632" y="97"/>
                    </a:lnTo>
                    <a:lnTo>
                      <a:pt x="621" y="87"/>
                    </a:lnTo>
                    <a:lnTo>
                      <a:pt x="621" y="77"/>
                    </a:lnTo>
                    <a:lnTo>
                      <a:pt x="621" y="68"/>
                    </a:lnTo>
                    <a:lnTo>
                      <a:pt x="610" y="68"/>
                    </a:lnTo>
                    <a:lnTo>
                      <a:pt x="598" y="57"/>
                    </a:lnTo>
                    <a:lnTo>
                      <a:pt x="577" y="57"/>
                    </a:lnTo>
                    <a:lnTo>
                      <a:pt x="567" y="57"/>
                    </a:lnTo>
                    <a:lnTo>
                      <a:pt x="557" y="57"/>
                    </a:lnTo>
                    <a:lnTo>
                      <a:pt x="546" y="57"/>
                    </a:lnTo>
                    <a:lnTo>
                      <a:pt x="535" y="48"/>
                    </a:lnTo>
                    <a:lnTo>
                      <a:pt x="524" y="38"/>
                    </a:lnTo>
                    <a:lnTo>
                      <a:pt x="524" y="28"/>
                    </a:lnTo>
                    <a:lnTo>
                      <a:pt x="514" y="19"/>
                    </a:lnTo>
                    <a:lnTo>
                      <a:pt x="502" y="9"/>
                    </a:lnTo>
                    <a:lnTo>
                      <a:pt x="482" y="9"/>
                    </a:lnTo>
                    <a:lnTo>
                      <a:pt x="472" y="9"/>
                    </a:lnTo>
                    <a:lnTo>
                      <a:pt x="460" y="9"/>
                    </a:lnTo>
                    <a:lnTo>
                      <a:pt x="449" y="9"/>
                    </a:lnTo>
                    <a:lnTo>
                      <a:pt x="439" y="0"/>
                    </a:lnTo>
                    <a:lnTo>
                      <a:pt x="429" y="0"/>
                    </a:lnTo>
                    <a:lnTo>
                      <a:pt x="429" y="9"/>
                    </a:lnTo>
                    <a:lnTo>
                      <a:pt x="407" y="19"/>
                    </a:lnTo>
                    <a:lnTo>
                      <a:pt x="396" y="19"/>
                    </a:lnTo>
                    <a:lnTo>
                      <a:pt x="385" y="19"/>
                    </a:lnTo>
                    <a:lnTo>
                      <a:pt x="385" y="9"/>
                    </a:lnTo>
                    <a:lnTo>
                      <a:pt x="385" y="0"/>
                    </a:lnTo>
                    <a:lnTo>
                      <a:pt x="374" y="0"/>
                    </a:lnTo>
                    <a:lnTo>
                      <a:pt x="362" y="0"/>
                    </a:lnTo>
                    <a:lnTo>
                      <a:pt x="362" y="9"/>
                    </a:lnTo>
                    <a:lnTo>
                      <a:pt x="362" y="19"/>
                    </a:lnTo>
                    <a:lnTo>
                      <a:pt x="362" y="28"/>
                    </a:lnTo>
                    <a:lnTo>
                      <a:pt x="353" y="28"/>
                    </a:lnTo>
                    <a:lnTo>
                      <a:pt x="342" y="19"/>
                    </a:lnTo>
                    <a:lnTo>
                      <a:pt x="333" y="28"/>
                    </a:lnTo>
                    <a:lnTo>
                      <a:pt x="321" y="38"/>
                    </a:lnTo>
                    <a:lnTo>
                      <a:pt x="333" y="48"/>
                    </a:lnTo>
                    <a:lnTo>
                      <a:pt x="321" y="57"/>
                    </a:lnTo>
                    <a:lnTo>
                      <a:pt x="311" y="48"/>
                    </a:lnTo>
                    <a:lnTo>
                      <a:pt x="299" y="48"/>
                    </a:lnTo>
                    <a:lnTo>
                      <a:pt x="289" y="48"/>
                    </a:lnTo>
                    <a:lnTo>
                      <a:pt x="278" y="48"/>
                    </a:lnTo>
                    <a:lnTo>
                      <a:pt x="278" y="38"/>
                    </a:lnTo>
                    <a:lnTo>
                      <a:pt x="267" y="28"/>
                    </a:lnTo>
                    <a:lnTo>
                      <a:pt x="258" y="28"/>
                    </a:lnTo>
                    <a:lnTo>
                      <a:pt x="258" y="38"/>
                    </a:lnTo>
                    <a:lnTo>
                      <a:pt x="258" y="57"/>
                    </a:lnTo>
                    <a:lnTo>
                      <a:pt x="246" y="57"/>
                    </a:lnTo>
                    <a:lnTo>
                      <a:pt x="236" y="68"/>
                    </a:lnTo>
                    <a:lnTo>
                      <a:pt x="224" y="77"/>
                    </a:lnTo>
                    <a:lnTo>
                      <a:pt x="224" y="87"/>
                    </a:lnTo>
                    <a:lnTo>
                      <a:pt x="215" y="77"/>
                    </a:lnTo>
                    <a:lnTo>
                      <a:pt x="203" y="68"/>
                    </a:lnTo>
                    <a:lnTo>
                      <a:pt x="193" y="57"/>
                    </a:lnTo>
                    <a:lnTo>
                      <a:pt x="193" y="48"/>
                    </a:lnTo>
                    <a:lnTo>
                      <a:pt x="193" y="38"/>
                    </a:lnTo>
                    <a:lnTo>
                      <a:pt x="183" y="28"/>
                    </a:lnTo>
                    <a:lnTo>
                      <a:pt x="171" y="28"/>
                    </a:lnTo>
                    <a:lnTo>
                      <a:pt x="160" y="38"/>
                    </a:lnTo>
                    <a:lnTo>
                      <a:pt x="160" y="48"/>
                    </a:lnTo>
                    <a:lnTo>
                      <a:pt x="149" y="68"/>
                    </a:lnTo>
                    <a:lnTo>
                      <a:pt x="138" y="68"/>
                    </a:lnTo>
                    <a:lnTo>
                      <a:pt x="118" y="68"/>
                    </a:lnTo>
                    <a:lnTo>
                      <a:pt x="106" y="57"/>
                    </a:lnTo>
                    <a:lnTo>
                      <a:pt x="63" y="68"/>
                    </a:lnTo>
                    <a:lnTo>
                      <a:pt x="55" y="53"/>
                    </a:lnTo>
                    <a:lnTo>
                      <a:pt x="53" y="77"/>
                    </a:lnTo>
                    <a:lnTo>
                      <a:pt x="43" y="77"/>
                    </a:lnTo>
                    <a:lnTo>
                      <a:pt x="43" y="87"/>
                    </a:lnTo>
                    <a:lnTo>
                      <a:pt x="53" y="97"/>
                    </a:lnTo>
                    <a:lnTo>
                      <a:pt x="53" y="107"/>
                    </a:lnTo>
                    <a:lnTo>
                      <a:pt x="63" y="115"/>
                    </a:lnTo>
                    <a:lnTo>
                      <a:pt x="53" y="125"/>
                    </a:lnTo>
                    <a:lnTo>
                      <a:pt x="43" y="134"/>
                    </a:lnTo>
                    <a:lnTo>
                      <a:pt x="31" y="144"/>
                    </a:lnTo>
                    <a:lnTo>
                      <a:pt x="22" y="144"/>
                    </a:lnTo>
                    <a:lnTo>
                      <a:pt x="10" y="144"/>
                    </a:lnTo>
                    <a:lnTo>
                      <a:pt x="0" y="144"/>
                    </a:lnTo>
                    <a:lnTo>
                      <a:pt x="0" y="154"/>
                    </a:lnTo>
                    <a:lnTo>
                      <a:pt x="10" y="164"/>
                    </a:lnTo>
                    <a:lnTo>
                      <a:pt x="22" y="164"/>
                    </a:lnTo>
                    <a:lnTo>
                      <a:pt x="31" y="173"/>
                    </a:lnTo>
                    <a:lnTo>
                      <a:pt x="31" y="182"/>
                    </a:lnTo>
                    <a:lnTo>
                      <a:pt x="31" y="193"/>
                    </a:lnTo>
                    <a:lnTo>
                      <a:pt x="22" y="201"/>
                    </a:lnTo>
                    <a:lnTo>
                      <a:pt x="22" y="212"/>
                    </a:lnTo>
                    <a:lnTo>
                      <a:pt x="22" y="232"/>
                    </a:lnTo>
                    <a:lnTo>
                      <a:pt x="22" y="241"/>
                    </a:lnTo>
                    <a:lnTo>
                      <a:pt x="31" y="260"/>
                    </a:lnTo>
                    <a:lnTo>
                      <a:pt x="43" y="260"/>
                    </a:lnTo>
                    <a:lnTo>
                      <a:pt x="63" y="260"/>
                    </a:lnTo>
                    <a:lnTo>
                      <a:pt x="74" y="271"/>
                    </a:lnTo>
                    <a:lnTo>
                      <a:pt x="63" y="280"/>
                    </a:lnTo>
                    <a:lnTo>
                      <a:pt x="63" y="289"/>
                    </a:lnTo>
                    <a:lnTo>
                      <a:pt x="53" y="298"/>
                    </a:lnTo>
                    <a:lnTo>
                      <a:pt x="43" y="308"/>
                    </a:lnTo>
                    <a:lnTo>
                      <a:pt x="43" y="308"/>
                    </a:lnTo>
                    <a:close/>
                  </a:path>
                </a:pathLst>
              </a:custGeom>
              <a:solidFill>
                <a:schemeClr val="accent2"/>
              </a:solidFill>
              <a:ln w="3175" cmpd="sng">
                <a:solidFill>
                  <a:schemeClr val="bg1"/>
                </a:solidFill>
                <a:round/>
                <a:headEnd/>
                <a:tailEnd/>
              </a:ln>
            </p:spPr>
            <p:txBody>
              <a:bodyPr/>
              <a:lstStyle/>
              <a:p>
                <a:endParaRPr lang="es-ES" sz="900" dirty="0"/>
              </a:p>
            </p:txBody>
          </p:sp>
          <p:sp>
            <p:nvSpPr>
              <p:cNvPr id="649" name="Freeform 66"/>
              <p:cNvSpPr>
                <a:spLocks/>
              </p:cNvSpPr>
              <p:nvPr>
                <p:custDataLst>
                  <p:tags r:id="rId61"/>
                </p:custDataLst>
              </p:nvPr>
            </p:nvSpPr>
            <p:spPr bwMode="auto">
              <a:xfrm>
                <a:off x="4507" y="1599"/>
                <a:ext cx="241" cy="214"/>
              </a:xfrm>
              <a:custGeom>
                <a:avLst/>
                <a:gdLst>
                  <a:gd name="T0" fmla="*/ 52 w 228"/>
                  <a:gd name="T1" fmla="*/ 181 h 219"/>
                  <a:gd name="T2" fmla="*/ 97 w 228"/>
                  <a:gd name="T3" fmla="*/ 171 h 219"/>
                  <a:gd name="T4" fmla="*/ 106 w 228"/>
                  <a:gd name="T5" fmla="*/ 162 h 219"/>
                  <a:gd name="T6" fmla="*/ 116 w 228"/>
                  <a:gd name="T7" fmla="*/ 171 h 219"/>
                  <a:gd name="T8" fmla="*/ 129 w 228"/>
                  <a:gd name="T9" fmla="*/ 171 h 219"/>
                  <a:gd name="T10" fmla="*/ 129 w 228"/>
                  <a:gd name="T11" fmla="*/ 162 h 219"/>
                  <a:gd name="T12" fmla="*/ 148 w 228"/>
                  <a:gd name="T13" fmla="*/ 171 h 219"/>
                  <a:gd name="T14" fmla="*/ 159 w 228"/>
                  <a:gd name="T15" fmla="*/ 171 h 219"/>
                  <a:gd name="T16" fmla="*/ 159 w 228"/>
                  <a:gd name="T17" fmla="*/ 181 h 219"/>
                  <a:gd name="T18" fmla="*/ 169 w 228"/>
                  <a:gd name="T19" fmla="*/ 191 h 219"/>
                  <a:gd name="T20" fmla="*/ 182 w 228"/>
                  <a:gd name="T21" fmla="*/ 191 h 219"/>
                  <a:gd name="T22" fmla="*/ 202 w 228"/>
                  <a:gd name="T23" fmla="*/ 191 h 219"/>
                  <a:gd name="T24" fmla="*/ 215 w 228"/>
                  <a:gd name="T25" fmla="*/ 219 h 219"/>
                  <a:gd name="T26" fmla="*/ 228 w 228"/>
                  <a:gd name="T27" fmla="*/ 191 h 219"/>
                  <a:gd name="T28" fmla="*/ 228 w 228"/>
                  <a:gd name="T29" fmla="*/ 11 h 219"/>
                  <a:gd name="T30" fmla="*/ 213 w 228"/>
                  <a:gd name="T31" fmla="*/ 11 h 219"/>
                  <a:gd name="T32" fmla="*/ 202 w 228"/>
                  <a:gd name="T33" fmla="*/ 0 h 219"/>
                  <a:gd name="T34" fmla="*/ 191 w 228"/>
                  <a:gd name="T35" fmla="*/ 0 h 219"/>
                  <a:gd name="T36" fmla="*/ 169 w 228"/>
                  <a:gd name="T37" fmla="*/ 11 h 219"/>
                  <a:gd name="T38" fmla="*/ 169 w 228"/>
                  <a:gd name="T39" fmla="*/ 0 h 219"/>
                  <a:gd name="T40" fmla="*/ 148 w 228"/>
                  <a:gd name="T41" fmla="*/ 0 h 219"/>
                  <a:gd name="T42" fmla="*/ 139 w 228"/>
                  <a:gd name="T43" fmla="*/ 0 h 219"/>
                  <a:gd name="T44" fmla="*/ 129 w 228"/>
                  <a:gd name="T45" fmla="*/ 0 h 219"/>
                  <a:gd name="T46" fmla="*/ 116 w 228"/>
                  <a:gd name="T47" fmla="*/ 0 h 219"/>
                  <a:gd name="T48" fmla="*/ 106 w 228"/>
                  <a:gd name="T49" fmla="*/ 11 h 219"/>
                  <a:gd name="T50" fmla="*/ 97 w 228"/>
                  <a:gd name="T51" fmla="*/ 11 h 219"/>
                  <a:gd name="T52" fmla="*/ 75 w 228"/>
                  <a:gd name="T53" fmla="*/ 11 h 219"/>
                  <a:gd name="T54" fmla="*/ 63 w 228"/>
                  <a:gd name="T55" fmla="*/ 11 h 219"/>
                  <a:gd name="T56" fmla="*/ 52 w 228"/>
                  <a:gd name="T57" fmla="*/ 11 h 219"/>
                  <a:gd name="T58" fmla="*/ 42 w 228"/>
                  <a:gd name="T59" fmla="*/ 11 h 219"/>
                  <a:gd name="T60" fmla="*/ 42 w 228"/>
                  <a:gd name="T61" fmla="*/ 19 h 219"/>
                  <a:gd name="T62" fmla="*/ 42 w 228"/>
                  <a:gd name="T63" fmla="*/ 30 h 219"/>
                  <a:gd name="T64" fmla="*/ 32 w 228"/>
                  <a:gd name="T65" fmla="*/ 30 h 219"/>
                  <a:gd name="T66" fmla="*/ 22 w 228"/>
                  <a:gd name="T67" fmla="*/ 30 h 219"/>
                  <a:gd name="T68" fmla="*/ 10 w 228"/>
                  <a:gd name="T69" fmla="*/ 30 h 219"/>
                  <a:gd name="T70" fmla="*/ 0 w 228"/>
                  <a:gd name="T71" fmla="*/ 39 h 219"/>
                  <a:gd name="T72" fmla="*/ 0 w 228"/>
                  <a:gd name="T73" fmla="*/ 48 h 219"/>
                  <a:gd name="T74" fmla="*/ 0 w 228"/>
                  <a:gd name="T75" fmla="*/ 57 h 219"/>
                  <a:gd name="T76" fmla="*/ 0 w 228"/>
                  <a:gd name="T77" fmla="*/ 68 h 219"/>
                  <a:gd name="T78" fmla="*/ 22 w 228"/>
                  <a:gd name="T79" fmla="*/ 68 h 219"/>
                  <a:gd name="T80" fmla="*/ 22 w 228"/>
                  <a:gd name="T81" fmla="*/ 76 h 219"/>
                  <a:gd name="T82" fmla="*/ 22 w 228"/>
                  <a:gd name="T83" fmla="*/ 86 h 219"/>
                  <a:gd name="T84" fmla="*/ 10 w 228"/>
                  <a:gd name="T85" fmla="*/ 86 h 219"/>
                  <a:gd name="T86" fmla="*/ 10 w 228"/>
                  <a:gd name="T87" fmla="*/ 95 h 219"/>
                  <a:gd name="T88" fmla="*/ 10 w 228"/>
                  <a:gd name="T89" fmla="*/ 124 h 219"/>
                  <a:gd name="T90" fmla="*/ 32 w 228"/>
                  <a:gd name="T91" fmla="*/ 142 h 219"/>
                  <a:gd name="T92" fmla="*/ 42 w 228"/>
                  <a:gd name="T93" fmla="*/ 142 h 219"/>
                  <a:gd name="T94" fmla="*/ 42 w 228"/>
                  <a:gd name="T95" fmla="*/ 135 h 219"/>
                  <a:gd name="T96" fmla="*/ 52 w 228"/>
                  <a:gd name="T97" fmla="*/ 124 h 219"/>
                  <a:gd name="T98" fmla="*/ 63 w 228"/>
                  <a:gd name="T99" fmla="*/ 124 h 219"/>
                  <a:gd name="T100" fmla="*/ 75 w 228"/>
                  <a:gd name="T101" fmla="*/ 135 h 219"/>
                  <a:gd name="T102" fmla="*/ 63 w 228"/>
                  <a:gd name="T103" fmla="*/ 152 h 219"/>
                  <a:gd name="T104" fmla="*/ 63 w 228"/>
                  <a:gd name="T105" fmla="*/ 171 h 219"/>
                  <a:gd name="T106" fmla="*/ 63 w 228"/>
                  <a:gd name="T107" fmla="*/ 181 h 219"/>
                  <a:gd name="T108" fmla="*/ 52 w 228"/>
                  <a:gd name="T109" fmla="*/ 181 h 219"/>
                  <a:gd name="T110" fmla="*/ 52 w 228"/>
                  <a:gd name="T111" fmla="*/ 181 h 219"/>
                  <a:gd name="T112" fmla="*/ 52 w 228"/>
                  <a:gd name="T113" fmla="*/ 1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219">
                    <a:moveTo>
                      <a:pt x="52" y="181"/>
                    </a:moveTo>
                    <a:lnTo>
                      <a:pt x="97" y="171"/>
                    </a:lnTo>
                    <a:lnTo>
                      <a:pt x="106" y="162"/>
                    </a:lnTo>
                    <a:lnTo>
                      <a:pt x="116" y="171"/>
                    </a:lnTo>
                    <a:lnTo>
                      <a:pt x="129" y="171"/>
                    </a:lnTo>
                    <a:lnTo>
                      <a:pt x="129" y="162"/>
                    </a:lnTo>
                    <a:lnTo>
                      <a:pt x="148" y="171"/>
                    </a:lnTo>
                    <a:lnTo>
                      <a:pt x="159" y="171"/>
                    </a:lnTo>
                    <a:lnTo>
                      <a:pt x="159" y="181"/>
                    </a:lnTo>
                    <a:lnTo>
                      <a:pt x="169" y="191"/>
                    </a:lnTo>
                    <a:lnTo>
                      <a:pt x="182" y="191"/>
                    </a:lnTo>
                    <a:lnTo>
                      <a:pt x="202" y="191"/>
                    </a:lnTo>
                    <a:lnTo>
                      <a:pt x="215" y="219"/>
                    </a:lnTo>
                    <a:lnTo>
                      <a:pt x="228" y="191"/>
                    </a:lnTo>
                    <a:lnTo>
                      <a:pt x="228" y="11"/>
                    </a:lnTo>
                    <a:lnTo>
                      <a:pt x="213" y="11"/>
                    </a:lnTo>
                    <a:lnTo>
                      <a:pt x="202" y="0"/>
                    </a:lnTo>
                    <a:lnTo>
                      <a:pt x="191" y="0"/>
                    </a:lnTo>
                    <a:lnTo>
                      <a:pt x="169" y="11"/>
                    </a:lnTo>
                    <a:lnTo>
                      <a:pt x="169" y="0"/>
                    </a:lnTo>
                    <a:lnTo>
                      <a:pt x="148" y="0"/>
                    </a:lnTo>
                    <a:lnTo>
                      <a:pt x="139" y="0"/>
                    </a:lnTo>
                    <a:lnTo>
                      <a:pt x="129" y="0"/>
                    </a:lnTo>
                    <a:lnTo>
                      <a:pt x="116" y="0"/>
                    </a:lnTo>
                    <a:lnTo>
                      <a:pt x="106" y="11"/>
                    </a:lnTo>
                    <a:lnTo>
                      <a:pt x="97" y="11"/>
                    </a:lnTo>
                    <a:lnTo>
                      <a:pt x="75" y="11"/>
                    </a:lnTo>
                    <a:lnTo>
                      <a:pt x="63" y="11"/>
                    </a:lnTo>
                    <a:lnTo>
                      <a:pt x="52" y="11"/>
                    </a:lnTo>
                    <a:lnTo>
                      <a:pt x="42" y="11"/>
                    </a:lnTo>
                    <a:lnTo>
                      <a:pt x="42" y="19"/>
                    </a:lnTo>
                    <a:lnTo>
                      <a:pt x="42" y="30"/>
                    </a:lnTo>
                    <a:lnTo>
                      <a:pt x="32" y="30"/>
                    </a:lnTo>
                    <a:lnTo>
                      <a:pt x="22" y="30"/>
                    </a:lnTo>
                    <a:lnTo>
                      <a:pt x="10" y="30"/>
                    </a:lnTo>
                    <a:lnTo>
                      <a:pt x="0" y="39"/>
                    </a:lnTo>
                    <a:lnTo>
                      <a:pt x="0" y="48"/>
                    </a:lnTo>
                    <a:lnTo>
                      <a:pt x="0" y="57"/>
                    </a:lnTo>
                    <a:lnTo>
                      <a:pt x="0" y="68"/>
                    </a:lnTo>
                    <a:lnTo>
                      <a:pt x="22" y="68"/>
                    </a:lnTo>
                    <a:lnTo>
                      <a:pt x="22" y="76"/>
                    </a:lnTo>
                    <a:lnTo>
                      <a:pt x="22" y="86"/>
                    </a:lnTo>
                    <a:lnTo>
                      <a:pt x="10" y="86"/>
                    </a:lnTo>
                    <a:lnTo>
                      <a:pt x="10" y="95"/>
                    </a:lnTo>
                    <a:lnTo>
                      <a:pt x="10" y="124"/>
                    </a:lnTo>
                    <a:lnTo>
                      <a:pt x="32" y="142"/>
                    </a:lnTo>
                    <a:lnTo>
                      <a:pt x="42" y="142"/>
                    </a:lnTo>
                    <a:lnTo>
                      <a:pt x="42" y="135"/>
                    </a:lnTo>
                    <a:lnTo>
                      <a:pt x="52" y="124"/>
                    </a:lnTo>
                    <a:lnTo>
                      <a:pt x="63" y="124"/>
                    </a:lnTo>
                    <a:lnTo>
                      <a:pt x="75" y="135"/>
                    </a:lnTo>
                    <a:lnTo>
                      <a:pt x="63" y="152"/>
                    </a:lnTo>
                    <a:lnTo>
                      <a:pt x="63" y="171"/>
                    </a:lnTo>
                    <a:lnTo>
                      <a:pt x="63" y="181"/>
                    </a:lnTo>
                    <a:lnTo>
                      <a:pt x="52" y="181"/>
                    </a:lnTo>
                    <a:lnTo>
                      <a:pt x="52" y="181"/>
                    </a:lnTo>
                    <a:lnTo>
                      <a:pt x="52" y="181"/>
                    </a:lnTo>
                    <a:close/>
                  </a:path>
                </a:pathLst>
              </a:custGeom>
              <a:solidFill>
                <a:schemeClr val="accent2"/>
              </a:solidFill>
              <a:ln w="3175" cmpd="sng">
                <a:solidFill>
                  <a:schemeClr val="bg1"/>
                </a:solidFill>
                <a:round/>
                <a:headEnd/>
                <a:tailEnd/>
              </a:ln>
            </p:spPr>
            <p:txBody>
              <a:bodyPr/>
              <a:lstStyle/>
              <a:p>
                <a:endParaRPr lang="es-ES" sz="900" dirty="0"/>
              </a:p>
            </p:txBody>
          </p:sp>
          <p:sp>
            <p:nvSpPr>
              <p:cNvPr id="650" name="Freeform 67"/>
              <p:cNvSpPr>
                <a:spLocks/>
              </p:cNvSpPr>
              <p:nvPr>
                <p:custDataLst>
                  <p:tags r:id="rId62"/>
                </p:custDataLst>
              </p:nvPr>
            </p:nvSpPr>
            <p:spPr bwMode="auto">
              <a:xfrm>
                <a:off x="4339" y="1758"/>
                <a:ext cx="411" cy="235"/>
              </a:xfrm>
              <a:custGeom>
                <a:avLst/>
                <a:gdLst>
                  <a:gd name="T0" fmla="*/ 214 w 390"/>
                  <a:gd name="T1" fmla="*/ 29 h 242"/>
                  <a:gd name="T2" fmla="*/ 214 w 390"/>
                  <a:gd name="T3" fmla="*/ 38 h 242"/>
                  <a:gd name="T4" fmla="*/ 214 w 390"/>
                  <a:gd name="T5" fmla="*/ 48 h 242"/>
                  <a:gd name="T6" fmla="*/ 214 w 390"/>
                  <a:gd name="T7" fmla="*/ 67 h 242"/>
                  <a:gd name="T8" fmla="*/ 214 w 390"/>
                  <a:gd name="T9" fmla="*/ 77 h 242"/>
                  <a:gd name="T10" fmla="*/ 214 w 390"/>
                  <a:gd name="T11" fmla="*/ 96 h 242"/>
                  <a:gd name="T12" fmla="*/ 202 w 390"/>
                  <a:gd name="T13" fmla="*/ 105 h 242"/>
                  <a:gd name="T14" fmla="*/ 192 w 390"/>
                  <a:gd name="T15" fmla="*/ 114 h 242"/>
                  <a:gd name="T16" fmla="*/ 182 w 390"/>
                  <a:gd name="T17" fmla="*/ 114 h 242"/>
                  <a:gd name="T18" fmla="*/ 160 w 390"/>
                  <a:gd name="T19" fmla="*/ 96 h 242"/>
                  <a:gd name="T20" fmla="*/ 149 w 390"/>
                  <a:gd name="T21" fmla="*/ 87 h 242"/>
                  <a:gd name="T22" fmla="*/ 149 w 390"/>
                  <a:gd name="T23" fmla="*/ 67 h 242"/>
                  <a:gd name="T24" fmla="*/ 128 w 390"/>
                  <a:gd name="T25" fmla="*/ 48 h 242"/>
                  <a:gd name="T26" fmla="*/ 117 w 390"/>
                  <a:gd name="T27" fmla="*/ 48 h 242"/>
                  <a:gd name="T28" fmla="*/ 108 w 390"/>
                  <a:gd name="T29" fmla="*/ 38 h 242"/>
                  <a:gd name="T30" fmla="*/ 108 w 390"/>
                  <a:gd name="T31" fmla="*/ 29 h 242"/>
                  <a:gd name="T32" fmla="*/ 86 w 390"/>
                  <a:gd name="T33" fmla="*/ 29 h 242"/>
                  <a:gd name="T34" fmla="*/ 65 w 390"/>
                  <a:gd name="T35" fmla="*/ 38 h 242"/>
                  <a:gd name="T36" fmla="*/ 54 w 390"/>
                  <a:gd name="T37" fmla="*/ 48 h 242"/>
                  <a:gd name="T38" fmla="*/ 43 w 390"/>
                  <a:gd name="T39" fmla="*/ 48 h 242"/>
                  <a:gd name="T40" fmla="*/ 33 w 390"/>
                  <a:gd name="T41" fmla="*/ 67 h 242"/>
                  <a:gd name="T42" fmla="*/ 33 w 390"/>
                  <a:gd name="T43" fmla="*/ 87 h 242"/>
                  <a:gd name="T44" fmla="*/ 23 w 390"/>
                  <a:gd name="T45" fmla="*/ 105 h 242"/>
                  <a:gd name="T46" fmla="*/ 11 w 390"/>
                  <a:gd name="T47" fmla="*/ 123 h 242"/>
                  <a:gd name="T48" fmla="*/ 0 w 390"/>
                  <a:gd name="T49" fmla="*/ 180 h 242"/>
                  <a:gd name="T50" fmla="*/ 33 w 390"/>
                  <a:gd name="T51" fmla="*/ 171 h 242"/>
                  <a:gd name="T52" fmla="*/ 54 w 390"/>
                  <a:gd name="T53" fmla="*/ 171 h 242"/>
                  <a:gd name="T54" fmla="*/ 65 w 390"/>
                  <a:gd name="T55" fmla="*/ 161 h 242"/>
                  <a:gd name="T56" fmla="*/ 75 w 390"/>
                  <a:gd name="T57" fmla="*/ 161 h 242"/>
                  <a:gd name="T58" fmla="*/ 86 w 390"/>
                  <a:gd name="T59" fmla="*/ 161 h 242"/>
                  <a:gd name="T60" fmla="*/ 117 w 390"/>
                  <a:gd name="T61" fmla="*/ 161 h 242"/>
                  <a:gd name="T62" fmla="*/ 128 w 390"/>
                  <a:gd name="T63" fmla="*/ 161 h 242"/>
                  <a:gd name="T64" fmla="*/ 149 w 390"/>
                  <a:gd name="T65" fmla="*/ 151 h 242"/>
                  <a:gd name="T66" fmla="*/ 182 w 390"/>
                  <a:gd name="T67" fmla="*/ 151 h 242"/>
                  <a:gd name="T68" fmla="*/ 214 w 390"/>
                  <a:gd name="T69" fmla="*/ 161 h 242"/>
                  <a:gd name="T70" fmla="*/ 235 w 390"/>
                  <a:gd name="T71" fmla="*/ 151 h 242"/>
                  <a:gd name="T72" fmla="*/ 245 w 390"/>
                  <a:gd name="T73" fmla="*/ 161 h 242"/>
                  <a:gd name="T74" fmla="*/ 266 w 390"/>
                  <a:gd name="T75" fmla="*/ 171 h 242"/>
                  <a:gd name="T76" fmla="*/ 299 w 390"/>
                  <a:gd name="T77" fmla="*/ 180 h 242"/>
                  <a:gd name="T78" fmla="*/ 309 w 390"/>
                  <a:gd name="T79" fmla="*/ 180 h 242"/>
                  <a:gd name="T80" fmla="*/ 319 w 390"/>
                  <a:gd name="T81" fmla="*/ 199 h 242"/>
                  <a:gd name="T82" fmla="*/ 352 w 390"/>
                  <a:gd name="T83" fmla="*/ 219 h 242"/>
                  <a:gd name="T84" fmla="*/ 361 w 390"/>
                  <a:gd name="T85" fmla="*/ 228 h 242"/>
                  <a:gd name="T86" fmla="*/ 387 w 390"/>
                  <a:gd name="T87" fmla="*/ 242 h 242"/>
                  <a:gd name="T88" fmla="*/ 390 w 390"/>
                  <a:gd name="T89" fmla="*/ 33 h 242"/>
                  <a:gd name="T90" fmla="*/ 373 w 390"/>
                  <a:gd name="T91" fmla="*/ 48 h 242"/>
                  <a:gd name="T92" fmla="*/ 361 w 390"/>
                  <a:gd name="T93" fmla="*/ 29 h 242"/>
                  <a:gd name="T94" fmla="*/ 342 w 390"/>
                  <a:gd name="T95" fmla="*/ 29 h 242"/>
                  <a:gd name="T96" fmla="*/ 331 w 390"/>
                  <a:gd name="T97" fmla="*/ 29 h 242"/>
                  <a:gd name="T98" fmla="*/ 319 w 390"/>
                  <a:gd name="T99" fmla="*/ 19 h 242"/>
                  <a:gd name="T100" fmla="*/ 319 w 390"/>
                  <a:gd name="T101" fmla="*/ 9 h 242"/>
                  <a:gd name="T102" fmla="*/ 309 w 390"/>
                  <a:gd name="T103" fmla="*/ 9 h 242"/>
                  <a:gd name="T104" fmla="*/ 289 w 390"/>
                  <a:gd name="T105" fmla="*/ 0 h 242"/>
                  <a:gd name="T106" fmla="*/ 289 w 390"/>
                  <a:gd name="T107" fmla="*/ 9 h 242"/>
                  <a:gd name="T108" fmla="*/ 277 w 390"/>
                  <a:gd name="T109" fmla="*/ 9 h 242"/>
                  <a:gd name="T110" fmla="*/ 266 w 390"/>
                  <a:gd name="T111" fmla="*/ 0 h 242"/>
                  <a:gd name="T112" fmla="*/ 256 w 390"/>
                  <a:gd name="T113" fmla="*/ 9 h 242"/>
                  <a:gd name="T114" fmla="*/ 214 w 390"/>
                  <a:gd name="T115" fmla="*/ 19 h 242"/>
                  <a:gd name="T116" fmla="*/ 214 w 390"/>
                  <a:gd name="T117" fmla="*/ 29 h 242"/>
                  <a:gd name="T118" fmla="*/ 214 w 390"/>
                  <a:gd name="T119" fmla="*/ 29 h 242"/>
                  <a:gd name="T120" fmla="*/ 214 w 390"/>
                  <a:gd name="T121"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242">
                    <a:moveTo>
                      <a:pt x="214" y="29"/>
                    </a:moveTo>
                    <a:lnTo>
                      <a:pt x="214" y="38"/>
                    </a:lnTo>
                    <a:lnTo>
                      <a:pt x="214" y="48"/>
                    </a:lnTo>
                    <a:lnTo>
                      <a:pt x="214" y="67"/>
                    </a:lnTo>
                    <a:lnTo>
                      <a:pt x="214" y="77"/>
                    </a:lnTo>
                    <a:lnTo>
                      <a:pt x="214" y="96"/>
                    </a:lnTo>
                    <a:lnTo>
                      <a:pt x="202" y="105"/>
                    </a:lnTo>
                    <a:lnTo>
                      <a:pt x="192" y="114"/>
                    </a:lnTo>
                    <a:lnTo>
                      <a:pt x="182" y="114"/>
                    </a:lnTo>
                    <a:lnTo>
                      <a:pt x="160" y="96"/>
                    </a:lnTo>
                    <a:lnTo>
                      <a:pt x="149" y="87"/>
                    </a:lnTo>
                    <a:lnTo>
                      <a:pt x="149" y="67"/>
                    </a:lnTo>
                    <a:lnTo>
                      <a:pt x="128" y="48"/>
                    </a:lnTo>
                    <a:lnTo>
                      <a:pt x="117" y="48"/>
                    </a:lnTo>
                    <a:lnTo>
                      <a:pt x="108" y="38"/>
                    </a:lnTo>
                    <a:lnTo>
                      <a:pt x="108" y="29"/>
                    </a:lnTo>
                    <a:lnTo>
                      <a:pt x="86" y="29"/>
                    </a:lnTo>
                    <a:lnTo>
                      <a:pt x="65" y="38"/>
                    </a:lnTo>
                    <a:lnTo>
                      <a:pt x="54" y="48"/>
                    </a:lnTo>
                    <a:lnTo>
                      <a:pt x="43" y="48"/>
                    </a:lnTo>
                    <a:lnTo>
                      <a:pt x="33" y="67"/>
                    </a:lnTo>
                    <a:lnTo>
                      <a:pt x="33" y="87"/>
                    </a:lnTo>
                    <a:lnTo>
                      <a:pt x="23" y="105"/>
                    </a:lnTo>
                    <a:lnTo>
                      <a:pt x="11" y="123"/>
                    </a:lnTo>
                    <a:lnTo>
                      <a:pt x="0" y="180"/>
                    </a:lnTo>
                    <a:lnTo>
                      <a:pt x="33" y="171"/>
                    </a:lnTo>
                    <a:lnTo>
                      <a:pt x="54" y="171"/>
                    </a:lnTo>
                    <a:lnTo>
                      <a:pt x="65" y="161"/>
                    </a:lnTo>
                    <a:lnTo>
                      <a:pt x="75" y="161"/>
                    </a:lnTo>
                    <a:lnTo>
                      <a:pt x="86" y="161"/>
                    </a:lnTo>
                    <a:lnTo>
                      <a:pt x="117" y="161"/>
                    </a:lnTo>
                    <a:lnTo>
                      <a:pt x="128" y="161"/>
                    </a:lnTo>
                    <a:lnTo>
                      <a:pt x="149" y="151"/>
                    </a:lnTo>
                    <a:lnTo>
                      <a:pt x="182" y="151"/>
                    </a:lnTo>
                    <a:lnTo>
                      <a:pt x="214" y="161"/>
                    </a:lnTo>
                    <a:lnTo>
                      <a:pt x="235" y="151"/>
                    </a:lnTo>
                    <a:lnTo>
                      <a:pt x="245" y="161"/>
                    </a:lnTo>
                    <a:lnTo>
                      <a:pt x="266" y="171"/>
                    </a:lnTo>
                    <a:lnTo>
                      <a:pt x="299" y="180"/>
                    </a:lnTo>
                    <a:lnTo>
                      <a:pt x="309" y="180"/>
                    </a:lnTo>
                    <a:lnTo>
                      <a:pt x="319" y="199"/>
                    </a:lnTo>
                    <a:lnTo>
                      <a:pt x="352" y="219"/>
                    </a:lnTo>
                    <a:lnTo>
                      <a:pt x="361" y="228"/>
                    </a:lnTo>
                    <a:lnTo>
                      <a:pt x="387" y="242"/>
                    </a:lnTo>
                    <a:lnTo>
                      <a:pt x="390" y="33"/>
                    </a:lnTo>
                    <a:lnTo>
                      <a:pt x="373" y="48"/>
                    </a:lnTo>
                    <a:lnTo>
                      <a:pt x="361" y="29"/>
                    </a:lnTo>
                    <a:lnTo>
                      <a:pt x="342" y="29"/>
                    </a:lnTo>
                    <a:lnTo>
                      <a:pt x="331" y="29"/>
                    </a:lnTo>
                    <a:lnTo>
                      <a:pt x="319" y="19"/>
                    </a:lnTo>
                    <a:lnTo>
                      <a:pt x="319" y="9"/>
                    </a:lnTo>
                    <a:lnTo>
                      <a:pt x="309" y="9"/>
                    </a:lnTo>
                    <a:lnTo>
                      <a:pt x="289" y="0"/>
                    </a:lnTo>
                    <a:lnTo>
                      <a:pt x="289" y="9"/>
                    </a:lnTo>
                    <a:lnTo>
                      <a:pt x="277" y="9"/>
                    </a:lnTo>
                    <a:lnTo>
                      <a:pt x="266" y="0"/>
                    </a:lnTo>
                    <a:lnTo>
                      <a:pt x="256" y="9"/>
                    </a:lnTo>
                    <a:lnTo>
                      <a:pt x="214" y="19"/>
                    </a:lnTo>
                    <a:lnTo>
                      <a:pt x="214" y="29"/>
                    </a:lnTo>
                    <a:lnTo>
                      <a:pt x="214" y="29"/>
                    </a:lnTo>
                    <a:lnTo>
                      <a:pt x="214" y="29"/>
                    </a:lnTo>
                    <a:close/>
                  </a:path>
                </a:pathLst>
              </a:custGeom>
              <a:solidFill>
                <a:schemeClr val="accent2"/>
              </a:solidFill>
              <a:ln w="3175" cmpd="sng">
                <a:solidFill>
                  <a:schemeClr val="bg1"/>
                </a:solidFill>
                <a:round/>
                <a:headEnd/>
                <a:tailEnd/>
              </a:ln>
            </p:spPr>
            <p:txBody>
              <a:bodyPr/>
              <a:lstStyle/>
              <a:p>
                <a:endParaRPr lang="es-ES" sz="900" dirty="0"/>
              </a:p>
            </p:txBody>
          </p:sp>
          <p:sp>
            <p:nvSpPr>
              <p:cNvPr id="651" name="Freeform 68"/>
              <p:cNvSpPr>
                <a:spLocks/>
              </p:cNvSpPr>
              <p:nvPr>
                <p:custDataLst>
                  <p:tags r:id="rId63"/>
                </p:custDataLst>
              </p:nvPr>
            </p:nvSpPr>
            <p:spPr bwMode="auto">
              <a:xfrm>
                <a:off x="4336" y="1906"/>
                <a:ext cx="415" cy="258"/>
              </a:xfrm>
              <a:custGeom>
                <a:avLst/>
                <a:gdLst>
                  <a:gd name="T0" fmla="*/ 393 w 393"/>
                  <a:gd name="T1" fmla="*/ 142 h 265"/>
                  <a:gd name="T2" fmla="*/ 367 w 393"/>
                  <a:gd name="T3" fmla="*/ 153 h 265"/>
                  <a:gd name="T4" fmla="*/ 320 w 393"/>
                  <a:gd name="T5" fmla="*/ 171 h 265"/>
                  <a:gd name="T6" fmla="*/ 320 w 393"/>
                  <a:gd name="T7" fmla="*/ 207 h 265"/>
                  <a:gd name="T8" fmla="*/ 300 w 393"/>
                  <a:gd name="T9" fmla="*/ 227 h 265"/>
                  <a:gd name="T10" fmla="*/ 290 w 393"/>
                  <a:gd name="T11" fmla="*/ 227 h 265"/>
                  <a:gd name="T12" fmla="*/ 256 w 393"/>
                  <a:gd name="T13" fmla="*/ 237 h 265"/>
                  <a:gd name="T14" fmla="*/ 242 w 393"/>
                  <a:gd name="T15" fmla="*/ 258 h 265"/>
                  <a:gd name="T16" fmla="*/ 203 w 393"/>
                  <a:gd name="T17" fmla="*/ 265 h 265"/>
                  <a:gd name="T18" fmla="*/ 182 w 393"/>
                  <a:gd name="T19" fmla="*/ 256 h 265"/>
                  <a:gd name="T20" fmla="*/ 129 w 393"/>
                  <a:gd name="T21" fmla="*/ 227 h 265"/>
                  <a:gd name="T22" fmla="*/ 117 w 393"/>
                  <a:gd name="T23" fmla="*/ 216 h 265"/>
                  <a:gd name="T24" fmla="*/ 129 w 393"/>
                  <a:gd name="T25" fmla="*/ 198 h 265"/>
                  <a:gd name="T26" fmla="*/ 129 w 393"/>
                  <a:gd name="T27" fmla="*/ 179 h 265"/>
                  <a:gd name="T28" fmla="*/ 117 w 393"/>
                  <a:gd name="T29" fmla="*/ 161 h 265"/>
                  <a:gd name="T30" fmla="*/ 97 w 393"/>
                  <a:gd name="T31" fmla="*/ 152 h 265"/>
                  <a:gd name="T32" fmla="*/ 87 w 393"/>
                  <a:gd name="T33" fmla="*/ 161 h 265"/>
                  <a:gd name="T34" fmla="*/ 54 w 393"/>
                  <a:gd name="T35" fmla="*/ 152 h 265"/>
                  <a:gd name="T36" fmla="*/ 33 w 393"/>
                  <a:gd name="T37" fmla="*/ 143 h 265"/>
                  <a:gd name="T38" fmla="*/ 11 w 393"/>
                  <a:gd name="T39" fmla="*/ 134 h 265"/>
                  <a:gd name="T40" fmla="*/ 0 w 393"/>
                  <a:gd name="T41" fmla="*/ 76 h 265"/>
                  <a:gd name="T42" fmla="*/ 0 w 393"/>
                  <a:gd name="T43" fmla="*/ 57 h 265"/>
                  <a:gd name="T44" fmla="*/ 1 w 393"/>
                  <a:gd name="T45" fmla="*/ 28 h 265"/>
                  <a:gd name="T46" fmla="*/ 55 w 393"/>
                  <a:gd name="T47" fmla="*/ 19 h 265"/>
                  <a:gd name="T48" fmla="*/ 77 w 393"/>
                  <a:gd name="T49" fmla="*/ 9 h 265"/>
                  <a:gd name="T50" fmla="*/ 120 w 393"/>
                  <a:gd name="T51" fmla="*/ 9 h 265"/>
                  <a:gd name="T52" fmla="*/ 150 w 393"/>
                  <a:gd name="T53" fmla="*/ 0 h 265"/>
                  <a:gd name="T54" fmla="*/ 214 w 393"/>
                  <a:gd name="T55" fmla="*/ 9 h 265"/>
                  <a:gd name="T56" fmla="*/ 247 w 393"/>
                  <a:gd name="T57" fmla="*/ 9 h 265"/>
                  <a:gd name="T58" fmla="*/ 301 w 393"/>
                  <a:gd name="T59" fmla="*/ 28 h 265"/>
                  <a:gd name="T60" fmla="*/ 321 w 393"/>
                  <a:gd name="T61" fmla="*/ 48 h 265"/>
                  <a:gd name="T62" fmla="*/ 365 w 393"/>
                  <a:gd name="T63" fmla="*/ 76 h 265"/>
                  <a:gd name="T64" fmla="*/ 390 w 393"/>
                  <a:gd name="T6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265">
                    <a:moveTo>
                      <a:pt x="390" y="112"/>
                    </a:moveTo>
                    <a:lnTo>
                      <a:pt x="393" y="142"/>
                    </a:lnTo>
                    <a:lnTo>
                      <a:pt x="367" y="144"/>
                    </a:lnTo>
                    <a:lnTo>
                      <a:pt x="367" y="153"/>
                    </a:lnTo>
                    <a:lnTo>
                      <a:pt x="320" y="161"/>
                    </a:lnTo>
                    <a:lnTo>
                      <a:pt x="320" y="171"/>
                    </a:lnTo>
                    <a:lnTo>
                      <a:pt x="320" y="198"/>
                    </a:lnTo>
                    <a:lnTo>
                      <a:pt x="320" y="207"/>
                    </a:lnTo>
                    <a:lnTo>
                      <a:pt x="310" y="227"/>
                    </a:lnTo>
                    <a:lnTo>
                      <a:pt x="300" y="227"/>
                    </a:lnTo>
                    <a:lnTo>
                      <a:pt x="300" y="237"/>
                    </a:lnTo>
                    <a:lnTo>
                      <a:pt x="290" y="227"/>
                    </a:lnTo>
                    <a:lnTo>
                      <a:pt x="267" y="237"/>
                    </a:lnTo>
                    <a:lnTo>
                      <a:pt x="256" y="237"/>
                    </a:lnTo>
                    <a:lnTo>
                      <a:pt x="246" y="237"/>
                    </a:lnTo>
                    <a:lnTo>
                      <a:pt x="242" y="258"/>
                    </a:lnTo>
                    <a:lnTo>
                      <a:pt x="224" y="265"/>
                    </a:lnTo>
                    <a:lnTo>
                      <a:pt x="203" y="265"/>
                    </a:lnTo>
                    <a:lnTo>
                      <a:pt x="203" y="256"/>
                    </a:lnTo>
                    <a:lnTo>
                      <a:pt x="182" y="256"/>
                    </a:lnTo>
                    <a:lnTo>
                      <a:pt x="161" y="237"/>
                    </a:lnTo>
                    <a:lnTo>
                      <a:pt x="129" y="227"/>
                    </a:lnTo>
                    <a:lnTo>
                      <a:pt x="116" y="220"/>
                    </a:lnTo>
                    <a:lnTo>
                      <a:pt x="117" y="216"/>
                    </a:lnTo>
                    <a:lnTo>
                      <a:pt x="117" y="207"/>
                    </a:lnTo>
                    <a:lnTo>
                      <a:pt x="129" y="198"/>
                    </a:lnTo>
                    <a:lnTo>
                      <a:pt x="129" y="189"/>
                    </a:lnTo>
                    <a:lnTo>
                      <a:pt x="129" y="179"/>
                    </a:lnTo>
                    <a:lnTo>
                      <a:pt x="117" y="171"/>
                    </a:lnTo>
                    <a:lnTo>
                      <a:pt x="117" y="161"/>
                    </a:lnTo>
                    <a:lnTo>
                      <a:pt x="108" y="152"/>
                    </a:lnTo>
                    <a:lnTo>
                      <a:pt x="97" y="152"/>
                    </a:lnTo>
                    <a:lnTo>
                      <a:pt x="97" y="161"/>
                    </a:lnTo>
                    <a:lnTo>
                      <a:pt x="87" y="161"/>
                    </a:lnTo>
                    <a:lnTo>
                      <a:pt x="65" y="161"/>
                    </a:lnTo>
                    <a:lnTo>
                      <a:pt x="54" y="152"/>
                    </a:lnTo>
                    <a:lnTo>
                      <a:pt x="43" y="152"/>
                    </a:lnTo>
                    <a:lnTo>
                      <a:pt x="33" y="143"/>
                    </a:lnTo>
                    <a:lnTo>
                      <a:pt x="33" y="134"/>
                    </a:lnTo>
                    <a:lnTo>
                      <a:pt x="11" y="134"/>
                    </a:lnTo>
                    <a:lnTo>
                      <a:pt x="11" y="104"/>
                    </a:lnTo>
                    <a:lnTo>
                      <a:pt x="0" y="76"/>
                    </a:lnTo>
                    <a:lnTo>
                      <a:pt x="0" y="67"/>
                    </a:lnTo>
                    <a:lnTo>
                      <a:pt x="0" y="57"/>
                    </a:lnTo>
                    <a:lnTo>
                      <a:pt x="0" y="28"/>
                    </a:lnTo>
                    <a:lnTo>
                      <a:pt x="1" y="28"/>
                    </a:lnTo>
                    <a:lnTo>
                      <a:pt x="36" y="19"/>
                    </a:lnTo>
                    <a:lnTo>
                      <a:pt x="55" y="19"/>
                    </a:lnTo>
                    <a:lnTo>
                      <a:pt x="67" y="9"/>
                    </a:lnTo>
                    <a:lnTo>
                      <a:pt x="77" y="9"/>
                    </a:lnTo>
                    <a:lnTo>
                      <a:pt x="88" y="9"/>
                    </a:lnTo>
                    <a:lnTo>
                      <a:pt x="120" y="9"/>
                    </a:lnTo>
                    <a:lnTo>
                      <a:pt x="130" y="9"/>
                    </a:lnTo>
                    <a:lnTo>
                      <a:pt x="150" y="0"/>
                    </a:lnTo>
                    <a:lnTo>
                      <a:pt x="184" y="0"/>
                    </a:lnTo>
                    <a:lnTo>
                      <a:pt x="214" y="9"/>
                    </a:lnTo>
                    <a:lnTo>
                      <a:pt x="238" y="0"/>
                    </a:lnTo>
                    <a:lnTo>
                      <a:pt x="247" y="9"/>
                    </a:lnTo>
                    <a:lnTo>
                      <a:pt x="268" y="19"/>
                    </a:lnTo>
                    <a:lnTo>
                      <a:pt x="301" y="28"/>
                    </a:lnTo>
                    <a:lnTo>
                      <a:pt x="310" y="28"/>
                    </a:lnTo>
                    <a:lnTo>
                      <a:pt x="321" y="48"/>
                    </a:lnTo>
                    <a:lnTo>
                      <a:pt x="353" y="67"/>
                    </a:lnTo>
                    <a:lnTo>
                      <a:pt x="365" y="76"/>
                    </a:lnTo>
                    <a:lnTo>
                      <a:pt x="392" y="72"/>
                    </a:lnTo>
                    <a:lnTo>
                      <a:pt x="390" y="112"/>
                    </a:lnTo>
                    <a:close/>
                  </a:path>
                </a:pathLst>
              </a:custGeom>
              <a:solidFill>
                <a:schemeClr val="accent2"/>
              </a:solidFill>
              <a:ln w="3175" cmpd="sng">
                <a:solidFill>
                  <a:schemeClr val="bg1"/>
                </a:solidFill>
                <a:round/>
                <a:headEnd/>
                <a:tailEnd/>
              </a:ln>
            </p:spPr>
            <p:txBody>
              <a:bodyPr/>
              <a:lstStyle/>
              <a:p>
                <a:endParaRPr lang="es-ES" sz="900" dirty="0"/>
              </a:p>
            </p:txBody>
          </p:sp>
          <p:sp>
            <p:nvSpPr>
              <p:cNvPr id="652" name="Freeform 69"/>
              <p:cNvSpPr>
                <a:spLocks/>
              </p:cNvSpPr>
              <p:nvPr>
                <p:custDataLst>
                  <p:tags r:id="rId64"/>
                </p:custDataLst>
              </p:nvPr>
            </p:nvSpPr>
            <p:spPr bwMode="auto">
              <a:xfrm>
                <a:off x="3345" y="2687"/>
                <a:ext cx="654" cy="251"/>
              </a:xfrm>
              <a:custGeom>
                <a:avLst/>
                <a:gdLst>
                  <a:gd name="T0" fmla="*/ 537 w 620"/>
                  <a:gd name="T1" fmla="*/ 228 h 257"/>
                  <a:gd name="T2" fmla="*/ 525 w 620"/>
                  <a:gd name="T3" fmla="*/ 228 h 257"/>
                  <a:gd name="T4" fmla="*/ 494 w 620"/>
                  <a:gd name="T5" fmla="*/ 228 h 257"/>
                  <a:gd name="T6" fmla="*/ 460 w 620"/>
                  <a:gd name="T7" fmla="*/ 228 h 257"/>
                  <a:gd name="T8" fmla="*/ 440 w 620"/>
                  <a:gd name="T9" fmla="*/ 248 h 257"/>
                  <a:gd name="T10" fmla="*/ 407 w 620"/>
                  <a:gd name="T11" fmla="*/ 257 h 257"/>
                  <a:gd name="T12" fmla="*/ 375 w 620"/>
                  <a:gd name="T13" fmla="*/ 248 h 257"/>
                  <a:gd name="T14" fmla="*/ 354 w 620"/>
                  <a:gd name="T15" fmla="*/ 248 h 257"/>
                  <a:gd name="T16" fmla="*/ 310 w 620"/>
                  <a:gd name="T17" fmla="*/ 228 h 257"/>
                  <a:gd name="T18" fmla="*/ 268 w 620"/>
                  <a:gd name="T19" fmla="*/ 228 h 257"/>
                  <a:gd name="T20" fmla="*/ 236 w 620"/>
                  <a:gd name="T21" fmla="*/ 209 h 257"/>
                  <a:gd name="T22" fmla="*/ 213 w 620"/>
                  <a:gd name="T23" fmla="*/ 180 h 257"/>
                  <a:gd name="T24" fmla="*/ 172 w 620"/>
                  <a:gd name="T25" fmla="*/ 180 h 257"/>
                  <a:gd name="T26" fmla="*/ 139 w 620"/>
                  <a:gd name="T27" fmla="*/ 172 h 257"/>
                  <a:gd name="T28" fmla="*/ 107 w 620"/>
                  <a:gd name="T29" fmla="*/ 191 h 257"/>
                  <a:gd name="T30" fmla="*/ 95 w 620"/>
                  <a:gd name="T31" fmla="*/ 172 h 257"/>
                  <a:gd name="T32" fmla="*/ 32 w 620"/>
                  <a:gd name="T33" fmla="*/ 162 h 257"/>
                  <a:gd name="T34" fmla="*/ 10 w 620"/>
                  <a:gd name="T35" fmla="*/ 143 h 257"/>
                  <a:gd name="T36" fmla="*/ 10 w 620"/>
                  <a:gd name="T37" fmla="*/ 124 h 257"/>
                  <a:gd name="T38" fmla="*/ 32 w 620"/>
                  <a:gd name="T39" fmla="*/ 105 h 257"/>
                  <a:gd name="T40" fmla="*/ 64 w 620"/>
                  <a:gd name="T41" fmla="*/ 124 h 257"/>
                  <a:gd name="T42" fmla="*/ 95 w 620"/>
                  <a:gd name="T43" fmla="*/ 124 h 257"/>
                  <a:gd name="T44" fmla="*/ 127 w 620"/>
                  <a:gd name="T45" fmla="*/ 124 h 257"/>
                  <a:gd name="T46" fmla="*/ 161 w 620"/>
                  <a:gd name="T47" fmla="*/ 113 h 257"/>
                  <a:gd name="T48" fmla="*/ 192 w 620"/>
                  <a:gd name="T49" fmla="*/ 124 h 257"/>
                  <a:gd name="T50" fmla="*/ 236 w 620"/>
                  <a:gd name="T51" fmla="*/ 113 h 257"/>
                  <a:gd name="T52" fmla="*/ 259 w 620"/>
                  <a:gd name="T53" fmla="*/ 113 h 257"/>
                  <a:gd name="T54" fmla="*/ 288 w 620"/>
                  <a:gd name="T55" fmla="*/ 133 h 257"/>
                  <a:gd name="T56" fmla="*/ 300 w 620"/>
                  <a:gd name="T57" fmla="*/ 143 h 257"/>
                  <a:gd name="T58" fmla="*/ 310 w 620"/>
                  <a:gd name="T59" fmla="*/ 124 h 257"/>
                  <a:gd name="T60" fmla="*/ 300 w 620"/>
                  <a:gd name="T61" fmla="*/ 95 h 257"/>
                  <a:gd name="T62" fmla="*/ 288 w 620"/>
                  <a:gd name="T63" fmla="*/ 57 h 257"/>
                  <a:gd name="T64" fmla="*/ 342 w 620"/>
                  <a:gd name="T65" fmla="*/ 37 h 257"/>
                  <a:gd name="T66" fmla="*/ 364 w 620"/>
                  <a:gd name="T67" fmla="*/ 28 h 257"/>
                  <a:gd name="T68" fmla="*/ 385 w 620"/>
                  <a:gd name="T69" fmla="*/ 19 h 257"/>
                  <a:gd name="T70" fmla="*/ 440 w 620"/>
                  <a:gd name="T71" fmla="*/ 28 h 257"/>
                  <a:gd name="T72" fmla="*/ 450 w 620"/>
                  <a:gd name="T73" fmla="*/ 0 h 257"/>
                  <a:gd name="T74" fmla="*/ 494 w 620"/>
                  <a:gd name="T75" fmla="*/ 0 h 257"/>
                  <a:gd name="T76" fmla="*/ 525 w 620"/>
                  <a:gd name="T77" fmla="*/ 9 h 257"/>
                  <a:gd name="T78" fmla="*/ 569 w 620"/>
                  <a:gd name="T79" fmla="*/ 19 h 257"/>
                  <a:gd name="T80" fmla="*/ 590 w 620"/>
                  <a:gd name="T81" fmla="*/ 37 h 257"/>
                  <a:gd name="T82" fmla="*/ 620 w 620"/>
                  <a:gd name="T83" fmla="*/ 47 h 257"/>
                  <a:gd name="T84" fmla="*/ 612 w 620"/>
                  <a:gd name="T85" fmla="*/ 76 h 257"/>
                  <a:gd name="T86" fmla="*/ 612 w 620"/>
                  <a:gd name="T87" fmla="*/ 124 h 257"/>
                  <a:gd name="T88" fmla="*/ 600 w 620"/>
                  <a:gd name="T89" fmla="*/ 124 h 257"/>
                  <a:gd name="T90" fmla="*/ 578 w 620"/>
                  <a:gd name="T91" fmla="*/ 133 h 257"/>
                  <a:gd name="T92" fmla="*/ 590 w 620"/>
                  <a:gd name="T93" fmla="*/ 162 h 257"/>
                  <a:gd name="T94" fmla="*/ 569 w 620"/>
                  <a:gd name="T95" fmla="*/ 200 h 257"/>
                  <a:gd name="T96" fmla="*/ 546 w 620"/>
                  <a:gd name="T97" fmla="*/ 228 h 257"/>
                  <a:gd name="T98" fmla="*/ 546 w 620"/>
                  <a:gd name="T99" fmla="*/ 2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 h="257">
                    <a:moveTo>
                      <a:pt x="546" y="219"/>
                    </a:moveTo>
                    <a:lnTo>
                      <a:pt x="546" y="228"/>
                    </a:lnTo>
                    <a:lnTo>
                      <a:pt x="537" y="228"/>
                    </a:lnTo>
                    <a:lnTo>
                      <a:pt x="537" y="239"/>
                    </a:lnTo>
                    <a:lnTo>
                      <a:pt x="525" y="239"/>
                    </a:lnTo>
                    <a:lnTo>
                      <a:pt x="525" y="228"/>
                    </a:lnTo>
                    <a:lnTo>
                      <a:pt x="515" y="228"/>
                    </a:lnTo>
                    <a:lnTo>
                      <a:pt x="503" y="228"/>
                    </a:lnTo>
                    <a:lnTo>
                      <a:pt x="494" y="228"/>
                    </a:lnTo>
                    <a:lnTo>
                      <a:pt x="482" y="228"/>
                    </a:lnTo>
                    <a:lnTo>
                      <a:pt x="472" y="228"/>
                    </a:lnTo>
                    <a:lnTo>
                      <a:pt x="460" y="228"/>
                    </a:lnTo>
                    <a:lnTo>
                      <a:pt x="450" y="228"/>
                    </a:lnTo>
                    <a:lnTo>
                      <a:pt x="450" y="239"/>
                    </a:lnTo>
                    <a:lnTo>
                      <a:pt x="440" y="248"/>
                    </a:lnTo>
                    <a:lnTo>
                      <a:pt x="428" y="248"/>
                    </a:lnTo>
                    <a:lnTo>
                      <a:pt x="417" y="248"/>
                    </a:lnTo>
                    <a:lnTo>
                      <a:pt x="407" y="257"/>
                    </a:lnTo>
                    <a:lnTo>
                      <a:pt x="397" y="257"/>
                    </a:lnTo>
                    <a:lnTo>
                      <a:pt x="385" y="248"/>
                    </a:lnTo>
                    <a:lnTo>
                      <a:pt x="375" y="248"/>
                    </a:lnTo>
                    <a:lnTo>
                      <a:pt x="364" y="248"/>
                    </a:lnTo>
                    <a:lnTo>
                      <a:pt x="354" y="239"/>
                    </a:lnTo>
                    <a:lnTo>
                      <a:pt x="354" y="248"/>
                    </a:lnTo>
                    <a:lnTo>
                      <a:pt x="332" y="239"/>
                    </a:lnTo>
                    <a:lnTo>
                      <a:pt x="322" y="239"/>
                    </a:lnTo>
                    <a:lnTo>
                      <a:pt x="310" y="228"/>
                    </a:lnTo>
                    <a:lnTo>
                      <a:pt x="288" y="228"/>
                    </a:lnTo>
                    <a:lnTo>
                      <a:pt x="279" y="228"/>
                    </a:lnTo>
                    <a:lnTo>
                      <a:pt x="268" y="228"/>
                    </a:lnTo>
                    <a:lnTo>
                      <a:pt x="259" y="228"/>
                    </a:lnTo>
                    <a:lnTo>
                      <a:pt x="247" y="219"/>
                    </a:lnTo>
                    <a:lnTo>
                      <a:pt x="236" y="209"/>
                    </a:lnTo>
                    <a:lnTo>
                      <a:pt x="236" y="200"/>
                    </a:lnTo>
                    <a:lnTo>
                      <a:pt x="225" y="191"/>
                    </a:lnTo>
                    <a:lnTo>
                      <a:pt x="213" y="180"/>
                    </a:lnTo>
                    <a:lnTo>
                      <a:pt x="192" y="180"/>
                    </a:lnTo>
                    <a:lnTo>
                      <a:pt x="182" y="180"/>
                    </a:lnTo>
                    <a:lnTo>
                      <a:pt x="172" y="180"/>
                    </a:lnTo>
                    <a:lnTo>
                      <a:pt x="161" y="180"/>
                    </a:lnTo>
                    <a:lnTo>
                      <a:pt x="149" y="172"/>
                    </a:lnTo>
                    <a:lnTo>
                      <a:pt x="139" y="172"/>
                    </a:lnTo>
                    <a:lnTo>
                      <a:pt x="139" y="180"/>
                    </a:lnTo>
                    <a:lnTo>
                      <a:pt x="118" y="191"/>
                    </a:lnTo>
                    <a:lnTo>
                      <a:pt x="107" y="191"/>
                    </a:lnTo>
                    <a:lnTo>
                      <a:pt x="95" y="191"/>
                    </a:lnTo>
                    <a:lnTo>
                      <a:pt x="95" y="180"/>
                    </a:lnTo>
                    <a:lnTo>
                      <a:pt x="95" y="172"/>
                    </a:lnTo>
                    <a:lnTo>
                      <a:pt x="85" y="172"/>
                    </a:lnTo>
                    <a:lnTo>
                      <a:pt x="44" y="172"/>
                    </a:lnTo>
                    <a:lnTo>
                      <a:pt x="32" y="162"/>
                    </a:lnTo>
                    <a:lnTo>
                      <a:pt x="22" y="152"/>
                    </a:lnTo>
                    <a:lnTo>
                      <a:pt x="10" y="152"/>
                    </a:lnTo>
                    <a:lnTo>
                      <a:pt x="10" y="143"/>
                    </a:lnTo>
                    <a:lnTo>
                      <a:pt x="0" y="143"/>
                    </a:lnTo>
                    <a:lnTo>
                      <a:pt x="0" y="133"/>
                    </a:lnTo>
                    <a:lnTo>
                      <a:pt x="10" y="124"/>
                    </a:lnTo>
                    <a:lnTo>
                      <a:pt x="10" y="113"/>
                    </a:lnTo>
                    <a:lnTo>
                      <a:pt x="22" y="105"/>
                    </a:lnTo>
                    <a:lnTo>
                      <a:pt x="32" y="105"/>
                    </a:lnTo>
                    <a:lnTo>
                      <a:pt x="44" y="113"/>
                    </a:lnTo>
                    <a:lnTo>
                      <a:pt x="54" y="124"/>
                    </a:lnTo>
                    <a:lnTo>
                      <a:pt x="64" y="124"/>
                    </a:lnTo>
                    <a:lnTo>
                      <a:pt x="74" y="133"/>
                    </a:lnTo>
                    <a:lnTo>
                      <a:pt x="85" y="124"/>
                    </a:lnTo>
                    <a:lnTo>
                      <a:pt x="95" y="124"/>
                    </a:lnTo>
                    <a:lnTo>
                      <a:pt x="107" y="105"/>
                    </a:lnTo>
                    <a:lnTo>
                      <a:pt x="127" y="113"/>
                    </a:lnTo>
                    <a:lnTo>
                      <a:pt x="127" y="124"/>
                    </a:lnTo>
                    <a:lnTo>
                      <a:pt x="139" y="124"/>
                    </a:lnTo>
                    <a:lnTo>
                      <a:pt x="149" y="124"/>
                    </a:lnTo>
                    <a:lnTo>
                      <a:pt x="161" y="113"/>
                    </a:lnTo>
                    <a:lnTo>
                      <a:pt x="172" y="124"/>
                    </a:lnTo>
                    <a:lnTo>
                      <a:pt x="182" y="124"/>
                    </a:lnTo>
                    <a:lnTo>
                      <a:pt x="192" y="124"/>
                    </a:lnTo>
                    <a:lnTo>
                      <a:pt x="204" y="113"/>
                    </a:lnTo>
                    <a:lnTo>
                      <a:pt x="213" y="113"/>
                    </a:lnTo>
                    <a:lnTo>
                      <a:pt x="236" y="113"/>
                    </a:lnTo>
                    <a:lnTo>
                      <a:pt x="247" y="113"/>
                    </a:lnTo>
                    <a:lnTo>
                      <a:pt x="259" y="124"/>
                    </a:lnTo>
                    <a:lnTo>
                      <a:pt x="259" y="113"/>
                    </a:lnTo>
                    <a:lnTo>
                      <a:pt x="268" y="113"/>
                    </a:lnTo>
                    <a:lnTo>
                      <a:pt x="288" y="124"/>
                    </a:lnTo>
                    <a:lnTo>
                      <a:pt x="288" y="133"/>
                    </a:lnTo>
                    <a:lnTo>
                      <a:pt x="288" y="143"/>
                    </a:lnTo>
                    <a:lnTo>
                      <a:pt x="300" y="152"/>
                    </a:lnTo>
                    <a:lnTo>
                      <a:pt x="300" y="143"/>
                    </a:lnTo>
                    <a:lnTo>
                      <a:pt x="310" y="143"/>
                    </a:lnTo>
                    <a:lnTo>
                      <a:pt x="310" y="133"/>
                    </a:lnTo>
                    <a:lnTo>
                      <a:pt x="310" y="124"/>
                    </a:lnTo>
                    <a:lnTo>
                      <a:pt x="300" y="113"/>
                    </a:lnTo>
                    <a:lnTo>
                      <a:pt x="300" y="105"/>
                    </a:lnTo>
                    <a:lnTo>
                      <a:pt x="300" y="95"/>
                    </a:lnTo>
                    <a:lnTo>
                      <a:pt x="288" y="85"/>
                    </a:lnTo>
                    <a:lnTo>
                      <a:pt x="288" y="76"/>
                    </a:lnTo>
                    <a:lnTo>
                      <a:pt x="288" y="57"/>
                    </a:lnTo>
                    <a:lnTo>
                      <a:pt x="322" y="57"/>
                    </a:lnTo>
                    <a:lnTo>
                      <a:pt x="332" y="47"/>
                    </a:lnTo>
                    <a:lnTo>
                      <a:pt x="342" y="37"/>
                    </a:lnTo>
                    <a:lnTo>
                      <a:pt x="342" y="28"/>
                    </a:lnTo>
                    <a:lnTo>
                      <a:pt x="354" y="28"/>
                    </a:lnTo>
                    <a:lnTo>
                      <a:pt x="364" y="28"/>
                    </a:lnTo>
                    <a:lnTo>
                      <a:pt x="375" y="28"/>
                    </a:lnTo>
                    <a:lnTo>
                      <a:pt x="375" y="19"/>
                    </a:lnTo>
                    <a:lnTo>
                      <a:pt x="385" y="19"/>
                    </a:lnTo>
                    <a:lnTo>
                      <a:pt x="397" y="28"/>
                    </a:lnTo>
                    <a:lnTo>
                      <a:pt x="417" y="28"/>
                    </a:lnTo>
                    <a:lnTo>
                      <a:pt x="440" y="28"/>
                    </a:lnTo>
                    <a:lnTo>
                      <a:pt x="450" y="19"/>
                    </a:lnTo>
                    <a:lnTo>
                      <a:pt x="450" y="9"/>
                    </a:lnTo>
                    <a:lnTo>
                      <a:pt x="450" y="0"/>
                    </a:lnTo>
                    <a:lnTo>
                      <a:pt x="460" y="0"/>
                    </a:lnTo>
                    <a:lnTo>
                      <a:pt x="482" y="0"/>
                    </a:lnTo>
                    <a:lnTo>
                      <a:pt x="494" y="0"/>
                    </a:lnTo>
                    <a:lnTo>
                      <a:pt x="503" y="0"/>
                    </a:lnTo>
                    <a:lnTo>
                      <a:pt x="515" y="9"/>
                    </a:lnTo>
                    <a:lnTo>
                      <a:pt x="525" y="9"/>
                    </a:lnTo>
                    <a:lnTo>
                      <a:pt x="546" y="9"/>
                    </a:lnTo>
                    <a:lnTo>
                      <a:pt x="558" y="19"/>
                    </a:lnTo>
                    <a:lnTo>
                      <a:pt x="569" y="19"/>
                    </a:lnTo>
                    <a:lnTo>
                      <a:pt x="569" y="28"/>
                    </a:lnTo>
                    <a:lnTo>
                      <a:pt x="578" y="37"/>
                    </a:lnTo>
                    <a:lnTo>
                      <a:pt x="590" y="37"/>
                    </a:lnTo>
                    <a:lnTo>
                      <a:pt x="600" y="37"/>
                    </a:lnTo>
                    <a:lnTo>
                      <a:pt x="612" y="37"/>
                    </a:lnTo>
                    <a:lnTo>
                      <a:pt x="620" y="47"/>
                    </a:lnTo>
                    <a:lnTo>
                      <a:pt x="612" y="57"/>
                    </a:lnTo>
                    <a:lnTo>
                      <a:pt x="620" y="76"/>
                    </a:lnTo>
                    <a:lnTo>
                      <a:pt x="612" y="76"/>
                    </a:lnTo>
                    <a:lnTo>
                      <a:pt x="620" y="95"/>
                    </a:lnTo>
                    <a:lnTo>
                      <a:pt x="620" y="113"/>
                    </a:lnTo>
                    <a:lnTo>
                      <a:pt x="612" y="124"/>
                    </a:lnTo>
                    <a:lnTo>
                      <a:pt x="612" y="133"/>
                    </a:lnTo>
                    <a:lnTo>
                      <a:pt x="600" y="133"/>
                    </a:lnTo>
                    <a:lnTo>
                      <a:pt x="600" y="124"/>
                    </a:lnTo>
                    <a:lnTo>
                      <a:pt x="590" y="124"/>
                    </a:lnTo>
                    <a:lnTo>
                      <a:pt x="578" y="124"/>
                    </a:lnTo>
                    <a:lnTo>
                      <a:pt x="578" y="133"/>
                    </a:lnTo>
                    <a:lnTo>
                      <a:pt x="590" y="143"/>
                    </a:lnTo>
                    <a:lnTo>
                      <a:pt x="590" y="152"/>
                    </a:lnTo>
                    <a:lnTo>
                      <a:pt x="590" y="162"/>
                    </a:lnTo>
                    <a:lnTo>
                      <a:pt x="578" y="162"/>
                    </a:lnTo>
                    <a:lnTo>
                      <a:pt x="578" y="180"/>
                    </a:lnTo>
                    <a:lnTo>
                      <a:pt x="569" y="200"/>
                    </a:lnTo>
                    <a:lnTo>
                      <a:pt x="557" y="206"/>
                    </a:lnTo>
                    <a:lnTo>
                      <a:pt x="546" y="219"/>
                    </a:lnTo>
                    <a:lnTo>
                      <a:pt x="546" y="228"/>
                    </a:lnTo>
                    <a:lnTo>
                      <a:pt x="546" y="219"/>
                    </a:lnTo>
                    <a:lnTo>
                      <a:pt x="546" y="219"/>
                    </a:lnTo>
                    <a:lnTo>
                      <a:pt x="546" y="219"/>
                    </a:lnTo>
                    <a:close/>
                  </a:path>
                </a:pathLst>
              </a:custGeom>
              <a:solidFill>
                <a:schemeClr val="accent2"/>
              </a:solidFill>
              <a:ln w="3175" cmpd="sng">
                <a:solidFill>
                  <a:schemeClr val="bg1"/>
                </a:solidFill>
                <a:round/>
                <a:headEnd/>
                <a:tailEnd/>
              </a:ln>
            </p:spPr>
            <p:txBody>
              <a:bodyPr/>
              <a:lstStyle/>
              <a:p>
                <a:endParaRPr lang="es-ES" sz="900" dirty="0"/>
              </a:p>
            </p:txBody>
          </p:sp>
          <p:sp>
            <p:nvSpPr>
              <p:cNvPr id="653" name="Freeform 70"/>
              <p:cNvSpPr>
                <a:spLocks/>
              </p:cNvSpPr>
              <p:nvPr>
                <p:custDataLst>
                  <p:tags r:id="rId65"/>
                </p:custDataLst>
              </p:nvPr>
            </p:nvSpPr>
            <p:spPr bwMode="auto">
              <a:xfrm>
                <a:off x="2873" y="2330"/>
                <a:ext cx="267" cy="226"/>
              </a:xfrm>
              <a:custGeom>
                <a:avLst/>
                <a:gdLst>
                  <a:gd name="T0" fmla="*/ 224 w 253"/>
                  <a:gd name="T1" fmla="*/ 39 h 232"/>
                  <a:gd name="T2" fmla="*/ 202 w 253"/>
                  <a:gd name="T3" fmla="*/ 20 h 232"/>
                  <a:gd name="T4" fmla="*/ 182 w 253"/>
                  <a:gd name="T5" fmla="*/ 28 h 232"/>
                  <a:gd name="T6" fmla="*/ 139 w 253"/>
                  <a:gd name="T7" fmla="*/ 9 h 232"/>
                  <a:gd name="T8" fmla="*/ 117 w 253"/>
                  <a:gd name="T9" fmla="*/ 20 h 232"/>
                  <a:gd name="T10" fmla="*/ 94 w 253"/>
                  <a:gd name="T11" fmla="*/ 28 h 232"/>
                  <a:gd name="T12" fmla="*/ 75 w 253"/>
                  <a:gd name="T13" fmla="*/ 28 h 232"/>
                  <a:gd name="T14" fmla="*/ 65 w 253"/>
                  <a:gd name="T15" fmla="*/ 9 h 232"/>
                  <a:gd name="T16" fmla="*/ 53 w 253"/>
                  <a:gd name="T17" fmla="*/ 0 h 232"/>
                  <a:gd name="T18" fmla="*/ 32 w 253"/>
                  <a:gd name="T19" fmla="*/ 9 h 232"/>
                  <a:gd name="T20" fmla="*/ 20 w 253"/>
                  <a:gd name="T21" fmla="*/ 9 h 232"/>
                  <a:gd name="T22" fmla="*/ 0 w 253"/>
                  <a:gd name="T23" fmla="*/ 28 h 232"/>
                  <a:gd name="T24" fmla="*/ 0 w 253"/>
                  <a:gd name="T25" fmla="*/ 48 h 232"/>
                  <a:gd name="T26" fmla="*/ 12 w 253"/>
                  <a:gd name="T27" fmla="*/ 68 h 232"/>
                  <a:gd name="T28" fmla="*/ 32 w 253"/>
                  <a:gd name="T29" fmla="*/ 68 h 232"/>
                  <a:gd name="T30" fmla="*/ 32 w 253"/>
                  <a:gd name="T31" fmla="*/ 86 h 232"/>
                  <a:gd name="T32" fmla="*/ 53 w 253"/>
                  <a:gd name="T33" fmla="*/ 86 h 232"/>
                  <a:gd name="T34" fmla="*/ 65 w 253"/>
                  <a:gd name="T35" fmla="*/ 114 h 232"/>
                  <a:gd name="T36" fmla="*/ 85 w 253"/>
                  <a:gd name="T37" fmla="*/ 114 h 232"/>
                  <a:gd name="T38" fmla="*/ 94 w 253"/>
                  <a:gd name="T39" fmla="*/ 134 h 232"/>
                  <a:gd name="T40" fmla="*/ 85 w 253"/>
                  <a:gd name="T41" fmla="*/ 154 h 232"/>
                  <a:gd name="T42" fmla="*/ 106 w 253"/>
                  <a:gd name="T43" fmla="*/ 164 h 232"/>
                  <a:gd name="T44" fmla="*/ 117 w 253"/>
                  <a:gd name="T45" fmla="*/ 154 h 232"/>
                  <a:gd name="T46" fmla="*/ 129 w 253"/>
                  <a:gd name="T47" fmla="*/ 164 h 232"/>
                  <a:gd name="T48" fmla="*/ 139 w 253"/>
                  <a:gd name="T49" fmla="*/ 184 h 232"/>
                  <a:gd name="T50" fmla="*/ 149 w 253"/>
                  <a:gd name="T51" fmla="*/ 202 h 232"/>
                  <a:gd name="T52" fmla="*/ 170 w 253"/>
                  <a:gd name="T53" fmla="*/ 212 h 232"/>
                  <a:gd name="T54" fmla="*/ 182 w 253"/>
                  <a:gd name="T55" fmla="*/ 232 h 232"/>
                  <a:gd name="T56" fmla="*/ 208 w 253"/>
                  <a:gd name="T57" fmla="*/ 222 h 232"/>
                  <a:gd name="T58" fmla="*/ 205 w 253"/>
                  <a:gd name="T59" fmla="*/ 193 h 232"/>
                  <a:gd name="T60" fmla="*/ 205 w 253"/>
                  <a:gd name="T61" fmla="*/ 173 h 232"/>
                  <a:gd name="T62" fmla="*/ 225 w 253"/>
                  <a:gd name="T63" fmla="*/ 154 h 232"/>
                  <a:gd name="T64" fmla="*/ 236 w 253"/>
                  <a:gd name="T65" fmla="*/ 144 h 232"/>
                  <a:gd name="T66" fmla="*/ 250 w 253"/>
                  <a:gd name="T67" fmla="*/ 138 h 232"/>
                  <a:gd name="T68" fmla="*/ 245 w 253"/>
                  <a:gd name="T69" fmla="*/ 114 h 232"/>
                  <a:gd name="T70" fmla="*/ 253 w 253"/>
                  <a:gd name="T71" fmla="*/ 88 h 232"/>
                  <a:gd name="T72" fmla="*/ 250 w 253"/>
                  <a:gd name="T73" fmla="*/ 67 h 232"/>
                  <a:gd name="T74" fmla="*/ 245 w 253"/>
                  <a:gd name="T75" fmla="*/ 5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232">
                    <a:moveTo>
                      <a:pt x="245" y="57"/>
                    </a:moveTo>
                    <a:lnTo>
                      <a:pt x="224" y="39"/>
                    </a:lnTo>
                    <a:lnTo>
                      <a:pt x="213" y="28"/>
                    </a:lnTo>
                    <a:lnTo>
                      <a:pt x="202" y="20"/>
                    </a:lnTo>
                    <a:lnTo>
                      <a:pt x="192" y="20"/>
                    </a:lnTo>
                    <a:lnTo>
                      <a:pt x="182" y="28"/>
                    </a:lnTo>
                    <a:lnTo>
                      <a:pt x="170" y="20"/>
                    </a:lnTo>
                    <a:lnTo>
                      <a:pt x="139" y="9"/>
                    </a:lnTo>
                    <a:lnTo>
                      <a:pt x="129" y="9"/>
                    </a:lnTo>
                    <a:lnTo>
                      <a:pt x="117" y="20"/>
                    </a:lnTo>
                    <a:lnTo>
                      <a:pt x="117" y="28"/>
                    </a:lnTo>
                    <a:lnTo>
                      <a:pt x="94" y="28"/>
                    </a:lnTo>
                    <a:lnTo>
                      <a:pt x="85" y="28"/>
                    </a:lnTo>
                    <a:lnTo>
                      <a:pt x="75" y="28"/>
                    </a:lnTo>
                    <a:lnTo>
                      <a:pt x="75" y="20"/>
                    </a:lnTo>
                    <a:lnTo>
                      <a:pt x="65" y="9"/>
                    </a:lnTo>
                    <a:lnTo>
                      <a:pt x="53" y="9"/>
                    </a:lnTo>
                    <a:lnTo>
                      <a:pt x="53" y="0"/>
                    </a:lnTo>
                    <a:lnTo>
                      <a:pt x="41" y="0"/>
                    </a:lnTo>
                    <a:lnTo>
                      <a:pt x="32" y="9"/>
                    </a:lnTo>
                    <a:lnTo>
                      <a:pt x="20" y="0"/>
                    </a:lnTo>
                    <a:lnTo>
                      <a:pt x="20" y="9"/>
                    </a:lnTo>
                    <a:lnTo>
                      <a:pt x="0" y="20"/>
                    </a:lnTo>
                    <a:lnTo>
                      <a:pt x="0" y="28"/>
                    </a:lnTo>
                    <a:lnTo>
                      <a:pt x="0" y="39"/>
                    </a:lnTo>
                    <a:lnTo>
                      <a:pt x="0" y="48"/>
                    </a:lnTo>
                    <a:lnTo>
                      <a:pt x="12" y="57"/>
                    </a:lnTo>
                    <a:lnTo>
                      <a:pt x="12" y="68"/>
                    </a:lnTo>
                    <a:lnTo>
                      <a:pt x="20" y="68"/>
                    </a:lnTo>
                    <a:lnTo>
                      <a:pt x="32" y="68"/>
                    </a:lnTo>
                    <a:lnTo>
                      <a:pt x="32" y="77"/>
                    </a:lnTo>
                    <a:lnTo>
                      <a:pt x="32" y="86"/>
                    </a:lnTo>
                    <a:lnTo>
                      <a:pt x="41" y="86"/>
                    </a:lnTo>
                    <a:lnTo>
                      <a:pt x="53" y="86"/>
                    </a:lnTo>
                    <a:lnTo>
                      <a:pt x="53" y="96"/>
                    </a:lnTo>
                    <a:lnTo>
                      <a:pt x="65" y="114"/>
                    </a:lnTo>
                    <a:lnTo>
                      <a:pt x="75" y="114"/>
                    </a:lnTo>
                    <a:lnTo>
                      <a:pt x="85" y="114"/>
                    </a:lnTo>
                    <a:lnTo>
                      <a:pt x="94" y="114"/>
                    </a:lnTo>
                    <a:lnTo>
                      <a:pt x="94" y="134"/>
                    </a:lnTo>
                    <a:lnTo>
                      <a:pt x="94" y="145"/>
                    </a:lnTo>
                    <a:lnTo>
                      <a:pt x="85" y="154"/>
                    </a:lnTo>
                    <a:lnTo>
                      <a:pt x="94" y="164"/>
                    </a:lnTo>
                    <a:lnTo>
                      <a:pt x="106" y="164"/>
                    </a:lnTo>
                    <a:lnTo>
                      <a:pt x="117" y="164"/>
                    </a:lnTo>
                    <a:lnTo>
                      <a:pt x="117" y="154"/>
                    </a:lnTo>
                    <a:lnTo>
                      <a:pt x="129" y="154"/>
                    </a:lnTo>
                    <a:lnTo>
                      <a:pt x="129" y="164"/>
                    </a:lnTo>
                    <a:lnTo>
                      <a:pt x="139" y="173"/>
                    </a:lnTo>
                    <a:lnTo>
                      <a:pt x="139" y="184"/>
                    </a:lnTo>
                    <a:lnTo>
                      <a:pt x="149" y="193"/>
                    </a:lnTo>
                    <a:lnTo>
                      <a:pt x="149" y="202"/>
                    </a:lnTo>
                    <a:lnTo>
                      <a:pt x="159" y="202"/>
                    </a:lnTo>
                    <a:lnTo>
                      <a:pt x="170" y="212"/>
                    </a:lnTo>
                    <a:lnTo>
                      <a:pt x="182" y="221"/>
                    </a:lnTo>
                    <a:lnTo>
                      <a:pt x="182" y="232"/>
                    </a:lnTo>
                    <a:lnTo>
                      <a:pt x="192" y="221"/>
                    </a:lnTo>
                    <a:lnTo>
                      <a:pt x="208" y="222"/>
                    </a:lnTo>
                    <a:lnTo>
                      <a:pt x="215" y="208"/>
                    </a:lnTo>
                    <a:lnTo>
                      <a:pt x="205" y="193"/>
                    </a:lnTo>
                    <a:lnTo>
                      <a:pt x="205" y="184"/>
                    </a:lnTo>
                    <a:lnTo>
                      <a:pt x="205" y="173"/>
                    </a:lnTo>
                    <a:lnTo>
                      <a:pt x="215" y="164"/>
                    </a:lnTo>
                    <a:lnTo>
                      <a:pt x="225" y="154"/>
                    </a:lnTo>
                    <a:lnTo>
                      <a:pt x="238" y="163"/>
                    </a:lnTo>
                    <a:lnTo>
                      <a:pt x="236" y="144"/>
                    </a:lnTo>
                    <a:lnTo>
                      <a:pt x="238" y="138"/>
                    </a:lnTo>
                    <a:lnTo>
                      <a:pt x="250" y="138"/>
                    </a:lnTo>
                    <a:lnTo>
                      <a:pt x="250" y="124"/>
                    </a:lnTo>
                    <a:lnTo>
                      <a:pt x="245" y="114"/>
                    </a:lnTo>
                    <a:lnTo>
                      <a:pt x="246" y="103"/>
                    </a:lnTo>
                    <a:lnTo>
                      <a:pt x="253" y="88"/>
                    </a:lnTo>
                    <a:lnTo>
                      <a:pt x="248" y="76"/>
                    </a:lnTo>
                    <a:lnTo>
                      <a:pt x="250" y="67"/>
                    </a:lnTo>
                    <a:lnTo>
                      <a:pt x="245" y="57"/>
                    </a:lnTo>
                    <a:lnTo>
                      <a:pt x="245" y="57"/>
                    </a:lnTo>
                    <a:close/>
                  </a:path>
                </a:pathLst>
              </a:custGeom>
              <a:solidFill>
                <a:schemeClr val="accent2"/>
              </a:solidFill>
              <a:ln w="3175" cmpd="sng">
                <a:solidFill>
                  <a:schemeClr val="bg1"/>
                </a:solidFill>
                <a:round/>
                <a:headEnd/>
                <a:tailEnd/>
              </a:ln>
            </p:spPr>
            <p:txBody>
              <a:bodyPr/>
              <a:lstStyle/>
              <a:p>
                <a:endParaRPr lang="es-ES" sz="900" dirty="0"/>
              </a:p>
            </p:txBody>
          </p:sp>
          <p:sp>
            <p:nvSpPr>
              <p:cNvPr id="654" name="Freeform 71"/>
              <p:cNvSpPr>
                <a:spLocks/>
              </p:cNvSpPr>
              <p:nvPr>
                <p:custDataLst>
                  <p:tags r:id="rId66"/>
                </p:custDataLst>
              </p:nvPr>
            </p:nvSpPr>
            <p:spPr bwMode="auto">
              <a:xfrm>
                <a:off x="3002" y="2164"/>
                <a:ext cx="305" cy="235"/>
              </a:xfrm>
              <a:custGeom>
                <a:avLst/>
                <a:gdLst>
                  <a:gd name="T0" fmla="*/ 256 w 289"/>
                  <a:gd name="T1" fmla="*/ 38 h 242"/>
                  <a:gd name="T2" fmla="*/ 246 w 289"/>
                  <a:gd name="T3" fmla="*/ 0 h 242"/>
                  <a:gd name="T4" fmla="*/ 226 w 289"/>
                  <a:gd name="T5" fmla="*/ 9 h 242"/>
                  <a:gd name="T6" fmla="*/ 205 w 289"/>
                  <a:gd name="T7" fmla="*/ 9 h 242"/>
                  <a:gd name="T8" fmla="*/ 193 w 289"/>
                  <a:gd name="T9" fmla="*/ 9 h 242"/>
                  <a:gd name="T10" fmla="*/ 171 w 289"/>
                  <a:gd name="T11" fmla="*/ 9 h 242"/>
                  <a:gd name="T12" fmla="*/ 139 w 289"/>
                  <a:gd name="T13" fmla="*/ 30 h 242"/>
                  <a:gd name="T14" fmla="*/ 139 w 289"/>
                  <a:gd name="T15" fmla="*/ 49 h 242"/>
                  <a:gd name="T16" fmla="*/ 139 w 289"/>
                  <a:gd name="T17" fmla="*/ 68 h 242"/>
                  <a:gd name="T18" fmla="*/ 116 w 289"/>
                  <a:gd name="T19" fmla="*/ 106 h 242"/>
                  <a:gd name="T20" fmla="*/ 96 w 289"/>
                  <a:gd name="T21" fmla="*/ 106 h 242"/>
                  <a:gd name="T22" fmla="*/ 107 w 289"/>
                  <a:gd name="T23" fmla="*/ 77 h 242"/>
                  <a:gd name="T24" fmla="*/ 107 w 289"/>
                  <a:gd name="T25" fmla="*/ 68 h 242"/>
                  <a:gd name="T26" fmla="*/ 116 w 289"/>
                  <a:gd name="T27" fmla="*/ 49 h 242"/>
                  <a:gd name="T28" fmla="*/ 85 w 289"/>
                  <a:gd name="T29" fmla="*/ 38 h 242"/>
                  <a:gd name="T30" fmla="*/ 85 w 289"/>
                  <a:gd name="T31" fmla="*/ 38 h 242"/>
                  <a:gd name="T32" fmla="*/ 75 w 289"/>
                  <a:gd name="T33" fmla="*/ 77 h 242"/>
                  <a:gd name="T34" fmla="*/ 64 w 289"/>
                  <a:gd name="T35" fmla="*/ 96 h 242"/>
                  <a:gd name="T36" fmla="*/ 53 w 289"/>
                  <a:gd name="T37" fmla="*/ 106 h 242"/>
                  <a:gd name="T38" fmla="*/ 21 w 289"/>
                  <a:gd name="T39" fmla="*/ 116 h 242"/>
                  <a:gd name="T40" fmla="*/ 32 w 289"/>
                  <a:gd name="T41" fmla="*/ 136 h 242"/>
                  <a:gd name="T42" fmla="*/ 12 w 289"/>
                  <a:gd name="T43" fmla="*/ 154 h 242"/>
                  <a:gd name="T44" fmla="*/ 0 w 289"/>
                  <a:gd name="T45" fmla="*/ 136 h 242"/>
                  <a:gd name="T46" fmla="*/ 0 w 289"/>
                  <a:gd name="T47" fmla="*/ 154 h 242"/>
                  <a:gd name="T48" fmla="*/ 12 w 289"/>
                  <a:gd name="T49" fmla="*/ 174 h 242"/>
                  <a:gd name="T50" fmla="*/ 53 w 289"/>
                  <a:gd name="T51" fmla="*/ 193 h 242"/>
                  <a:gd name="T52" fmla="*/ 64 w 289"/>
                  <a:gd name="T53" fmla="*/ 202 h 242"/>
                  <a:gd name="T54" fmla="*/ 85 w 289"/>
                  <a:gd name="T55" fmla="*/ 193 h 242"/>
                  <a:gd name="T56" fmla="*/ 107 w 289"/>
                  <a:gd name="T57" fmla="*/ 213 h 242"/>
                  <a:gd name="T58" fmla="*/ 128 w 289"/>
                  <a:gd name="T59" fmla="*/ 242 h 242"/>
                  <a:gd name="T60" fmla="*/ 150 w 289"/>
                  <a:gd name="T61" fmla="*/ 222 h 242"/>
                  <a:gd name="T62" fmla="*/ 150 w 289"/>
                  <a:gd name="T63" fmla="*/ 193 h 242"/>
                  <a:gd name="T64" fmla="*/ 171 w 289"/>
                  <a:gd name="T65" fmla="*/ 174 h 242"/>
                  <a:gd name="T66" fmla="*/ 207 w 289"/>
                  <a:gd name="T67" fmla="*/ 177 h 242"/>
                  <a:gd name="T68" fmla="*/ 236 w 289"/>
                  <a:gd name="T69" fmla="*/ 174 h 242"/>
                  <a:gd name="T70" fmla="*/ 256 w 289"/>
                  <a:gd name="T71" fmla="*/ 174 h 242"/>
                  <a:gd name="T72" fmla="*/ 266 w 289"/>
                  <a:gd name="T73" fmla="*/ 136 h 242"/>
                  <a:gd name="T74" fmla="*/ 266 w 289"/>
                  <a:gd name="T75" fmla="*/ 116 h 242"/>
                  <a:gd name="T76" fmla="*/ 266 w 289"/>
                  <a:gd name="T77" fmla="*/ 88 h 242"/>
                  <a:gd name="T78" fmla="*/ 278 w 289"/>
                  <a:gd name="T79" fmla="*/ 77 h 242"/>
                  <a:gd name="T80" fmla="*/ 278 w 289"/>
                  <a:gd name="T81" fmla="*/ 57 h 242"/>
                  <a:gd name="T82" fmla="*/ 289 w 289"/>
                  <a:gd name="T83" fmla="*/ 38 h 242"/>
                  <a:gd name="T84" fmla="*/ 266 w 289"/>
                  <a:gd name="T85"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42">
                    <a:moveTo>
                      <a:pt x="266" y="38"/>
                    </a:moveTo>
                    <a:lnTo>
                      <a:pt x="256" y="38"/>
                    </a:lnTo>
                    <a:lnTo>
                      <a:pt x="256" y="0"/>
                    </a:lnTo>
                    <a:lnTo>
                      <a:pt x="246" y="0"/>
                    </a:lnTo>
                    <a:lnTo>
                      <a:pt x="236" y="0"/>
                    </a:lnTo>
                    <a:lnTo>
                      <a:pt x="226" y="9"/>
                    </a:lnTo>
                    <a:lnTo>
                      <a:pt x="205" y="20"/>
                    </a:lnTo>
                    <a:lnTo>
                      <a:pt x="205" y="9"/>
                    </a:lnTo>
                    <a:lnTo>
                      <a:pt x="205" y="0"/>
                    </a:lnTo>
                    <a:lnTo>
                      <a:pt x="193" y="9"/>
                    </a:lnTo>
                    <a:lnTo>
                      <a:pt x="182" y="9"/>
                    </a:lnTo>
                    <a:lnTo>
                      <a:pt x="171" y="9"/>
                    </a:lnTo>
                    <a:lnTo>
                      <a:pt x="150" y="20"/>
                    </a:lnTo>
                    <a:lnTo>
                      <a:pt x="139" y="30"/>
                    </a:lnTo>
                    <a:lnTo>
                      <a:pt x="139" y="38"/>
                    </a:lnTo>
                    <a:lnTo>
                      <a:pt x="139" y="49"/>
                    </a:lnTo>
                    <a:lnTo>
                      <a:pt x="139" y="57"/>
                    </a:lnTo>
                    <a:lnTo>
                      <a:pt x="139" y="68"/>
                    </a:lnTo>
                    <a:lnTo>
                      <a:pt x="139" y="88"/>
                    </a:lnTo>
                    <a:lnTo>
                      <a:pt x="116" y="106"/>
                    </a:lnTo>
                    <a:lnTo>
                      <a:pt x="107" y="106"/>
                    </a:lnTo>
                    <a:lnTo>
                      <a:pt x="96" y="106"/>
                    </a:lnTo>
                    <a:lnTo>
                      <a:pt x="96" y="88"/>
                    </a:lnTo>
                    <a:lnTo>
                      <a:pt x="107" y="77"/>
                    </a:lnTo>
                    <a:lnTo>
                      <a:pt x="96" y="77"/>
                    </a:lnTo>
                    <a:lnTo>
                      <a:pt x="107" y="68"/>
                    </a:lnTo>
                    <a:lnTo>
                      <a:pt x="116" y="57"/>
                    </a:lnTo>
                    <a:lnTo>
                      <a:pt x="116" y="49"/>
                    </a:lnTo>
                    <a:lnTo>
                      <a:pt x="107" y="38"/>
                    </a:lnTo>
                    <a:lnTo>
                      <a:pt x="85" y="38"/>
                    </a:lnTo>
                    <a:lnTo>
                      <a:pt x="85" y="30"/>
                    </a:lnTo>
                    <a:lnTo>
                      <a:pt x="85" y="38"/>
                    </a:lnTo>
                    <a:lnTo>
                      <a:pt x="75" y="57"/>
                    </a:lnTo>
                    <a:lnTo>
                      <a:pt x="75" y="77"/>
                    </a:lnTo>
                    <a:lnTo>
                      <a:pt x="64" y="88"/>
                    </a:lnTo>
                    <a:lnTo>
                      <a:pt x="64" y="96"/>
                    </a:lnTo>
                    <a:lnTo>
                      <a:pt x="53" y="96"/>
                    </a:lnTo>
                    <a:lnTo>
                      <a:pt x="53" y="106"/>
                    </a:lnTo>
                    <a:lnTo>
                      <a:pt x="42" y="116"/>
                    </a:lnTo>
                    <a:lnTo>
                      <a:pt x="21" y="116"/>
                    </a:lnTo>
                    <a:lnTo>
                      <a:pt x="21" y="136"/>
                    </a:lnTo>
                    <a:lnTo>
                      <a:pt x="32" y="136"/>
                    </a:lnTo>
                    <a:lnTo>
                      <a:pt x="32" y="145"/>
                    </a:lnTo>
                    <a:lnTo>
                      <a:pt x="12" y="154"/>
                    </a:lnTo>
                    <a:lnTo>
                      <a:pt x="12" y="136"/>
                    </a:lnTo>
                    <a:lnTo>
                      <a:pt x="0" y="136"/>
                    </a:lnTo>
                    <a:lnTo>
                      <a:pt x="0" y="145"/>
                    </a:lnTo>
                    <a:lnTo>
                      <a:pt x="0" y="154"/>
                    </a:lnTo>
                    <a:lnTo>
                      <a:pt x="0" y="174"/>
                    </a:lnTo>
                    <a:lnTo>
                      <a:pt x="12" y="174"/>
                    </a:lnTo>
                    <a:lnTo>
                      <a:pt x="21" y="184"/>
                    </a:lnTo>
                    <a:lnTo>
                      <a:pt x="53" y="193"/>
                    </a:lnTo>
                    <a:lnTo>
                      <a:pt x="53" y="202"/>
                    </a:lnTo>
                    <a:lnTo>
                      <a:pt x="64" y="202"/>
                    </a:lnTo>
                    <a:lnTo>
                      <a:pt x="75" y="193"/>
                    </a:lnTo>
                    <a:lnTo>
                      <a:pt x="85" y="193"/>
                    </a:lnTo>
                    <a:lnTo>
                      <a:pt x="96" y="202"/>
                    </a:lnTo>
                    <a:lnTo>
                      <a:pt x="107" y="213"/>
                    </a:lnTo>
                    <a:lnTo>
                      <a:pt x="128" y="233"/>
                    </a:lnTo>
                    <a:lnTo>
                      <a:pt x="128" y="242"/>
                    </a:lnTo>
                    <a:lnTo>
                      <a:pt x="150" y="233"/>
                    </a:lnTo>
                    <a:lnTo>
                      <a:pt x="150" y="222"/>
                    </a:lnTo>
                    <a:lnTo>
                      <a:pt x="150" y="202"/>
                    </a:lnTo>
                    <a:lnTo>
                      <a:pt x="150" y="193"/>
                    </a:lnTo>
                    <a:lnTo>
                      <a:pt x="150" y="184"/>
                    </a:lnTo>
                    <a:lnTo>
                      <a:pt x="171" y="174"/>
                    </a:lnTo>
                    <a:lnTo>
                      <a:pt x="205" y="163"/>
                    </a:lnTo>
                    <a:lnTo>
                      <a:pt x="207" y="177"/>
                    </a:lnTo>
                    <a:lnTo>
                      <a:pt x="226" y="174"/>
                    </a:lnTo>
                    <a:lnTo>
                      <a:pt x="236" y="174"/>
                    </a:lnTo>
                    <a:lnTo>
                      <a:pt x="246" y="174"/>
                    </a:lnTo>
                    <a:lnTo>
                      <a:pt x="256" y="174"/>
                    </a:lnTo>
                    <a:lnTo>
                      <a:pt x="266" y="145"/>
                    </a:lnTo>
                    <a:lnTo>
                      <a:pt x="266" y="136"/>
                    </a:lnTo>
                    <a:lnTo>
                      <a:pt x="256" y="125"/>
                    </a:lnTo>
                    <a:lnTo>
                      <a:pt x="266" y="116"/>
                    </a:lnTo>
                    <a:lnTo>
                      <a:pt x="266" y="106"/>
                    </a:lnTo>
                    <a:lnTo>
                      <a:pt x="266" y="88"/>
                    </a:lnTo>
                    <a:lnTo>
                      <a:pt x="266" y="77"/>
                    </a:lnTo>
                    <a:lnTo>
                      <a:pt x="278" y="77"/>
                    </a:lnTo>
                    <a:lnTo>
                      <a:pt x="278" y="68"/>
                    </a:lnTo>
                    <a:lnTo>
                      <a:pt x="278" y="57"/>
                    </a:lnTo>
                    <a:lnTo>
                      <a:pt x="278" y="49"/>
                    </a:lnTo>
                    <a:lnTo>
                      <a:pt x="289" y="38"/>
                    </a:lnTo>
                    <a:lnTo>
                      <a:pt x="278" y="30"/>
                    </a:lnTo>
                    <a:lnTo>
                      <a:pt x="266" y="38"/>
                    </a:lnTo>
                    <a:lnTo>
                      <a:pt x="266" y="38"/>
                    </a:lnTo>
                    <a:close/>
                  </a:path>
                </a:pathLst>
              </a:custGeom>
              <a:solidFill>
                <a:schemeClr val="accent2"/>
              </a:solidFill>
              <a:ln w="3175" cmpd="sng">
                <a:solidFill>
                  <a:schemeClr val="bg1"/>
                </a:solidFill>
                <a:round/>
                <a:headEnd/>
                <a:tailEnd/>
              </a:ln>
            </p:spPr>
            <p:txBody>
              <a:bodyPr/>
              <a:lstStyle/>
              <a:p>
                <a:endParaRPr lang="es-ES" sz="900" dirty="0"/>
              </a:p>
            </p:txBody>
          </p:sp>
          <p:sp>
            <p:nvSpPr>
              <p:cNvPr id="655" name="Freeform 72"/>
              <p:cNvSpPr>
                <a:spLocks/>
              </p:cNvSpPr>
              <p:nvPr>
                <p:custDataLst>
                  <p:tags r:id="rId67"/>
                </p:custDataLst>
              </p:nvPr>
            </p:nvSpPr>
            <p:spPr bwMode="auto">
              <a:xfrm>
                <a:off x="3675" y="2924"/>
                <a:ext cx="530" cy="380"/>
              </a:xfrm>
              <a:custGeom>
                <a:avLst/>
                <a:gdLst>
                  <a:gd name="T0" fmla="*/ 0 w 501"/>
                  <a:gd name="T1" fmla="*/ 117 h 390"/>
                  <a:gd name="T2" fmla="*/ 24 w 501"/>
                  <a:gd name="T3" fmla="*/ 171 h 390"/>
                  <a:gd name="T4" fmla="*/ 53 w 501"/>
                  <a:gd name="T5" fmla="*/ 178 h 390"/>
                  <a:gd name="T6" fmla="*/ 56 w 501"/>
                  <a:gd name="T7" fmla="*/ 142 h 390"/>
                  <a:gd name="T8" fmla="*/ 86 w 501"/>
                  <a:gd name="T9" fmla="*/ 139 h 390"/>
                  <a:gd name="T10" fmla="*/ 110 w 501"/>
                  <a:gd name="T11" fmla="*/ 175 h 390"/>
                  <a:gd name="T12" fmla="*/ 153 w 501"/>
                  <a:gd name="T13" fmla="*/ 240 h 390"/>
                  <a:gd name="T14" fmla="*/ 132 w 501"/>
                  <a:gd name="T15" fmla="*/ 252 h 390"/>
                  <a:gd name="T16" fmla="*/ 168 w 501"/>
                  <a:gd name="T17" fmla="*/ 286 h 390"/>
                  <a:gd name="T18" fmla="*/ 192 w 501"/>
                  <a:gd name="T19" fmla="*/ 306 h 390"/>
                  <a:gd name="T20" fmla="*/ 218 w 501"/>
                  <a:gd name="T21" fmla="*/ 328 h 390"/>
                  <a:gd name="T22" fmla="*/ 285 w 501"/>
                  <a:gd name="T23" fmla="*/ 343 h 390"/>
                  <a:gd name="T24" fmla="*/ 329 w 501"/>
                  <a:gd name="T25" fmla="*/ 384 h 390"/>
                  <a:gd name="T26" fmla="*/ 356 w 501"/>
                  <a:gd name="T27" fmla="*/ 375 h 390"/>
                  <a:gd name="T28" fmla="*/ 329 w 501"/>
                  <a:gd name="T29" fmla="*/ 354 h 390"/>
                  <a:gd name="T30" fmla="*/ 314 w 501"/>
                  <a:gd name="T31" fmla="*/ 327 h 390"/>
                  <a:gd name="T32" fmla="*/ 290 w 501"/>
                  <a:gd name="T33" fmla="*/ 322 h 390"/>
                  <a:gd name="T34" fmla="*/ 264 w 501"/>
                  <a:gd name="T35" fmla="*/ 283 h 390"/>
                  <a:gd name="T36" fmla="*/ 228 w 501"/>
                  <a:gd name="T37" fmla="*/ 256 h 390"/>
                  <a:gd name="T38" fmla="*/ 198 w 501"/>
                  <a:gd name="T39" fmla="*/ 198 h 390"/>
                  <a:gd name="T40" fmla="*/ 188 w 501"/>
                  <a:gd name="T41" fmla="*/ 148 h 390"/>
                  <a:gd name="T42" fmla="*/ 222 w 501"/>
                  <a:gd name="T43" fmla="*/ 157 h 390"/>
                  <a:gd name="T44" fmla="*/ 251 w 501"/>
                  <a:gd name="T45" fmla="*/ 154 h 390"/>
                  <a:gd name="T46" fmla="*/ 281 w 501"/>
                  <a:gd name="T47" fmla="*/ 144 h 390"/>
                  <a:gd name="T48" fmla="*/ 315 w 501"/>
                  <a:gd name="T49" fmla="*/ 156 h 390"/>
                  <a:gd name="T50" fmla="*/ 353 w 501"/>
                  <a:gd name="T51" fmla="*/ 163 h 390"/>
                  <a:gd name="T52" fmla="*/ 396 w 501"/>
                  <a:gd name="T53" fmla="*/ 157 h 390"/>
                  <a:gd name="T54" fmla="*/ 434 w 501"/>
                  <a:gd name="T55" fmla="*/ 162 h 390"/>
                  <a:gd name="T56" fmla="*/ 458 w 501"/>
                  <a:gd name="T57" fmla="*/ 186 h 390"/>
                  <a:gd name="T58" fmla="*/ 470 w 501"/>
                  <a:gd name="T59" fmla="*/ 168 h 390"/>
                  <a:gd name="T60" fmla="*/ 501 w 501"/>
                  <a:gd name="T61" fmla="*/ 145 h 390"/>
                  <a:gd name="T62" fmla="*/ 464 w 501"/>
                  <a:gd name="T63" fmla="*/ 132 h 390"/>
                  <a:gd name="T64" fmla="*/ 452 w 501"/>
                  <a:gd name="T65" fmla="*/ 96 h 390"/>
                  <a:gd name="T66" fmla="*/ 435 w 501"/>
                  <a:gd name="T67" fmla="*/ 70 h 390"/>
                  <a:gd name="T68" fmla="*/ 402 w 501"/>
                  <a:gd name="T69" fmla="*/ 90 h 390"/>
                  <a:gd name="T70" fmla="*/ 372 w 501"/>
                  <a:gd name="T71" fmla="*/ 81 h 390"/>
                  <a:gd name="T72" fmla="*/ 341 w 501"/>
                  <a:gd name="T73" fmla="*/ 73 h 390"/>
                  <a:gd name="T74" fmla="*/ 315 w 501"/>
                  <a:gd name="T75" fmla="*/ 54 h 390"/>
                  <a:gd name="T76" fmla="*/ 284 w 501"/>
                  <a:gd name="T77" fmla="*/ 30 h 390"/>
                  <a:gd name="T78" fmla="*/ 279 w 501"/>
                  <a:gd name="T79" fmla="*/ 0 h 390"/>
                  <a:gd name="T80" fmla="*/ 227 w 501"/>
                  <a:gd name="T81" fmla="*/ 25 h 390"/>
                  <a:gd name="T82" fmla="*/ 197 w 501"/>
                  <a:gd name="T83" fmla="*/ 33 h 390"/>
                  <a:gd name="T84" fmla="*/ 182 w 501"/>
                  <a:gd name="T85" fmla="*/ 48 h 390"/>
                  <a:gd name="T86" fmla="*/ 177 w 501"/>
                  <a:gd name="T87" fmla="*/ 78 h 390"/>
                  <a:gd name="T88" fmla="*/ 156 w 501"/>
                  <a:gd name="T89" fmla="*/ 79 h 390"/>
                  <a:gd name="T90" fmla="*/ 147 w 501"/>
                  <a:gd name="T91" fmla="*/ 120 h 390"/>
                  <a:gd name="T92" fmla="*/ 117 w 501"/>
                  <a:gd name="T93" fmla="*/ 103 h 390"/>
                  <a:gd name="T94" fmla="*/ 72 w 501"/>
                  <a:gd name="T95" fmla="*/ 102 h 390"/>
                  <a:gd name="T96" fmla="*/ 27 w 501"/>
                  <a:gd name="T97" fmla="*/ 9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390">
                    <a:moveTo>
                      <a:pt x="6" y="91"/>
                    </a:moveTo>
                    <a:lnTo>
                      <a:pt x="0" y="117"/>
                    </a:lnTo>
                    <a:lnTo>
                      <a:pt x="2" y="133"/>
                    </a:lnTo>
                    <a:lnTo>
                      <a:pt x="24" y="171"/>
                    </a:lnTo>
                    <a:lnTo>
                      <a:pt x="44" y="196"/>
                    </a:lnTo>
                    <a:lnTo>
                      <a:pt x="53" y="178"/>
                    </a:lnTo>
                    <a:lnTo>
                      <a:pt x="53" y="156"/>
                    </a:lnTo>
                    <a:lnTo>
                      <a:pt x="56" y="142"/>
                    </a:lnTo>
                    <a:lnTo>
                      <a:pt x="68" y="124"/>
                    </a:lnTo>
                    <a:lnTo>
                      <a:pt x="86" y="139"/>
                    </a:lnTo>
                    <a:lnTo>
                      <a:pt x="102" y="150"/>
                    </a:lnTo>
                    <a:lnTo>
                      <a:pt x="110" y="175"/>
                    </a:lnTo>
                    <a:lnTo>
                      <a:pt x="113" y="201"/>
                    </a:lnTo>
                    <a:lnTo>
                      <a:pt x="153" y="240"/>
                    </a:lnTo>
                    <a:lnTo>
                      <a:pt x="143" y="244"/>
                    </a:lnTo>
                    <a:lnTo>
                      <a:pt x="132" y="252"/>
                    </a:lnTo>
                    <a:lnTo>
                      <a:pt x="152" y="273"/>
                    </a:lnTo>
                    <a:lnTo>
                      <a:pt x="168" y="286"/>
                    </a:lnTo>
                    <a:lnTo>
                      <a:pt x="176" y="297"/>
                    </a:lnTo>
                    <a:lnTo>
                      <a:pt x="192" y="306"/>
                    </a:lnTo>
                    <a:lnTo>
                      <a:pt x="201" y="325"/>
                    </a:lnTo>
                    <a:lnTo>
                      <a:pt x="218" y="328"/>
                    </a:lnTo>
                    <a:lnTo>
                      <a:pt x="239" y="327"/>
                    </a:lnTo>
                    <a:lnTo>
                      <a:pt x="285" y="343"/>
                    </a:lnTo>
                    <a:lnTo>
                      <a:pt x="306" y="361"/>
                    </a:lnTo>
                    <a:lnTo>
                      <a:pt x="329" y="384"/>
                    </a:lnTo>
                    <a:lnTo>
                      <a:pt x="347" y="390"/>
                    </a:lnTo>
                    <a:lnTo>
                      <a:pt x="356" y="375"/>
                    </a:lnTo>
                    <a:lnTo>
                      <a:pt x="341" y="366"/>
                    </a:lnTo>
                    <a:lnTo>
                      <a:pt x="329" y="354"/>
                    </a:lnTo>
                    <a:lnTo>
                      <a:pt x="318" y="339"/>
                    </a:lnTo>
                    <a:lnTo>
                      <a:pt x="314" y="327"/>
                    </a:lnTo>
                    <a:lnTo>
                      <a:pt x="300" y="327"/>
                    </a:lnTo>
                    <a:lnTo>
                      <a:pt x="290" y="322"/>
                    </a:lnTo>
                    <a:lnTo>
                      <a:pt x="276" y="304"/>
                    </a:lnTo>
                    <a:lnTo>
                      <a:pt x="264" y="283"/>
                    </a:lnTo>
                    <a:lnTo>
                      <a:pt x="251" y="271"/>
                    </a:lnTo>
                    <a:lnTo>
                      <a:pt x="228" y="256"/>
                    </a:lnTo>
                    <a:lnTo>
                      <a:pt x="212" y="223"/>
                    </a:lnTo>
                    <a:lnTo>
                      <a:pt x="198" y="198"/>
                    </a:lnTo>
                    <a:lnTo>
                      <a:pt x="188" y="172"/>
                    </a:lnTo>
                    <a:lnTo>
                      <a:pt x="188" y="148"/>
                    </a:lnTo>
                    <a:lnTo>
                      <a:pt x="201" y="150"/>
                    </a:lnTo>
                    <a:lnTo>
                      <a:pt x="222" y="157"/>
                    </a:lnTo>
                    <a:lnTo>
                      <a:pt x="231" y="172"/>
                    </a:lnTo>
                    <a:lnTo>
                      <a:pt x="251" y="154"/>
                    </a:lnTo>
                    <a:lnTo>
                      <a:pt x="269" y="150"/>
                    </a:lnTo>
                    <a:lnTo>
                      <a:pt x="281" y="144"/>
                    </a:lnTo>
                    <a:lnTo>
                      <a:pt x="302" y="148"/>
                    </a:lnTo>
                    <a:lnTo>
                      <a:pt x="315" y="156"/>
                    </a:lnTo>
                    <a:lnTo>
                      <a:pt x="335" y="156"/>
                    </a:lnTo>
                    <a:lnTo>
                      <a:pt x="353" y="163"/>
                    </a:lnTo>
                    <a:lnTo>
                      <a:pt x="372" y="159"/>
                    </a:lnTo>
                    <a:lnTo>
                      <a:pt x="396" y="157"/>
                    </a:lnTo>
                    <a:lnTo>
                      <a:pt x="414" y="163"/>
                    </a:lnTo>
                    <a:lnTo>
                      <a:pt x="434" y="162"/>
                    </a:lnTo>
                    <a:lnTo>
                      <a:pt x="443" y="178"/>
                    </a:lnTo>
                    <a:lnTo>
                      <a:pt x="458" y="186"/>
                    </a:lnTo>
                    <a:lnTo>
                      <a:pt x="470" y="184"/>
                    </a:lnTo>
                    <a:lnTo>
                      <a:pt x="470" y="168"/>
                    </a:lnTo>
                    <a:lnTo>
                      <a:pt x="489" y="153"/>
                    </a:lnTo>
                    <a:lnTo>
                      <a:pt x="501" y="145"/>
                    </a:lnTo>
                    <a:lnTo>
                      <a:pt x="482" y="138"/>
                    </a:lnTo>
                    <a:lnTo>
                      <a:pt x="464" y="132"/>
                    </a:lnTo>
                    <a:lnTo>
                      <a:pt x="458" y="120"/>
                    </a:lnTo>
                    <a:lnTo>
                      <a:pt x="452" y="96"/>
                    </a:lnTo>
                    <a:lnTo>
                      <a:pt x="444" y="81"/>
                    </a:lnTo>
                    <a:lnTo>
                      <a:pt x="435" y="70"/>
                    </a:lnTo>
                    <a:lnTo>
                      <a:pt x="416" y="88"/>
                    </a:lnTo>
                    <a:lnTo>
                      <a:pt x="402" y="90"/>
                    </a:lnTo>
                    <a:lnTo>
                      <a:pt x="387" y="82"/>
                    </a:lnTo>
                    <a:lnTo>
                      <a:pt x="372" y="81"/>
                    </a:lnTo>
                    <a:lnTo>
                      <a:pt x="354" y="81"/>
                    </a:lnTo>
                    <a:lnTo>
                      <a:pt x="341" y="73"/>
                    </a:lnTo>
                    <a:lnTo>
                      <a:pt x="327" y="57"/>
                    </a:lnTo>
                    <a:lnTo>
                      <a:pt x="315" y="54"/>
                    </a:lnTo>
                    <a:lnTo>
                      <a:pt x="300" y="46"/>
                    </a:lnTo>
                    <a:lnTo>
                      <a:pt x="284" y="30"/>
                    </a:lnTo>
                    <a:lnTo>
                      <a:pt x="279" y="18"/>
                    </a:lnTo>
                    <a:lnTo>
                      <a:pt x="279" y="0"/>
                    </a:lnTo>
                    <a:lnTo>
                      <a:pt x="254" y="7"/>
                    </a:lnTo>
                    <a:lnTo>
                      <a:pt x="227" y="25"/>
                    </a:lnTo>
                    <a:lnTo>
                      <a:pt x="216" y="30"/>
                    </a:lnTo>
                    <a:lnTo>
                      <a:pt x="197" y="33"/>
                    </a:lnTo>
                    <a:lnTo>
                      <a:pt x="195" y="45"/>
                    </a:lnTo>
                    <a:lnTo>
                      <a:pt x="182" y="48"/>
                    </a:lnTo>
                    <a:lnTo>
                      <a:pt x="182" y="69"/>
                    </a:lnTo>
                    <a:lnTo>
                      <a:pt x="177" y="78"/>
                    </a:lnTo>
                    <a:lnTo>
                      <a:pt x="167" y="82"/>
                    </a:lnTo>
                    <a:lnTo>
                      <a:pt x="156" y="79"/>
                    </a:lnTo>
                    <a:lnTo>
                      <a:pt x="155" y="111"/>
                    </a:lnTo>
                    <a:lnTo>
                      <a:pt x="147" y="120"/>
                    </a:lnTo>
                    <a:lnTo>
                      <a:pt x="131" y="117"/>
                    </a:lnTo>
                    <a:lnTo>
                      <a:pt x="117" y="103"/>
                    </a:lnTo>
                    <a:lnTo>
                      <a:pt x="104" y="100"/>
                    </a:lnTo>
                    <a:lnTo>
                      <a:pt x="72" y="102"/>
                    </a:lnTo>
                    <a:lnTo>
                      <a:pt x="54" y="111"/>
                    </a:lnTo>
                    <a:lnTo>
                      <a:pt x="27" y="97"/>
                    </a:lnTo>
                    <a:lnTo>
                      <a:pt x="6" y="91"/>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656" name="Freeform 73"/>
              <p:cNvSpPr>
                <a:spLocks/>
              </p:cNvSpPr>
              <p:nvPr>
                <p:custDataLst>
                  <p:tags r:id="rId68"/>
                </p:custDataLst>
              </p:nvPr>
            </p:nvSpPr>
            <p:spPr bwMode="auto">
              <a:xfrm>
                <a:off x="3872" y="3061"/>
                <a:ext cx="345" cy="281"/>
              </a:xfrm>
              <a:custGeom>
                <a:avLst/>
                <a:gdLst>
                  <a:gd name="T0" fmla="*/ 216 w 327"/>
                  <a:gd name="T1" fmla="*/ 285 h 288"/>
                  <a:gd name="T2" fmla="*/ 249 w 327"/>
                  <a:gd name="T3" fmla="*/ 276 h 288"/>
                  <a:gd name="T4" fmla="*/ 231 w 327"/>
                  <a:gd name="T5" fmla="*/ 259 h 288"/>
                  <a:gd name="T6" fmla="*/ 232 w 327"/>
                  <a:gd name="T7" fmla="*/ 241 h 288"/>
                  <a:gd name="T8" fmla="*/ 247 w 327"/>
                  <a:gd name="T9" fmla="*/ 238 h 288"/>
                  <a:gd name="T10" fmla="*/ 258 w 327"/>
                  <a:gd name="T11" fmla="*/ 213 h 288"/>
                  <a:gd name="T12" fmla="*/ 267 w 327"/>
                  <a:gd name="T13" fmla="*/ 205 h 288"/>
                  <a:gd name="T14" fmla="*/ 280 w 327"/>
                  <a:gd name="T15" fmla="*/ 213 h 288"/>
                  <a:gd name="T16" fmla="*/ 280 w 327"/>
                  <a:gd name="T17" fmla="*/ 195 h 288"/>
                  <a:gd name="T18" fmla="*/ 274 w 327"/>
                  <a:gd name="T19" fmla="*/ 181 h 288"/>
                  <a:gd name="T20" fmla="*/ 291 w 327"/>
                  <a:gd name="T21" fmla="*/ 189 h 288"/>
                  <a:gd name="T22" fmla="*/ 316 w 327"/>
                  <a:gd name="T23" fmla="*/ 177 h 288"/>
                  <a:gd name="T24" fmla="*/ 327 w 327"/>
                  <a:gd name="T25" fmla="*/ 166 h 288"/>
                  <a:gd name="T26" fmla="*/ 309 w 327"/>
                  <a:gd name="T27" fmla="*/ 153 h 288"/>
                  <a:gd name="T28" fmla="*/ 300 w 327"/>
                  <a:gd name="T29" fmla="*/ 133 h 288"/>
                  <a:gd name="T30" fmla="*/ 294 w 327"/>
                  <a:gd name="T31" fmla="*/ 115 h 288"/>
                  <a:gd name="T32" fmla="*/ 312 w 327"/>
                  <a:gd name="T33" fmla="*/ 112 h 288"/>
                  <a:gd name="T34" fmla="*/ 304 w 327"/>
                  <a:gd name="T35" fmla="*/ 93 h 288"/>
                  <a:gd name="T36" fmla="*/ 291 w 327"/>
                  <a:gd name="T37" fmla="*/ 81 h 288"/>
                  <a:gd name="T38" fmla="*/ 279 w 327"/>
                  <a:gd name="T39" fmla="*/ 78 h 288"/>
                  <a:gd name="T40" fmla="*/ 277 w 327"/>
                  <a:gd name="T41" fmla="*/ 64 h 288"/>
                  <a:gd name="T42" fmla="*/ 279 w 327"/>
                  <a:gd name="T43" fmla="*/ 45 h 288"/>
                  <a:gd name="T44" fmla="*/ 262 w 327"/>
                  <a:gd name="T45" fmla="*/ 31 h 288"/>
                  <a:gd name="T46" fmla="*/ 250 w 327"/>
                  <a:gd name="T47" fmla="*/ 16 h 288"/>
                  <a:gd name="T48" fmla="*/ 223 w 327"/>
                  <a:gd name="T49" fmla="*/ 16 h 288"/>
                  <a:gd name="T50" fmla="*/ 196 w 327"/>
                  <a:gd name="T51" fmla="*/ 12 h 288"/>
                  <a:gd name="T52" fmla="*/ 159 w 327"/>
                  <a:gd name="T53" fmla="*/ 15 h 288"/>
                  <a:gd name="T54" fmla="*/ 132 w 327"/>
                  <a:gd name="T55" fmla="*/ 7 h 288"/>
                  <a:gd name="T56" fmla="*/ 109 w 327"/>
                  <a:gd name="T57" fmla="*/ 0 h 288"/>
                  <a:gd name="T58" fmla="*/ 79 w 327"/>
                  <a:gd name="T59" fmla="*/ 1 h 288"/>
                  <a:gd name="T60" fmla="*/ 48 w 327"/>
                  <a:gd name="T61" fmla="*/ 21 h 288"/>
                  <a:gd name="T62" fmla="*/ 39 w 327"/>
                  <a:gd name="T63" fmla="*/ 13 h 288"/>
                  <a:gd name="T64" fmla="*/ 22 w 327"/>
                  <a:gd name="T65" fmla="*/ 6 h 288"/>
                  <a:gd name="T66" fmla="*/ 6 w 327"/>
                  <a:gd name="T67" fmla="*/ 4 h 288"/>
                  <a:gd name="T68" fmla="*/ 0 w 327"/>
                  <a:gd name="T69" fmla="*/ 22 h 288"/>
                  <a:gd name="T70" fmla="*/ 3 w 327"/>
                  <a:gd name="T71" fmla="*/ 45 h 288"/>
                  <a:gd name="T72" fmla="*/ 19 w 327"/>
                  <a:gd name="T73" fmla="*/ 78 h 288"/>
                  <a:gd name="T74" fmla="*/ 37 w 327"/>
                  <a:gd name="T75" fmla="*/ 115 h 288"/>
                  <a:gd name="T76" fmla="*/ 70 w 327"/>
                  <a:gd name="T77" fmla="*/ 136 h 288"/>
                  <a:gd name="T78" fmla="*/ 91 w 327"/>
                  <a:gd name="T79" fmla="*/ 166 h 288"/>
                  <a:gd name="T80" fmla="*/ 106 w 327"/>
                  <a:gd name="T81" fmla="*/ 186 h 288"/>
                  <a:gd name="T82" fmla="*/ 126 w 327"/>
                  <a:gd name="T83" fmla="*/ 189 h 288"/>
                  <a:gd name="T84" fmla="*/ 148 w 327"/>
                  <a:gd name="T85" fmla="*/ 225 h 288"/>
                  <a:gd name="T86" fmla="*/ 171 w 327"/>
                  <a:gd name="T87" fmla="*/ 232 h 288"/>
                  <a:gd name="T88" fmla="*/ 160 w 327"/>
                  <a:gd name="T89" fmla="*/ 247 h 288"/>
                  <a:gd name="T90" fmla="*/ 142 w 327"/>
                  <a:gd name="T91" fmla="*/ 240 h 288"/>
                  <a:gd name="T92" fmla="*/ 172 w 327"/>
                  <a:gd name="T93" fmla="*/ 264 h 288"/>
                  <a:gd name="T94" fmla="*/ 187 w 327"/>
                  <a:gd name="T95" fmla="*/ 277 h 288"/>
                  <a:gd name="T96" fmla="*/ 205 w 327"/>
                  <a:gd name="T97" fmla="*/ 288 h 288"/>
                  <a:gd name="T98" fmla="*/ 216 w 327"/>
                  <a:gd name="T99"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288">
                    <a:moveTo>
                      <a:pt x="216" y="285"/>
                    </a:moveTo>
                    <a:lnTo>
                      <a:pt x="249" y="276"/>
                    </a:lnTo>
                    <a:lnTo>
                      <a:pt x="231" y="259"/>
                    </a:lnTo>
                    <a:lnTo>
                      <a:pt x="232" y="241"/>
                    </a:lnTo>
                    <a:lnTo>
                      <a:pt x="247" y="238"/>
                    </a:lnTo>
                    <a:lnTo>
                      <a:pt x="258" y="213"/>
                    </a:lnTo>
                    <a:lnTo>
                      <a:pt x="267" y="205"/>
                    </a:lnTo>
                    <a:lnTo>
                      <a:pt x="280" y="213"/>
                    </a:lnTo>
                    <a:lnTo>
                      <a:pt x="280" y="195"/>
                    </a:lnTo>
                    <a:lnTo>
                      <a:pt x="274" y="181"/>
                    </a:lnTo>
                    <a:lnTo>
                      <a:pt x="291" y="189"/>
                    </a:lnTo>
                    <a:lnTo>
                      <a:pt x="316" y="177"/>
                    </a:lnTo>
                    <a:lnTo>
                      <a:pt x="327" y="166"/>
                    </a:lnTo>
                    <a:lnTo>
                      <a:pt x="309" y="153"/>
                    </a:lnTo>
                    <a:lnTo>
                      <a:pt x="300" y="133"/>
                    </a:lnTo>
                    <a:lnTo>
                      <a:pt x="294" y="115"/>
                    </a:lnTo>
                    <a:lnTo>
                      <a:pt x="312" y="112"/>
                    </a:lnTo>
                    <a:lnTo>
                      <a:pt x="304" y="93"/>
                    </a:lnTo>
                    <a:lnTo>
                      <a:pt x="291" y="81"/>
                    </a:lnTo>
                    <a:lnTo>
                      <a:pt x="279" y="78"/>
                    </a:lnTo>
                    <a:lnTo>
                      <a:pt x="277" y="64"/>
                    </a:lnTo>
                    <a:lnTo>
                      <a:pt x="279" y="45"/>
                    </a:lnTo>
                    <a:lnTo>
                      <a:pt x="262" y="31"/>
                    </a:lnTo>
                    <a:lnTo>
                      <a:pt x="250" y="16"/>
                    </a:lnTo>
                    <a:lnTo>
                      <a:pt x="223" y="16"/>
                    </a:lnTo>
                    <a:lnTo>
                      <a:pt x="196" y="12"/>
                    </a:lnTo>
                    <a:lnTo>
                      <a:pt x="159" y="15"/>
                    </a:lnTo>
                    <a:lnTo>
                      <a:pt x="132" y="7"/>
                    </a:lnTo>
                    <a:lnTo>
                      <a:pt x="109" y="0"/>
                    </a:lnTo>
                    <a:lnTo>
                      <a:pt x="79" y="1"/>
                    </a:lnTo>
                    <a:lnTo>
                      <a:pt x="48" y="21"/>
                    </a:lnTo>
                    <a:lnTo>
                      <a:pt x="39" y="13"/>
                    </a:lnTo>
                    <a:lnTo>
                      <a:pt x="22" y="6"/>
                    </a:lnTo>
                    <a:lnTo>
                      <a:pt x="6" y="4"/>
                    </a:lnTo>
                    <a:lnTo>
                      <a:pt x="0" y="22"/>
                    </a:lnTo>
                    <a:lnTo>
                      <a:pt x="3" y="45"/>
                    </a:lnTo>
                    <a:lnTo>
                      <a:pt x="19" y="78"/>
                    </a:lnTo>
                    <a:lnTo>
                      <a:pt x="37" y="115"/>
                    </a:lnTo>
                    <a:lnTo>
                      <a:pt x="70" y="136"/>
                    </a:lnTo>
                    <a:lnTo>
                      <a:pt x="91" y="166"/>
                    </a:lnTo>
                    <a:lnTo>
                      <a:pt x="106" y="186"/>
                    </a:lnTo>
                    <a:lnTo>
                      <a:pt x="126" y="189"/>
                    </a:lnTo>
                    <a:lnTo>
                      <a:pt x="148" y="225"/>
                    </a:lnTo>
                    <a:lnTo>
                      <a:pt x="171" y="232"/>
                    </a:lnTo>
                    <a:lnTo>
                      <a:pt x="160" y="247"/>
                    </a:lnTo>
                    <a:lnTo>
                      <a:pt x="142" y="240"/>
                    </a:lnTo>
                    <a:lnTo>
                      <a:pt x="172" y="264"/>
                    </a:lnTo>
                    <a:lnTo>
                      <a:pt x="187" y="277"/>
                    </a:lnTo>
                    <a:lnTo>
                      <a:pt x="205" y="288"/>
                    </a:lnTo>
                    <a:lnTo>
                      <a:pt x="216" y="28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657" name="Freeform 74"/>
              <p:cNvSpPr>
                <a:spLocks/>
              </p:cNvSpPr>
              <p:nvPr>
                <p:custDataLst>
                  <p:tags r:id="rId69"/>
                </p:custDataLst>
              </p:nvPr>
            </p:nvSpPr>
            <p:spPr bwMode="auto">
              <a:xfrm>
                <a:off x="3298" y="1014"/>
                <a:ext cx="655" cy="686"/>
              </a:xfrm>
              <a:custGeom>
                <a:avLst/>
                <a:gdLst>
                  <a:gd name="T0" fmla="*/ 397 w 622"/>
                  <a:gd name="T1" fmla="*/ 637 h 703"/>
                  <a:gd name="T2" fmla="*/ 397 w 622"/>
                  <a:gd name="T3" fmla="*/ 598 h 703"/>
                  <a:gd name="T4" fmla="*/ 429 w 622"/>
                  <a:gd name="T5" fmla="*/ 549 h 703"/>
                  <a:gd name="T6" fmla="*/ 472 w 622"/>
                  <a:gd name="T7" fmla="*/ 512 h 703"/>
                  <a:gd name="T8" fmla="*/ 461 w 622"/>
                  <a:gd name="T9" fmla="*/ 444 h 703"/>
                  <a:gd name="T10" fmla="*/ 495 w 622"/>
                  <a:gd name="T11" fmla="*/ 386 h 703"/>
                  <a:gd name="T12" fmla="*/ 472 w 622"/>
                  <a:gd name="T13" fmla="*/ 347 h 703"/>
                  <a:gd name="T14" fmla="*/ 483 w 622"/>
                  <a:gd name="T15" fmla="*/ 289 h 703"/>
                  <a:gd name="T16" fmla="*/ 483 w 622"/>
                  <a:gd name="T17" fmla="*/ 242 h 703"/>
                  <a:gd name="T18" fmla="*/ 495 w 622"/>
                  <a:gd name="T19" fmla="*/ 165 h 703"/>
                  <a:gd name="T20" fmla="*/ 536 w 622"/>
                  <a:gd name="T21" fmla="*/ 155 h 703"/>
                  <a:gd name="T22" fmla="*/ 591 w 622"/>
                  <a:gd name="T23" fmla="*/ 137 h 703"/>
                  <a:gd name="T24" fmla="*/ 591 w 622"/>
                  <a:gd name="T25" fmla="*/ 87 h 703"/>
                  <a:gd name="T26" fmla="*/ 611 w 622"/>
                  <a:gd name="T27" fmla="*/ 40 h 703"/>
                  <a:gd name="T28" fmla="*/ 503 w 622"/>
                  <a:gd name="T29" fmla="*/ 40 h 703"/>
                  <a:gd name="T30" fmla="*/ 493 w 622"/>
                  <a:gd name="T31" fmla="*/ 58 h 703"/>
                  <a:gd name="T32" fmla="*/ 460 w 622"/>
                  <a:gd name="T33" fmla="*/ 78 h 703"/>
                  <a:gd name="T34" fmla="*/ 428 w 622"/>
                  <a:gd name="T35" fmla="*/ 78 h 703"/>
                  <a:gd name="T36" fmla="*/ 395 w 622"/>
                  <a:gd name="T37" fmla="*/ 106 h 703"/>
                  <a:gd name="T38" fmla="*/ 365 w 622"/>
                  <a:gd name="T39" fmla="*/ 137 h 703"/>
                  <a:gd name="T40" fmla="*/ 331 w 622"/>
                  <a:gd name="T41" fmla="*/ 165 h 703"/>
                  <a:gd name="T42" fmla="*/ 290 w 622"/>
                  <a:gd name="T43" fmla="*/ 174 h 703"/>
                  <a:gd name="T44" fmla="*/ 279 w 622"/>
                  <a:gd name="T45" fmla="*/ 193 h 703"/>
                  <a:gd name="T46" fmla="*/ 247 w 622"/>
                  <a:gd name="T47" fmla="*/ 203 h 703"/>
                  <a:gd name="T48" fmla="*/ 213 w 622"/>
                  <a:gd name="T49" fmla="*/ 212 h 703"/>
                  <a:gd name="T50" fmla="*/ 182 w 622"/>
                  <a:gd name="T51" fmla="*/ 222 h 703"/>
                  <a:gd name="T52" fmla="*/ 172 w 622"/>
                  <a:gd name="T53" fmla="*/ 250 h 703"/>
                  <a:gd name="T54" fmla="*/ 129 w 622"/>
                  <a:gd name="T55" fmla="*/ 250 h 703"/>
                  <a:gd name="T56" fmla="*/ 85 w 622"/>
                  <a:gd name="T57" fmla="*/ 250 h 703"/>
                  <a:gd name="T58" fmla="*/ 85 w 622"/>
                  <a:gd name="T59" fmla="*/ 279 h 703"/>
                  <a:gd name="T60" fmla="*/ 75 w 622"/>
                  <a:gd name="T61" fmla="*/ 299 h 703"/>
                  <a:gd name="T62" fmla="*/ 64 w 622"/>
                  <a:gd name="T63" fmla="*/ 329 h 703"/>
                  <a:gd name="T64" fmla="*/ 53 w 622"/>
                  <a:gd name="T65" fmla="*/ 356 h 703"/>
                  <a:gd name="T66" fmla="*/ 42 w 622"/>
                  <a:gd name="T67" fmla="*/ 356 h 703"/>
                  <a:gd name="T68" fmla="*/ 64 w 622"/>
                  <a:gd name="T69" fmla="*/ 405 h 703"/>
                  <a:gd name="T70" fmla="*/ 32 w 622"/>
                  <a:gd name="T71" fmla="*/ 425 h 703"/>
                  <a:gd name="T72" fmla="*/ 32 w 622"/>
                  <a:gd name="T73" fmla="*/ 444 h 703"/>
                  <a:gd name="T74" fmla="*/ 97 w 622"/>
                  <a:gd name="T75" fmla="*/ 454 h 703"/>
                  <a:gd name="T76" fmla="*/ 75 w 622"/>
                  <a:gd name="T77" fmla="*/ 512 h 703"/>
                  <a:gd name="T78" fmla="*/ 32 w 622"/>
                  <a:gd name="T79" fmla="*/ 512 h 703"/>
                  <a:gd name="T80" fmla="*/ 0 w 622"/>
                  <a:gd name="T81" fmla="*/ 559 h 703"/>
                  <a:gd name="T82" fmla="*/ 53 w 622"/>
                  <a:gd name="T83" fmla="*/ 549 h 703"/>
                  <a:gd name="T84" fmla="*/ 32 w 622"/>
                  <a:gd name="T85" fmla="*/ 598 h 703"/>
                  <a:gd name="T86" fmla="*/ 22 w 622"/>
                  <a:gd name="T87" fmla="*/ 627 h 703"/>
                  <a:gd name="T88" fmla="*/ 53 w 622"/>
                  <a:gd name="T89" fmla="*/ 684 h 703"/>
                  <a:gd name="T90" fmla="*/ 117 w 622"/>
                  <a:gd name="T91" fmla="*/ 703 h 703"/>
                  <a:gd name="T92" fmla="*/ 182 w 622"/>
                  <a:gd name="T93" fmla="*/ 694 h 703"/>
                  <a:gd name="T94" fmla="*/ 247 w 622"/>
                  <a:gd name="T95" fmla="*/ 646 h 703"/>
                  <a:gd name="T96" fmla="*/ 279 w 622"/>
                  <a:gd name="T97" fmla="*/ 637 h 703"/>
                  <a:gd name="T98" fmla="*/ 331 w 622"/>
                  <a:gd name="T99" fmla="*/ 598 h 703"/>
                  <a:gd name="T100" fmla="*/ 354 w 622"/>
                  <a:gd name="T101" fmla="*/ 539 h 703"/>
                  <a:gd name="T102" fmla="*/ 365 w 622"/>
                  <a:gd name="T103" fmla="*/ 559 h 703"/>
                  <a:gd name="T104" fmla="*/ 395 w 622"/>
                  <a:gd name="T105" fmla="*/ 59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703">
                    <a:moveTo>
                      <a:pt x="377" y="617"/>
                    </a:moveTo>
                    <a:lnTo>
                      <a:pt x="386" y="617"/>
                    </a:lnTo>
                    <a:lnTo>
                      <a:pt x="386" y="627"/>
                    </a:lnTo>
                    <a:lnTo>
                      <a:pt x="397" y="637"/>
                    </a:lnTo>
                    <a:lnTo>
                      <a:pt x="408" y="627"/>
                    </a:lnTo>
                    <a:lnTo>
                      <a:pt x="408" y="617"/>
                    </a:lnTo>
                    <a:lnTo>
                      <a:pt x="408" y="607"/>
                    </a:lnTo>
                    <a:lnTo>
                      <a:pt x="397" y="598"/>
                    </a:lnTo>
                    <a:lnTo>
                      <a:pt x="418" y="578"/>
                    </a:lnTo>
                    <a:lnTo>
                      <a:pt x="418" y="569"/>
                    </a:lnTo>
                    <a:lnTo>
                      <a:pt x="429" y="559"/>
                    </a:lnTo>
                    <a:lnTo>
                      <a:pt x="429" y="549"/>
                    </a:lnTo>
                    <a:lnTo>
                      <a:pt x="440" y="539"/>
                    </a:lnTo>
                    <a:lnTo>
                      <a:pt x="451" y="539"/>
                    </a:lnTo>
                    <a:lnTo>
                      <a:pt x="461" y="539"/>
                    </a:lnTo>
                    <a:lnTo>
                      <a:pt x="472" y="512"/>
                    </a:lnTo>
                    <a:lnTo>
                      <a:pt x="472" y="482"/>
                    </a:lnTo>
                    <a:lnTo>
                      <a:pt x="472" y="473"/>
                    </a:lnTo>
                    <a:lnTo>
                      <a:pt x="472" y="462"/>
                    </a:lnTo>
                    <a:lnTo>
                      <a:pt x="461" y="444"/>
                    </a:lnTo>
                    <a:lnTo>
                      <a:pt x="461" y="434"/>
                    </a:lnTo>
                    <a:lnTo>
                      <a:pt x="495" y="415"/>
                    </a:lnTo>
                    <a:lnTo>
                      <a:pt x="495" y="405"/>
                    </a:lnTo>
                    <a:lnTo>
                      <a:pt x="495" y="386"/>
                    </a:lnTo>
                    <a:lnTo>
                      <a:pt x="495" y="375"/>
                    </a:lnTo>
                    <a:lnTo>
                      <a:pt x="483" y="366"/>
                    </a:lnTo>
                    <a:lnTo>
                      <a:pt x="472" y="356"/>
                    </a:lnTo>
                    <a:lnTo>
                      <a:pt x="472" y="347"/>
                    </a:lnTo>
                    <a:lnTo>
                      <a:pt x="472" y="338"/>
                    </a:lnTo>
                    <a:lnTo>
                      <a:pt x="483" y="318"/>
                    </a:lnTo>
                    <a:lnTo>
                      <a:pt x="483" y="309"/>
                    </a:lnTo>
                    <a:lnTo>
                      <a:pt x="483" y="289"/>
                    </a:lnTo>
                    <a:lnTo>
                      <a:pt x="472" y="279"/>
                    </a:lnTo>
                    <a:lnTo>
                      <a:pt x="472" y="270"/>
                    </a:lnTo>
                    <a:lnTo>
                      <a:pt x="472" y="250"/>
                    </a:lnTo>
                    <a:lnTo>
                      <a:pt x="483" y="242"/>
                    </a:lnTo>
                    <a:lnTo>
                      <a:pt x="483" y="222"/>
                    </a:lnTo>
                    <a:lnTo>
                      <a:pt x="483" y="203"/>
                    </a:lnTo>
                    <a:lnTo>
                      <a:pt x="483" y="183"/>
                    </a:lnTo>
                    <a:lnTo>
                      <a:pt x="495" y="165"/>
                    </a:lnTo>
                    <a:lnTo>
                      <a:pt x="504" y="155"/>
                    </a:lnTo>
                    <a:lnTo>
                      <a:pt x="526" y="145"/>
                    </a:lnTo>
                    <a:lnTo>
                      <a:pt x="526" y="155"/>
                    </a:lnTo>
                    <a:lnTo>
                      <a:pt x="536" y="155"/>
                    </a:lnTo>
                    <a:lnTo>
                      <a:pt x="547" y="145"/>
                    </a:lnTo>
                    <a:lnTo>
                      <a:pt x="558" y="137"/>
                    </a:lnTo>
                    <a:lnTo>
                      <a:pt x="569" y="137"/>
                    </a:lnTo>
                    <a:lnTo>
                      <a:pt x="591" y="137"/>
                    </a:lnTo>
                    <a:lnTo>
                      <a:pt x="601" y="126"/>
                    </a:lnTo>
                    <a:lnTo>
                      <a:pt x="591" y="106"/>
                    </a:lnTo>
                    <a:lnTo>
                      <a:pt x="591" y="97"/>
                    </a:lnTo>
                    <a:lnTo>
                      <a:pt x="591" y="87"/>
                    </a:lnTo>
                    <a:lnTo>
                      <a:pt x="579" y="69"/>
                    </a:lnTo>
                    <a:lnTo>
                      <a:pt x="591" y="58"/>
                    </a:lnTo>
                    <a:lnTo>
                      <a:pt x="611" y="49"/>
                    </a:lnTo>
                    <a:lnTo>
                      <a:pt x="611" y="40"/>
                    </a:lnTo>
                    <a:lnTo>
                      <a:pt x="622" y="1"/>
                    </a:lnTo>
                    <a:lnTo>
                      <a:pt x="501" y="0"/>
                    </a:lnTo>
                    <a:lnTo>
                      <a:pt x="503" y="21"/>
                    </a:lnTo>
                    <a:lnTo>
                      <a:pt x="503" y="40"/>
                    </a:lnTo>
                    <a:lnTo>
                      <a:pt x="493" y="49"/>
                    </a:lnTo>
                    <a:lnTo>
                      <a:pt x="481" y="49"/>
                    </a:lnTo>
                    <a:lnTo>
                      <a:pt x="481" y="58"/>
                    </a:lnTo>
                    <a:lnTo>
                      <a:pt x="493" y="58"/>
                    </a:lnTo>
                    <a:lnTo>
                      <a:pt x="493" y="69"/>
                    </a:lnTo>
                    <a:lnTo>
                      <a:pt x="493" y="78"/>
                    </a:lnTo>
                    <a:lnTo>
                      <a:pt x="481" y="87"/>
                    </a:lnTo>
                    <a:lnTo>
                      <a:pt x="460" y="78"/>
                    </a:lnTo>
                    <a:lnTo>
                      <a:pt x="460" y="69"/>
                    </a:lnTo>
                    <a:lnTo>
                      <a:pt x="449" y="58"/>
                    </a:lnTo>
                    <a:lnTo>
                      <a:pt x="438" y="69"/>
                    </a:lnTo>
                    <a:lnTo>
                      <a:pt x="428" y="78"/>
                    </a:lnTo>
                    <a:lnTo>
                      <a:pt x="418" y="78"/>
                    </a:lnTo>
                    <a:lnTo>
                      <a:pt x="406" y="78"/>
                    </a:lnTo>
                    <a:lnTo>
                      <a:pt x="406" y="97"/>
                    </a:lnTo>
                    <a:lnTo>
                      <a:pt x="395" y="106"/>
                    </a:lnTo>
                    <a:lnTo>
                      <a:pt x="386" y="126"/>
                    </a:lnTo>
                    <a:lnTo>
                      <a:pt x="375" y="126"/>
                    </a:lnTo>
                    <a:lnTo>
                      <a:pt x="365" y="126"/>
                    </a:lnTo>
                    <a:lnTo>
                      <a:pt x="365" y="137"/>
                    </a:lnTo>
                    <a:lnTo>
                      <a:pt x="365" y="155"/>
                    </a:lnTo>
                    <a:lnTo>
                      <a:pt x="354" y="145"/>
                    </a:lnTo>
                    <a:lnTo>
                      <a:pt x="343" y="155"/>
                    </a:lnTo>
                    <a:lnTo>
                      <a:pt x="331" y="165"/>
                    </a:lnTo>
                    <a:lnTo>
                      <a:pt x="322" y="155"/>
                    </a:lnTo>
                    <a:lnTo>
                      <a:pt x="311" y="165"/>
                    </a:lnTo>
                    <a:lnTo>
                      <a:pt x="300" y="174"/>
                    </a:lnTo>
                    <a:lnTo>
                      <a:pt x="290" y="174"/>
                    </a:lnTo>
                    <a:lnTo>
                      <a:pt x="290" y="193"/>
                    </a:lnTo>
                    <a:lnTo>
                      <a:pt x="279" y="183"/>
                    </a:lnTo>
                    <a:lnTo>
                      <a:pt x="268" y="183"/>
                    </a:lnTo>
                    <a:lnTo>
                      <a:pt x="279" y="193"/>
                    </a:lnTo>
                    <a:lnTo>
                      <a:pt x="279" y="203"/>
                    </a:lnTo>
                    <a:lnTo>
                      <a:pt x="268" y="203"/>
                    </a:lnTo>
                    <a:lnTo>
                      <a:pt x="257" y="193"/>
                    </a:lnTo>
                    <a:lnTo>
                      <a:pt x="247" y="203"/>
                    </a:lnTo>
                    <a:lnTo>
                      <a:pt x="235" y="203"/>
                    </a:lnTo>
                    <a:lnTo>
                      <a:pt x="225" y="203"/>
                    </a:lnTo>
                    <a:lnTo>
                      <a:pt x="213" y="203"/>
                    </a:lnTo>
                    <a:lnTo>
                      <a:pt x="213" y="212"/>
                    </a:lnTo>
                    <a:lnTo>
                      <a:pt x="225" y="231"/>
                    </a:lnTo>
                    <a:lnTo>
                      <a:pt x="213" y="231"/>
                    </a:lnTo>
                    <a:lnTo>
                      <a:pt x="204" y="231"/>
                    </a:lnTo>
                    <a:lnTo>
                      <a:pt x="182" y="222"/>
                    </a:lnTo>
                    <a:lnTo>
                      <a:pt x="172" y="222"/>
                    </a:lnTo>
                    <a:lnTo>
                      <a:pt x="162" y="231"/>
                    </a:lnTo>
                    <a:lnTo>
                      <a:pt x="172" y="242"/>
                    </a:lnTo>
                    <a:lnTo>
                      <a:pt x="172" y="250"/>
                    </a:lnTo>
                    <a:lnTo>
                      <a:pt x="162" y="250"/>
                    </a:lnTo>
                    <a:lnTo>
                      <a:pt x="139" y="250"/>
                    </a:lnTo>
                    <a:lnTo>
                      <a:pt x="129" y="270"/>
                    </a:lnTo>
                    <a:lnTo>
                      <a:pt x="129" y="250"/>
                    </a:lnTo>
                    <a:lnTo>
                      <a:pt x="117" y="250"/>
                    </a:lnTo>
                    <a:lnTo>
                      <a:pt x="107" y="261"/>
                    </a:lnTo>
                    <a:lnTo>
                      <a:pt x="97" y="250"/>
                    </a:lnTo>
                    <a:lnTo>
                      <a:pt x="85" y="250"/>
                    </a:lnTo>
                    <a:lnTo>
                      <a:pt x="75" y="250"/>
                    </a:lnTo>
                    <a:lnTo>
                      <a:pt x="75" y="261"/>
                    </a:lnTo>
                    <a:lnTo>
                      <a:pt x="75" y="270"/>
                    </a:lnTo>
                    <a:lnTo>
                      <a:pt x="85" y="279"/>
                    </a:lnTo>
                    <a:lnTo>
                      <a:pt x="97" y="279"/>
                    </a:lnTo>
                    <a:lnTo>
                      <a:pt x="97" y="289"/>
                    </a:lnTo>
                    <a:lnTo>
                      <a:pt x="85" y="289"/>
                    </a:lnTo>
                    <a:lnTo>
                      <a:pt x="75" y="299"/>
                    </a:lnTo>
                    <a:lnTo>
                      <a:pt x="53" y="299"/>
                    </a:lnTo>
                    <a:lnTo>
                      <a:pt x="53" y="309"/>
                    </a:lnTo>
                    <a:lnTo>
                      <a:pt x="64" y="318"/>
                    </a:lnTo>
                    <a:lnTo>
                      <a:pt x="64" y="329"/>
                    </a:lnTo>
                    <a:lnTo>
                      <a:pt x="42" y="318"/>
                    </a:lnTo>
                    <a:lnTo>
                      <a:pt x="42" y="329"/>
                    </a:lnTo>
                    <a:lnTo>
                      <a:pt x="42" y="338"/>
                    </a:lnTo>
                    <a:lnTo>
                      <a:pt x="53" y="356"/>
                    </a:lnTo>
                    <a:lnTo>
                      <a:pt x="75" y="356"/>
                    </a:lnTo>
                    <a:lnTo>
                      <a:pt x="75" y="366"/>
                    </a:lnTo>
                    <a:lnTo>
                      <a:pt x="64" y="366"/>
                    </a:lnTo>
                    <a:lnTo>
                      <a:pt x="42" y="356"/>
                    </a:lnTo>
                    <a:lnTo>
                      <a:pt x="42" y="366"/>
                    </a:lnTo>
                    <a:lnTo>
                      <a:pt x="42" y="375"/>
                    </a:lnTo>
                    <a:lnTo>
                      <a:pt x="53" y="395"/>
                    </a:lnTo>
                    <a:lnTo>
                      <a:pt x="64" y="405"/>
                    </a:lnTo>
                    <a:lnTo>
                      <a:pt x="53" y="415"/>
                    </a:lnTo>
                    <a:lnTo>
                      <a:pt x="42" y="405"/>
                    </a:lnTo>
                    <a:lnTo>
                      <a:pt x="32" y="415"/>
                    </a:lnTo>
                    <a:lnTo>
                      <a:pt x="32" y="425"/>
                    </a:lnTo>
                    <a:lnTo>
                      <a:pt x="53" y="434"/>
                    </a:lnTo>
                    <a:lnTo>
                      <a:pt x="42" y="434"/>
                    </a:lnTo>
                    <a:lnTo>
                      <a:pt x="32" y="434"/>
                    </a:lnTo>
                    <a:lnTo>
                      <a:pt x="32" y="444"/>
                    </a:lnTo>
                    <a:lnTo>
                      <a:pt x="42" y="454"/>
                    </a:lnTo>
                    <a:lnTo>
                      <a:pt x="53" y="462"/>
                    </a:lnTo>
                    <a:lnTo>
                      <a:pt x="75" y="462"/>
                    </a:lnTo>
                    <a:lnTo>
                      <a:pt x="97" y="454"/>
                    </a:lnTo>
                    <a:lnTo>
                      <a:pt x="75" y="473"/>
                    </a:lnTo>
                    <a:lnTo>
                      <a:pt x="64" y="482"/>
                    </a:lnTo>
                    <a:lnTo>
                      <a:pt x="53" y="492"/>
                    </a:lnTo>
                    <a:lnTo>
                      <a:pt x="75" y="512"/>
                    </a:lnTo>
                    <a:lnTo>
                      <a:pt x="64" y="512"/>
                    </a:lnTo>
                    <a:lnTo>
                      <a:pt x="53" y="512"/>
                    </a:lnTo>
                    <a:lnTo>
                      <a:pt x="42" y="520"/>
                    </a:lnTo>
                    <a:lnTo>
                      <a:pt x="32" y="512"/>
                    </a:lnTo>
                    <a:lnTo>
                      <a:pt x="22" y="512"/>
                    </a:lnTo>
                    <a:lnTo>
                      <a:pt x="10" y="530"/>
                    </a:lnTo>
                    <a:lnTo>
                      <a:pt x="10" y="539"/>
                    </a:lnTo>
                    <a:lnTo>
                      <a:pt x="0" y="559"/>
                    </a:lnTo>
                    <a:lnTo>
                      <a:pt x="10" y="569"/>
                    </a:lnTo>
                    <a:lnTo>
                      <a:pt x="32" y="539"/>
                    </a:lnTo>
                    <a:lnTo>
                      <a:pt x="53" y="539"/>
                    </a:lnTo>
                    <a:lnTo>
                      <a:pt x="53" y="549"/>
                    </a:lnTo>
                    <a:lnTo>
                      <a:pt x="53" y="569"/>
                    </a:lnTo>
                    <a:lnTo>
                      <a:pt x="42" y="569"/>
                    </a:lnTo>
                    <a:lnTo>
                      <a:pt x="42" y="588"/>
                    </a:lnTo>
                    <a:lnTo>
                      <a:pt x="32" y="598"/>
                    </a:lnTo>
                    <a:lnTo>
                      <a:pt x="32" y="588"/>
                    </a:lnTo>
                    <a:lnTo>
                      <a:pt x="22" y="598"/>
                    </a:lnTo>
                    <a:lnTo>
                      <a:pt x="22" y="607"/>
                    </a:lnTo>
                    <a:lnTo>
                      <a:pt x="22" y="627"/>
                    </a:lnTo>
                    <a:lnTo>
                      <a:pt x="22" y="637"/>
                    </a:lnTo>
                    <a:lnTo>
                      <a:pt x="42" y="655"/>
                    </a:lnTo>
                    <a:lnTo>
                      <a:pt x="75" y="665"/>
                    </a:lnTo>
                    <a:lnTo>
                      <a:pt x="53" y="684"/>
                    </a:lnTo>
                    <a:lnTo>
                      <a:pt x="75" y="694"/>
                    </a:lnTo>
                    <a:lnTo>
                      <a:pt x="85" y="684"/>
                    </a:lnTo>
                    <a:lnTo>
                      <a:pt x="85" y="703"/>
                    </a:lnTo>
                    <a:lnTo>
                      <a:pt x="117" y="703"/>
                    </a:lnTo>
                    <a:lnTo>
                      <a:pt x="139" y="703"/>
                    </a:lnTo>
                    <a:lnTo>
                      <a:pt x="162" y="694"/>
                    </a:lnTo>
                    <a:lnTo>
                      <a:pt x="162" y="703"/>
                    </a:lnTo>
                    <a:lnTo>
                      <a:pt x="182" y="694"/>
                    </a:lnTo>
                    <a:lnTo>
                      <a:pt x="193" y="684"/>
                    </a:lnTo>
                    <a:lnTo>
                      <a:pt x="204" y="665"/>
                    </a:lnTo>
                    <a:lnTo>
                      <a:pt x="213" y="655"/>
                    </a:lnTo>
                    <a:lnTo>
                      <a:pt x="247" y="646"/>
                    </a:lnTo>
                    <a:lnTo>
                      <a:pt x="247" y="637"/>
                    </a:lnTo>
                    <a:lnTo>
                      <a:pt x="257" y="627"/>
                    </a:lnTo>
                    <a:lnTo>
                      <a:pt x="279" y="627"/>
                    </a:lnTo>
                    <a:lnTo>
                      <a:pt x="279" y="637"/>
                    </a:lnTo>
                    <a:lnTo>
                      <a:pt x="290" y="646"/>
                    </a:lnTo>
                    <a:lnTo>
                      <a:pt x="311" y="637"/>
                    </a:lnTo>
                    <a:lnTo>
                      <a:pt x="311" y="617"/>
                    </a:lnTo>
                    <a:lnTo>
                      <a:pt x="331" y="598"/>
                    </a:lnTo>
                    <a:lnTo>
                      <a:pt x="331" y="578"/>
                    </a:lnTo>
                    <a:lnTo>
                      <a:pt x="322" y="569"/>
                    </a:lnTo>
                    <a:lnTo>
                      <a:pt x="343" y="549"/>
                    </a:lnTo>
                    <a:lnTo>
                      <a:pt x="354" y="539"/>
                    </a:lnTo>
                    <a:lnTo>
                      <a:pt x="365" y="530"/>
                    </a:lnTo>
                    <a:lnTo>
                      <a:pt x="375" y="530"/>
                    </a:lnTo>
                    <a:lnTo>
                      <a:pt x="375" y="549"/>
                    </a:lnTo>
                    <a:lnTo>
                      <a:pt x="365" y="559"/>
                    </a:lnTo>
                    <a:lnTo>
                      <a:pt x="354" y="559"/>
                    </a:lnTo>
                    <a:lnTo>
                      <a:pt x="354" y="578"/>
                    </a:lnTo>
                    <a:lnTo>
                      <a:pt x="365" y="578"/>
                    </a:lnTo>
                    <a:lnTo>
                      <a:pt x="395" y="598"/>
                    </a:lnTo>
                    <a:lnTo>
                      <a:pt x="377" y="617"/>
                    </a:lnTo>
                    <a:lnTo>
                      <a:pt x="377" y="617"/>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58" name="Freeform 75"/>
              <p:cNvSpPr>
                <a:spLocks/>
              </p:cNvSpPr>
              <p:nvPr>
                <p:custDataLst>
                  <p:tags r:id="rId70"/>
                </p:custDataLst>
              </p:nvPr>
            </p:nvSpPr>
            <p:spPr bwMode="auto">
              <a:xfrm>
                <a:off x="3691" y="1016"/>
                <a:ext cx="643" cy="995"/>
              </a:xfrm>
              <a:custGeom>
                <a:avLst/>
                <a:gdLst>
                  <a:gd name="T0" fmla="*/ 235 w 611"/>
                  <a:gd name="T1" fmla="*/ 48 h 1020"/>
                  <a:gd name="T2" fmla="*/ 215 w 611"/>
                  <a:gd name="T3" fmla="*/ 96 h 1020"/>
                  <a:gd name="T4" fmla="*/ 193 w 611"/>
                  <a:gd name="T5" fmla="*/ 135 h 1020"/>
                  <a:gd name="T6" fmla="*/ 149 w 611"/>
                  <a:gd name="T7" fmla="*/ 153 h 1020"/>
                  <a:gd name="T8" fmla="*/ 106 w 611"/>
                  <a:gd name="T9" fmla="*/ 181 h 1020"/>
                  <a:gd name="T10" fmla="*/ 97 w 611"/>
                  <a:gd name="T11" fmla="*/ 249 h 1020"/>
                  <a:gd name="T12" fmla="*/ 106 w 611"/>
                  <a:gd name="T13" fmla="*/ 308 h 1020"/>
                  <a:gd name="T14" fmla="*/ 97 w 611"/>
                  <a:gd name="T15" fmla="*/ 354 h 1020"/>
                  <a:gd name="T16" fmla="*/ 118 w 611"/>
                  <a:gd name="T17" fmla="*/ 404 h 1020"/>
                  <a:gd name="T18" fmla="*/ 97 w 611"/>
                  <a:gd name="T19" fmla="*/ 461 h 1020"/>
                  <a:gd name="T20" fmla="*/ 85 w 611"/>
                  <a:gd name="T21" fmla="*/ 538 h 1020"/>
                  <a:gd name="T22" fmla="*/ 53 w 611"/>
                  <a:gd name="T23" fmla="*/ 557 h 1020"/>
                  <a:gd name="T24" fmla="*/ 31 w 611"/>
                  <a:gd name="T25" fmla="*/ 606 h 1020"/>
                  <a:gd name="T26" fmla="*/ 10 w 611"/>
                  <a:gd name="T27" fmla="*/ 625 h 1020"/>
                  <a:gd name="T28" fmla="*/ 0 w 611"/>
                  <a:gd name="T29" fmla="*/ 635 h 1020"/>
                  <a:gd name="T30" fmla="*/ 0 w 611"/>
                  <a:gd name="T31" fmla="*/ 682 h 1020"/>
                  <a:gd name="T32" fmla="*/ 11 w 611"/>
                  <a:gd name="T33" fmla="*/ 721 h 1020"/>
                  <a:gd name="T34" fmla="*/ 20 w 611"/>
                  <a:gd name="T35" fmla="*/ 750 h 1020"/>
                  <a:gd name="T36" fmla="*/ 20 w 611"/>
                  <a:gd name="T37" fmla="*/ 799 h 1020"/>
                  <a:gd name="T38" fmla="*/ 31 w 611"/>
                  <a:gd name="T39" fmla="*/ 846 h 1020"/>
                  <a:gd name="T40" fmla="*/ 63 w 611"/>
                  <a:gd name="T41" fmla="*/ 894 h 1020"/>
                  <a:gd name="T42" fmla="*/ 43 w 611"/>
                  <a:gd name="T43" fmla="*/ 924 h 1020"/>
                  <a:gd name="T44" fmla="*/ 53 w 611"/>
                  <a:gd name="T45" fmla="*/ 962 h 1020"/>
                  <a:gd name="T46" fmla="*/ 53 w 611"/>
                  <a:gd name="T47" fmla="*/ 1010 h 1020"/>
                  <a:gd name="T48" fmla="*/ 118 w 611"/>
                  <a:gd name="T49" fmla="*/ 1010 h 1020"/>
                  <a:gd name="T50" fmla="*/ 149 w 611"/>
                  <a:gd name="T51" fmla="*/ 1010 h 1020"/>
                  <a:gd name="T52" fmla="*/ 171 w 611"/>
                  <a:gd name="T53" fmla="*/ 962 h 1020"/>
                  <a:gd name="T54" fmla="*/ 193 w 611"/>
                  <a:gd name="T55" fmla="*/ 942 h 1020"/>
                  <a:gd name="T56" fmla="*/ 246 w 611"/>
                  <a:gd name="T57" fmla="*/ 952 h 1020"/>
                  <a:gd name="T58" fmla="*/ 278 w 611"/>
                  <a:gd name="T59" fmla="*/ 924 h 1020"/>
                  <a:gd name="T60" fmla="*/ 321 w 611"/>
                  <a:gd name="T61" fmla="*/ 856 h 1020"/>
                  <a:gd name="T62" fmla="*/ 333 w 611"/>
                  <a:gd name="T63" fmla="*/ 819 h 1020"/>
                  <a:gd name="T64" fmla="*/ 333 w 611"/>
                  <a:gd name="T65" fmla="*/ 779 h 1020"/>
                  <a:gd name="T66" fmla="*/ 343 w 611"/>
                  <a:gd name="T67" fmla="*/ 730 h 1020"/>
                  <a:gd name="T68" fmla="*/ 333 w 611"/>
                  <a:gd name="T69" fmla="*/ 682 h 1020"/>
                  <a:gd name="T70" fmla="*/ 386 w 611"/>
                  <a:gd name="T71" fmla="*/ 664 h 1020"/>
                  <a:gd name="T72" fmla="*/ 418 w 611"/>
                  <a:gd name="T73" fmla="*/ 664 h 1020"/>
                  <a:gd name="T74" fmla="*/ 440 w 611"/>
                  <a:gd name="T75" fmla="*/ 616 h 1020"/>
                  <a:gd name="T76" fmla="*/ 483 w 611"/>
                  <a:gd name="T77" fmla="*/ 567 h 1020"/>
                  <a:gd name="T78" fmla="*/ 450 w 611"/>
                  <a:gd name="T79" fmla="*/ 538 h 1020"/>
                  <a:gd name="T80" fmla="*/ 430 w 611"/>
                  <a:gd name="T81" fmla="*/ 500 h 1020"/>
                  <a:gd name="T82" fmla="*/ 386 w 611"/>
                  <a:gd name="T83" fmla="*/ 480 h 1020"/>
                  <a:gd name="T84" fmla="*/ 364 w 611"/>
                  <a:gd name="T85" fmla="*/ 433 h 1020"/>
                  <a:gd name="T86" fmla="*/ 386 w 611"/>
                  <a:gd name="T87" fmla="*/ 394 h 1020"/>
                  <a:gd name="T88" fmla="*/ 396 w 611"/>
                  <a:gd name="T89" fmla="*/ 354 h 1020"/>
                  <a:gd name="T90" fmla="*/ 375 w 611"/>
                  <a:gd name="T91" fmla="*/ 308 h 1020"/>
                  <a:gd name="T92" fmla="*/ 418 w 611"/>
                  <a:gd name="T93" fmla="*/ 278 h 1020"/>
                  <a:gd name="T94" fmla="*/ 472 w 611"/>
                  <a:gd name="T95" fmla="*/ 260 h 1020"/>
                  <a:gd name="T96" fmla="*/ 493 w 611"/>
                  <a:gd name="T97" fmla="*/ 221 h 1020"/>
                  <a:gd name="T98" fmla="*/ 525 w 611"/>
                  <a:gd name="T99" fmla="*/ 192 h 1020"/>
                  <a:gd name="T100" fmla="*/ 568 w 611"/>
                  <a:gd name="T101" fmla="*/ 153 h 1020"/>
                  <a:gd name="T102" fmla="*/ 590 w 611"/>
                  <a:gd name="T103" fmla="*/ 116 h 1020"/>
                  <a:gd name="T104" fmla="*/ 601 w 611"/>
                  <a:gd name="T105" fmla="*/ 67 h 1020"/>
                  <a:gd name="T106" fmla="*/ 611 w 611"/>
                  <a:gd name="T107" fmla="*/ 8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1" h="1020">
                    <a:moveTo>
                      <a:pt x="245" y="0"/>
                    </a:moveTo>
                    <a:lnTo>
                      <a:pt x="245" y="8"/>
                    </a:lnTo>
                    <a:lnTo>
                      <a:pt x="235" y="39"/>
                    </a:lnTo>
                    <a:lnTo>
                      <a:pt x="235" y="48"/>
                    </a:lnTo>
                    <a:lnTo>
                      <a:pt x="215" y="57"/>
                    </a:lnTo>
                    <a:lnTo>
                      <a:pt x="203" y="67"/>
                    </a:lnTo>
                    <a:lnTo>
                      <a:pt x="215" y="86"/>
                    </a:lnTo>
                    <a:lnTo>
                      <a:pt x="215" y="96"/>
                    </a:lnTo>
                    <a:lnTo>
                      <a:pt x="215" y="105"/>
                    </a:lnTo>
                    <a:lnTo>
                      <a:pt x="225" y="124"/>
                    </a:lnTo>
                    <a:lnTo>
                      <a:pt x="215" y="135"/>
                    </a:lnTo>
                    <a:lnTo>
                      <a:pt x="193" y="135"/>
                    </a:lnTo>
                    <a:lnTo>
                      <a:pt x="181" y="135"/>
                    </a:lnTo>
                    <a:lnTo>
                      <a:pt x="171" y="144"/>
                    </a:lnTo>
                    <a:lnTo>
                      <a:pt x="160" y="153"/>
                    </a:lnTo>
                    <a:lnTo>
                      <a:pt x="149" y="153"/>
                    </a:lnTo>
                    <a:lnTo>
                      <a:pt x="149" y="144"/>
                    </a:lnTo>
                    <a:lnTo>
                      <a:pt x="128" y="153"/>
                    </a:lnTo>
                    <a:lnTo>
                      <a:pt x="118" y="163"/>
                    </a:lnTo>
                    <a:lnTo>
                      <a:pt x="106" y="181"/>
                    </a:lnTo>
                    <a:lnTo>
                      <a:pt x="106" y="201"/>
                    </a:lnTo>
                    <a:lnTo>
                      <a:pt x="106" y="221"/>
                    </a:lnTo>
                    <a:lnTo>
                      <a:pt x="106" y="240"/>
                    </a:lnTo>
                    <a:lnTo>
                      <a:pt x="97" y="249"/>
                    </a:lnTo>
                    <a:lnTo>
                      <a:pt x="97" y="269"/>
                    </a:lnTo>
                    <a:lnTo>
                      <a:pt x="97" y="278"/>
                    </a:lnTo>
                    <a:lnTo>
                      <a:pt x="106" y="288"/>
                    </a:lnTo>
                    <a:lnTo>
                      <a:pt x="106" y="308"/>
                    </a:lnTo>
                    <a:lnTo>
                      <a:pt x="106" y="317"/>
                    </a:lnTo>
                    <a:lnTo>
                      <a:pt x="97" y="336"/>
                    </a:lnTo>
                    <a:lnTo>
                      <a:pt x="97" y="346"/>
                    </a:lnTo>
                    <a:lnTo>
                      <a:pt x="97" y="354"/>
                    </a:lnTo>
                    <a:lnTo>
                      <a:pt x="106" y="365"/>
                    </a:lnTo>
                    <a:lnTo>
                      <a:pt x="118" y="374"/>
                    </a:lnTo>
                    <a:lnTo>
                      <a:pt x="118" y="384"/>
                    </a:lnTo>
                    <a:lnTo>
                      <a:pt x="118" y="404"/>
                    </a:lnTo>
                    <a:lnTo>
                      <a:pt x="118" y="413"/>
                    </a:lnTo>
                    <a:lnTo>
                      <a:pt x="85" y="433"/>
                    </a:lnTo>
                    <a:lnTo>
                      <a:pt x="85" y="443"/>
                    </a:lnTo>
                    <a:lnTo>
                      <a:pt x="97" y="461"/>
                    </a:lnTo>
                    <a:lnTo>
                      <a:pt x="97" y="472"/>
                    </a:lnTo>
                    <a:lnTo>
                      <a:pt x="97" y="480"/>
                    </a:lnTo>
                    <a:lnTo>
                      <a:pt x="97" y="511"/>
                    </a:lnTo>
                    <a:lnTo>
                      <a:pt x="85" y="538"/>
                    </a:lnTo>
                    <a:lnTo>
                      <a:pt x="74" y="538"/>
                    </a:lnTo>
                    <a:lnTo>
                      <a:pt x="63" y="538"/>
                    </a:lnTo>
                    <a:lnTo>
                      <a:pt x="53" y="548"/>
                    </a:lnTo>
                    <a:lnTo>
                      <a:pt x="53" y="557"/>
                    </a:lnTo>
                    <a:lnTo>
                      <a:pt x="42" y="567"/>
                    </a:lnTo>
                    <a:lnTo>
                      <a:pt x="42" y="577"/>
                    </a:lnTo>
                    <a:lnTo>
                      <a:pt x="20" y="596"/>
                    </a:lnTo>
                    <a:lnTo>
                      <a:pt x="31" y="606"/>
                    </a:lnTo>
                    <a:lnTo>
                      <a:pt x="31" y="616"/>
                    </a:lnTo>
                    <a:lnTo>
                      <a:pt x="31" y="625"/>
                    </a:lnTo>
                    <a:lnTo>
                      <a:pt x="20" y="635"/>
                    </a:lnTo>
                    <a:lnTo>
                      <a:pt x="10" y="625"/>
                    </a:lnTo>
                    <a:lnTo>
                      <a:pt x="10" y="616"/>
                    </a:lnTo>
                    <a:lnTo>
                      <a:pt x="0" y="616"/>
                    </a:lnTo>
                    <a:lnTo>
                      <a:pt x="0" y="616"/>
                    </a:lnTo>
                    <a:lnTo>
                      <a:pt x="0" y="635"/>
                    </a:lnTo>
                    <a:lnTo>
                      <a:pt x="0" y="645"/>
                    </a:lnTo>
                    <a:lnTo>
                      <a:pt x="0" y="664"/>
                    </a:lnTo>
                    <a:lnTo>
                      <a:pt x="0" y="673"/>
                    </a:lnTo>
                    <a:lnTo>
                      <a:pt x="0" y="682"/>
                    </a:lnTo>
                    <a:lnTo>
                      <a:pt x="0" y="693"/>
                    </a:lnTo>
                    <a:lnTo>
                      <a:pt x="0" y="702"/>
                    </a:lnTo>
                    <a:lnTo>
                      <a:pt x="11" y="702"/>
                    </a:lnTo>
                    <a:lnTo>
                      <a:pt x="11" y="721"/>
                    </a:lnTo>
                    <a:lnTo>
                      <a:pt x="20" y="712"/>
                    </a:lnTo>
                    <a:lnTo>
                      <a:pt x="31" y="721"/>
                    </a:lnTo>
                    <a:lnTo>
                      <a:pt x="20" y="740"/>
                    </a:lnTo>
                    <a:lnTo>
                      <a:pt x="20" y="750"/>
                    </a:lnTo>
                    <a:lnTo>
                      <a:pt x="20" y="760"/>
                    </a:lnTo>
                    <a:lnTo>
                      <a:pt x="20" y="769"/>
                    </a:lnTo>
                    <a:lnTo>
                      <a:pt x="20" y="789"/>
                    </a:lnTo>
                    <a:lnTo>
                      <a:pt x="20" y="799"/>
                    </a:lnTo>
                    <a:lnTo>
                      <a:pt x="31" y="808"/>
                    </a:lnTo>
                    <a:lnTo>
                      <a:pt x="20" y="819"/>
                    </a:lnTo>
                    <a:lnTo>
                      <a:pt x="20" y="837"/>
                    </a:lnTo>
                    <a:lnTo>
                      <a:pt x="31" y="846"/>
                    </a:lnTo>
                    <a:lnTo>
                      <a:pt x="43" y="846"/>
                    </a:lnTo>
                    <a:lnTo>
                      <a:pt x="43" y="876"/>
                    </a:lnTo>
                    <a:lnTo>
                      <a:pt x="63" y="885"/>
                    </a:lnTo>
                    <a:lnTo>
                      <a:pt x="63" y="894"/>
                    </a:lnTo>
                    <a:lnTo>
                      <a:pt x="63" y="903"/>
                    </a:lnTo>
                    <a:lnTo>
                      <a:pt x="53" y="903"/>
                    </a:lnTo>
                    <a:lnTo>
                      <a:pt x="53" y="913"/>
                    </a:lnTo>
                    <a:lnTo>
                      <a:pt x="43" y="924"/>
                    </a:lnTo>
                    <a:lnTo>
                      <a:pt x="43" y="933"/>
                    </a:lnTo>
                    <a:lnTo>
                      <a:pt x="43" y="942"/>
                    </a:lnTo>
                    <a:lnTo>
                      <a:pt x="53" y="952"/>
                    </a:lnTo>
                    <a:lnTo>
                      <a:pt x="53" y="962"/>
                    </a:lnTo>
                    <a:lnTo>
                      <a:pt x="63" y="972"/>
                    </a:lnTo>
                    <a:lnTo>
                      <a:pt x="63" y="981"/>
                    </a:lnTo>
                    <a:lnTo>
                      <a:pt x="63" y="1001"/>
                    </a:lnTo>
                    <a:lnTo>
                      <a:pt x="53" y="1010"/>
                    </a:lnTo>
                    <a:lnTo>
                      <a:pt x="63" y="1020"/>
                    </a:lnTo>
                    <a:lnTo>
                      <a:pt x="74" y="1010"/>
                    </a:lnTo>
                    <a:lnTo>
                      <a:pt x="85" y="1020"/>
                    </a:lnTo>
                    <a:lnTo>
                      <a:pt x="118" y="1010"/>
                    </a:lnTo>
                    <a:lnTo>
                      <a:pt x="128" y="1020"/>
                    </a:lnTo>
                    <a:lnTo>
                      <a:pt x="140" y="1020"/>
                    </a:lnTo>
                    <a:lnTo>
                      <a:pt x="149" y="1020"/>
                    </a:lnTo>
                    <a:lnTo>
                      <a:pt x="149" y="1010"/>
                    </a:lnTo>
                    <a:lnTo>
                      <a:pt x="149" y="992"/>
                    </a:lnTo>
                    <a:lnTo>
                      <a:pt x="149" y="972"/>
                    </a:lnTo>
                    <a:lnTo>
                      <a:pt x="160" y="962"/>
                    </a:lnTo>
                    <a:lnTo>
                      <a:pt x="171" y="962"/>
                    </a:lnTo>
                    <a:lnTo>
                      <a:pt x="181" y="962"/>
                    </a:lnTo>
                    <a:lnTo>
                      <a:pt x="193" y="952"/>
                    </a:lnTo>
                    <a:lnTo>
                      <a:pt x="181" y="952"/>
                    </a:lnTo>
                    <a:lnTo>
                      <a:pt x="193" y="942"/>
                    </a:lnTo>
                    <a:lnTo>
                      <a:pt x="215" y="933"/>
                    </a:lnTo>
                    <a:lnTo>
                      <a:pt x="237" y="942"/>
                    </a:lnTo>
                    <a:lnTo>
                      <a:pt x="237" y="952"/>
                    </a:lnTo>
                    <a:lnTo>
                      <a:pt x="246" y="952"/>
                    </a:lnTo>
                    <a:lnTo>
                      <a:pt x="268" y="952"/>
                    </a:lnTo>
                    <a:lnTo>
                      <a:pt x="278" y="952"/>
                    </a:lnTo>
                    <a:lnTo>
                      <a:pt x="278" y="933"/>
                    </a:lnTo>
                    <a:lnTo>
                      <a:pt x="278" y="924"/>
                    </a:lnTo>
                    <a:lnTo>
                      <a:pt x="300" y="894"/>
                    </a:lnTo>
                    <a:lnTo>
                      <a:pt x="300" y="876"/>
                    </a:lnTo>
                    <a:lnTo>
                      <a:pt x="310" y="865"/>
                    </a:lnTo>
                    <a:lnTo>
                      <a:pt x="321" y="856"/>
                    </a:lnTo>
                    <a:lnTo>
                      <a:pt x="321" y="846"/>
                    </a:lnTo>
                    <a:lnTo>
                      <a:pt x="310" y="846"/>
                    </a:lnTo>
                    <a:lnTo>
                      <a:pt x="321" y="826"/>
                    </a:lnTo>
                    <a:lnTo>
                      <a:pt x="333" y="819"/>
                    </a:lnTo>
                    <a:lnTo>
                      <a:pt x="321" y="808"/>
                    </a:lnTo>
                    <a:lnTo>
                      <a:pt x="321" y="799"/>
                    </a:lnTo>
                    <a:lnTo>
                      <a:pt x="321" y="789"/>
                    </a:lnTo>
                    <a:lnTo>
                      <a:pt x="333" y="779"/>
                    </a:lnTo>
                    <a:lnTo>
                      <a:pt x="333" y="769"/>
                    </a:lnTo>
                    <a:lnTo>
                      <a:pt x="343" y="750"/>
                    </a:lnTo>
                    <a:lnTo>
                      <a:pt x="343" y="740"/>
                    </a:lnTo>
                    <a:lnTo>
                      <a:pt x="343" y="730"/>
                    </a:lnTo>
                    <a:lnTo>
                      <a:pt x="333" y="712"/>
                    </a:lnTo>
                    <a:lnTo>
                      <a:pt x="355" y="702"/>
                    </a:lnTo>
                    <a:lnTo>
                      <a:pt x="321" y="693"/>
                    </a:lnTo>
                    <a:lnTo>
                      <a:pt x="333" y="682"/>
                    </a:lnTo>
                    <a:lnTo>
                      <a:pt x="355" y="693"/>
                    </a:lnTo>
                    <a:lnTo>
                      <a:pt x="364" y="693"/>
                    </a:lnTo>
                    <a:lnTo>
                      <a:pt x="386" y="673"/>
                    </a:lnTo>
                    <a:lnTo>
                      <a:pt x="386" y="664"/>
                    </a:lnTo>
                    <a:lnTo>
                      <a:pt x="386" y="653"/>
                    </a:lnTo>
                    <a:lnTo>
                      <a:pt x="396" y="653"/>
                    </a:lnTo>
                    <a:lnTo>
                      <a:pt x="408" y="653"/>
                    </a:lnTo>
                    <a:lnTo>
                      <a:pt x="418" y="664"/>
                    </a:lnTo>
                    <a:lnTo>
                      <a:pt x="430" y="645"/>
                    </a:lnTo>
                    <a:lnTo>
                      <a:pt x="440" y="635"/>
                    </a:lnTo>
                    <a:lnTo>
                      <a:pt x="461" y="625"/>
                    </a:lnTo>
                    <a:lnTo>
                      <a:pt x="440" y="616"/>
                    </a:lnTo>
                    <a:lnTo>
                      <a:pt x="440" y="606"/>
                    </a:lnTo>
                    <a:lnTo>
                      <a:pt x="450" y="596"/>
                    </a:lnTo>
                    <a:lnTo>
                      <a:pt x="461" y="596"/>
                    </a:lnTo>
                    <a:lnTo>
                      <a:pt x="483" y="567"/>
                    </a:lnTo>
                    <a:lnTo>
                      <a:pt x="472" y="557"/>
                    </a:lnTo>
                    <a:lnTo>
                      <a:pt x="472" y="538"/>
                    </a:lnTo>
                    <a:lnTo>
                      <a:pt x="450" y="548"/>
                    </a:lnTo>
                    <a:lnTo>
                      <a:pt x="450" y="538"/>
                    </a:lnTo>
                    <a:lnTo>
                      <a:pt x="450" y="529"/>
                    </a:lnTo>
                    <a:lnTo>
                      <a:pt x="440" y="519"/>
                    </a:lnTo>
                    <a:lnTo>
                      <a:pt x="430" y="511"/>
                    </a:lnTo>
                    <a:lnTo>
                      <a:pt x="430" y="500"/>
                    </a:lnTo>
                    <a:lnTo>
                      <a:pt x="430" y="491"/>
                    </a:lnTo>
                    <a:lnTo>
                      <a:pt x="408" y="500"/>
                    </a:lnTo>
                    <a:lnTo>
                      <a:pt x="396" y="491"/>
                    </a:lnTo>
                    <a:lnTo>
                      <a:pt x="386" y="480"/>
                    </a:lnTo>
                    <a:lnTo>
                      <a:pt x="386" y="461"/>
                    </a:lnTo>
                    <a:lnTo>
                      <a:pt x="375" y="452"/>
                    </a:lnTo>
                    <a:lnTo>
                      <a:pt x="375" y="443"/>
                    </a:lnTo>
                    <a:lnTo>
                      <a:pt x="364" y="433"/>
                    </a:lnTo>
                    <a:lnTo>
                      <a:pt x="375" y="433"/>
                    </a:lnTo>
                    <a:lnTo>
                      <a:pt x="386" y="423"/>
                    </a:lnTo>
                    <a:lnTo>
                      <a:pt x="386" y="404"/>
                    </a:lnTo>
                    <a:lnTo>
                      <a:pt x="386" y="394"/>
                    </a:lnTo>
                    <a:lnTo>
                      <a:pt x="386" y="374"/>
                    </a:lnTo>
                    <a:lnTo>
                      <a:pt x="396" y="374"/>
                    </a:lnTo>
                    <a:lnTo>
                      <a:pt x="386" y="365"/>
                    </a:lnTo>
                    <a:lnTo>
                      <a:pt x="396" y="354"/>
                    </a:lnTo>
                    <a:lnTo>
                      <a:pt x="396" y="336"/>
                    </a:lnTo>
                    <a:lnTo>
                      <a:pt x="408" y="328"/>
                    </a:lnTo>
                    <a:lnTo>
                      <a:pt x="408" y="308"/>
                    </a:lnTo>
                    <a:lnTo>
                      <a:pt x="375" y="308"/>
                    </a:lnTo>
                    <a:lnTo>
                      <a:pt x="375" y="288"/>
                    </a:lnTo>
                    <a:lnTo>
                      <a:pt x="386" y="278"/>
                    </a:lnTo>
                    <a:lnTo>
                      <a:pt x="408" y="288"/>
                    </a:lnTo>
                    <a:lnTo>
                      <a:pt x="418" y="278"/>
                    </a:lnTo>
                    <a:lnTo>
                      <a:pt x="430" y="278"/>
                    </a:lnTo>
                    <a:lnTo>
                      <a:pt x="440" y="269"/>
                    </a:lnTo>
                    <a:lnTo>
                      <a:pt x="450" y="269"/>
                    </a:lnTo>
                    <a:lnTo>
                      <a:pt x="472" y="260"/>
                    </a:lnTo>
                    <a:lnTo>
                      <a:pt x="461" y="249"/>
                    </a:lnTo>
                    <a:lnTo>
                      <a:pt x="483" y="230"/>
                    </a:lnTo>
                    <a:lnTo>
                      <a:pt x="472" y="221"/>
                    </a:lnTo>
                    <a:lnTo>
                      <a:pt x="493" y="221"/>
                    </a:lnTo>
                    <a:lnTo>
                      <a:pt x="504" y="201"/>
                    </a:lnTo>
                    <a:lnTo>
                      <a:pt x="515" y="210"/>
                    </a:lnTo>
                    <a:lnTo>
                      <a:pt x="536" y="201"/>
                    </a:lnTo>
                    <a:lnTo>
                      <a:pt x="525" y="192"/>
                    </a:lnTo>
                    <a:lnTo>
                      <a:pt x="536" y="181"/>
                    </a:lnTo>
                    <a:lnTo>
                      <a:pt x="547" y="181"/>
                    </a:lnTo>
                    <a:lnTo>
                      <a:pt x="568" y="173"/>
                    </a:lnTo>
                    <a:lnTo>
                      <a:pt x="568" y="153"/>
                    </a:lnTo>
                    <a:lnTo>
                      <a:pt x="568" y="144"/>
                    </a:lnTo>
                    <a:lnTo>
                      <a:pt x="568" y="135"/>
                    </a:lnTo>
                    <a:lnTo>
                      <a:pt x="579" y="116"/>
                    </a:lnTo>
                    <a:lnTo>
                      <a:pt x="590" y="116"/>
                    </a:lnTo>
                    <a:lnTo>
                      <a:pt x="601" y="96"/>
                    </a:lnTo>
                    <a:lnTo>
                      <a:pt x="611" y="86"/>
                    </a:lnTo>
                    <a:lnTo>
                      <a:pt x="601" y="76"/>
                    </a:lnTo>
                    <a:lnTo>
                      <a:pt x="601" y="67"/>
                    </a:lnTo>
                    <a:lnTo>
                      <a:pt x="601" y="48"/>
                    </a:lnTo>
                    <a:lnTo>
                      <a:pt x="601" y="29"/>
                    </a:lnTo>
                    <a:lnTo>
                      <a:pt x="611" y="19"/>
                    </a:lnTo>
                    <a:lnTo>
                      <a:pt x="611" y="8"/>
                    </a:lnTo>
                    <a:lnTo>
                      <a:pt x="611"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59" name="Freeform 76"/>
              <p:cNvSpPr>
                <a:spLocks/>
              </p:cNvSpPr>
              <p:nvPr>
                <p:custDataLst>
                  <p:tags r:id="rId71"/>
                </p:custDataLst>
              </p:nvPr>
            </p:nvSpPr>
            <p:spPr bwMode="auto">
              <a:xfrm>
                <a:off x="4331" y="1014"/>
                <a:ext cx="421" cy="536"/>
              </a:xfrm>
              <a:custGeom>
                <a:avLst/>
                <a:gdLst>
                  <a:gd name="T0" fmla="*/ 190 w 398"/>
                  <a:gd name="T1" fmla="*/ 21 h 549"/>
                  <a:gd name="T2" fmla="*/ 202 w 398"/>
                  <a:gd name="T3" fmla="*/ 40 h 549"/>
                  <a:gd name="T4" fmla="*/ 181 w 398"/>
                  <a:gd name="T5" fmla="*/ 40 h 549"/>
                  <a:gd name="T6" fmla="*/ 169 w 398"/>
                  <a:gd name="T7" fmla="*/ 49 h 549"/>
                  <a:gd name="T8" fmla="*/ 147 w 398"/>
                  <a:gd name="T9" fmla="*/ 87 h 549"/>
                  <a:gd name="T10" fmla="*/ 126 w 398"/>
                  <a:gd name="T11" fmla="*/ 117 h 549"/>
                  <a:gd name="T12" fmla="*/ 106 w 398"/>
                  <a:gd name="T13" fmla="*/ 145 h 549"/>
                  <a:gd name="T14" fmla="*/ 85 w 398"/>
                  <a:gd name="T15" fmla="*/ 165 h 549"/>
                  <a:gd name="T16" fmla="*/ 85 w 398"/>
                  <a:gd name="T17" fmla="*/ 165 h 549"/>
                  <a:gd name="T18" fmla="*/ 63 w 398"/>
                  <a:gd name="T19" fmla="*/ 183 h 549"/>
                  <a:gd name="T20" fmla="*/ 63 w 398"/>
                  <a:gd name="T21" fmla="*/ 211 h 549"/>
                  <a:gd name="T22" fmla="*/ 32 w 398"/>
                  <a:gd name="T23" fmla="*/ 211 h 549"/>
                  <a:gd name="T24" fmla="*/ 21 w 398"/>
                  <a:gd name="T25" fmla="*/ 231 h 549"/>
                  <a:gd name="T26" fmla="*/ 0 w 398"/>
                  <a:gd name="T27" fmla="*/ 270 h 549"/>
                  <a:gd name="T28" fmla="*/ 10 w 398"/>
                  <a:gd name="T29" fmla="*/ 289 h 549"/>
                  <a:gd name="T30" fmla="*/ 0 w 398"/>
                  <a:gd name="T31" fmla="*/ 318 h 549"/>
                  <a:gd name="T32" fmla="*/ 21 w 398"/>
                  <a:gd name="T33" fmla="*/ 337 h 549"/>
                  <a:gd name="T34" fmla="*/ 21 w 398"/>
                  <a:gd name="T35" fmla="*/ 366 h 549"/>
                  <a:gd name="T36" fmla="*/ 21 w 398"/>
                  <a:gd name="T37" fmla="*/ 414 h 549"/>
                  <a:gd name="T38" fmla="*/ 0 w 398"/>
                  <a:gd name="T39" fmla="*/ 444 h 549"/>
                  <a:gd name="T40" fmla="*/ 21 w 398"/>
                  <a:gd name="T41" fmla="*/ 481 h 549"/>
                  <a:gd name="T42" fmla="*/ 63 w 398"/>
                  <a:gd name="T43" fmla="*/ 492 h 549"/>
                  <a:gd name="T44" fmla="*/ 94 w 398"/>
                  <a:gd name="T45" fmla="*/ 492 h 549"/>
                  <a:gd name="T46" fmla="*/ 106 w 398"/>
                  <a:gd name="T47" fmla="*/ 530 h 549"/>
                  <a:gd name="T48" fmla="*/ 126 w 398"/>
                  <a:gd name="T49" fmla="*/ 549 h 549"/>
                  <a:gd name="T50" fmla="*/ 169 w 398"/>
                  <a:gd name="T51" fmla="*/ 549 h 549"/>
                  <a:gd name="T52" fmla="*/ 190 w 398"/>
                  <a:gd name="T53" fmla="*/ 520 h 549"/>
                  <a:gd name="T54" fmla="*/ 212 w 398"/>
                  <a:gd name="T55" fmla="*/ 530 h 549"/>
                  <a:gd name="T56" fmla="*/ 245 w 398"/>
                  <a:gd name="T57" fmla="*/ 511 h 549"/>
                  <a:gd name="T58" fmla="*/ 286 w 398"/>
                  <a:gd name="T59" fmla="*/ 501 h 549"/>
                  <a:gd name="T60" fmla="*/ 298 w 398"/>
                  <a:gd name="T61" fmla="*/ 492 h 549"/>
                  <a:gd name="T62" fmla="*/ 308 w 398"/>
                  <a:gd name="T63" fmla="*/ 473 h 549"/>
                  <a:gd name="T64" fmla="*/ 329 w 398"/>
                  <a:gd name="T65" fmla="*/ 481 h 549"/>
                  <a:gd name="T66" fmla="*/ 361 w 398"/>
                  <a:gd name="T67" fmla="*/ 453 h 549"/>
                  <a:gd name="T68" fmla="*/ 394 w 398"/>
                  <a:gd name="T69" fmla="*/ 46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549">
                    <a:moveTo>
                      <a:pt x="193" y="1"/>
                    </a:moveTo>
                    <a:lnTo>
                      <a:pt x="190" y="21"/>
                    </a:lnTo>
                    <a:lnTo>
                      <a:pt x="202" y="30"/>
                    </a:lnTo>
                    <a:lnTo>
                      <a:pt x="202" y="40"/>
                    </a:lnTo>
                    <a:lnTo>
                      <a:pt x="190" y="40"/>
                    </a:lnTo>
                    <a:lnTo>
                      <a:pt x="181" y="40"/>
                    </a:lnTo>
                    <a:lnTo>
                      <a:pt x="169" y="40"/>
                    </a:lnTo>
                    <a:lnTo>
                      <a:pt x="169" y="49"/>
                    </a:lnTo>
                    <a:lnTo>
                      <a:pt x="147" y="78"/>
                    </a:lnTo>
                    <a:lnTo>
                      <a:pt x="147" y="87"/>
                    </a:lnTo>
                    <a:lnTo>
                      <a:pt x="138" y="106"/>
                    </a:lnTo>
                    <a:lnTo>
                      <a:pt x="126" y="117"/>
                    </a:lnTo>
                    <a:lnTo>
                      <a:pt x="106" y="136"/>
                    </a:lnTo>
                    <a:lnTo>
                      <a:pt x="106" y="145"/>
                    </a:lnTo>
                    <a:lnTo>
                      <a:pt x="106" y="155"/>
                    </a:lnTo>
                    <a:lnTo>
                      <a:pt x="85" y="165"/>
                    </a:lnTo>
                    <a:lnTo>
                      <a:pt x="85" y="174"/>
                    </a:lnTo>
                    <a:lnTo>
                      <a:pt x="85" y="165"/>
                    </a:lnTo>
                    <a:lnTo>
                      <a:pt x="74" y="174"/>
                    </a:lnTo>
                    <a:lnTo>
                      <a:pt x="63" y="183"/>
                    </a:lnTo>
                    <a:lnTo>
                      <a:pt x="63" y="193"/>
                    </a:lnTo>
                    <a:lnTo>
                      <a:pt x="63" y="211"/>
                    </a:lnTo>
                    <a:lnTo>
                      <a:pt x="43" y="222"/>
                    </a:lnTo>
                    <a:lnTo>
                      <a:pt x="32" y="211"/>
                    </a:lnTo>
                    <a:lnTo>
                      <a:pt x="21" y="211"/>
                    </a:lnTo>
                    <a:lnTo>
                      <a:pt x="21" y="231"/>
                    </a:lnTo>
                    <a:lnTo>
                      <a:pt x="0" y="250"/>
                    </a:lnTo>
                    <a:lnTo>
                      <a:pt x="0" y="270"/>
                    </a:lnTo>
                    <a:lnTo>
                      <a:pt x="0" y="279"/>
                    </a:lnTo>
                    <a:lnTo>
                      <a:pt x="10" y="289"/>
                    </a:lnTo>
                    <a:lnTo>
                      <a:pt x="10" y="309"/>
                    </a:lnTo>
                    <a:lnTo>
                      <a:pt x="0" y="318"/>
                    </a:lnTo>
                    <a:lnTo>
                      <a:pt x="0" y="329"/>
                    </a:lnTo>
                    <a:lnTo>
                      <a:pt x="21" y="337"/>
                    </a:lnTo>
                    <a:lnTo>
                      <a:pt x="21" y="347"/>
                    </a:lnTo>
                    <a:lnTo>
                      <a:pt x="21" y="366"/>
                    </a:lnTo>
                    <a:lnTo>
                      <a:pt x="21" y="395"/>
                    </a:lnTo>
                    <a:lnTo>
                      <a:pt x="21" y="414"/>
                    </a:lnTo>
                    <a:lnTo>
                      <a:pt x="0" y="424"/>
                    </a:lnTo>
                    <a:lnTo>
                      <a:pt x="0" y="444"/>
                    </a:lnTo>
                    <a:lnTo>
                      <a:pt x="0" y="453"/>
                    </a:lnTo>
                    <a:lnTo>
                      <a:pt x="21" y="481"/>
                    </a:lnTo>
                    <a:lnTo>
                      <a:pt x="53" y="481"/>
                    </a:lnTo>
                    <a:lnTo>
                      <a:pt x="63" y="492"/>
                    </a:lnTo>
                    <a:lnTo>
                      <a:pt x="85" y="492"/>
                    </a:lnTo>
                    <a:lnTo>
                      <a:pt x="94" y="492"/>
                    </a:lnTo>
                    <a:lnTo>
                      <a:pt x="106" y="511"/>
                    </a:lnTo>
                    <a:lnTo>
                      <a:pt x="106" y="530"/>
                    </a:lnTo>
                    <a:lnTo>
                      <a:pt x="117" y="539"/>
                    </a:lnTo>
                    <a:lnTo>
                      <a:pt x="126" y="549"/>
                    </a:lnTo>
                    <a:lnTo>
                      <a:pt x="159" y="549"/>
                    </a:lnTo>
                    <a:lnTo>
                      <a:pt x="169" y="549"/>
                    </a:lnTo>
                    <a:lnTo>
                      <a:pt x="181" y="530"/>
                    </a:lnTo>
                    <a:lnTo>
                      <a:pt x="190" y="520"/>
                    </a:lnTo>
                    <a:lnTo>
                      <a:pt x="202" y="539"/>
                    </a:lnTo>
                    <a:lnTo>
                      <a:pt x="212" y="530"/>
                    </a:lnTo>
                    <a:lnTo>
                      <a:pt x="224" y="520"/>
                    </a:lnTo>
                    <a:lnTo>
                      <a:pt x="245" y="511"/>
                    </a:lnTo>
                    <a:lnTo>
                      <a:pt x="277" y="501"/>
                    </a:lnTo>
                    <a:lnTo>
                      <a:pt x="286" y="501"/>
                    </a:lnTo>
                    <a:lnTo>
                      <a:pt x="298" y="501"/>
                    </a:lnTo>
                    <a:lnTo>
                      <a:pt x="298" y="492"/>
                    </a:lnTo>
                    <a:lnTo>
                      <a:pt x="298" y="481"/>
                    </a:lnTo>
                    <a:lnTo>
                      <a:pt x="308" y="473"/>
                    </a:lnTo>
                    <a:lnTo>
                      <a:pt x="319" y="492"/>
                    </a:lnTo>
                    <a:lnTo>
                      <a:pt x="329" y="481"/>
                    </a:lnTo>
                    <a:lnTo>
                      <a:pt x="351" y="473"/>
                    </a:lnTo>
                    <a:lnTo>
                      <a:pt x="361" y="453"/>
                    </a:lnTo>
                    <a:lnTo>
                      <a:pt x="373" y="462"/>
                    </a:lnTo>
                    <a:lnTo>
                      <a:pt x="394" y="462"/>
                    </a:lnTo>
                    <a:lnTo>
                      <a:pt x="398" y="0"/>
                    </a:lnTo>
                  </a:path>
                </a:pathLst>
              </a:custGeom>
              <a:solidFill>
                <a:schemeClr val="accent2"/>
              </a:solidFill>
              <a:ln w="3175" cmpd="sng">
                <a:solidFill>
                  <a:schemeClr val="bg1"/>
                </a:solidFill>
                <a:prstDash val="solid"/>
                <a:round/>
                <a:headEnd/>
                <a:tailEnd/>
              </a:ln>
            </p:spPr>
            <p:txBody>
              <a:bodyPr/>
              <a:lstStyle/>
              <a:p>
                <a:endParaRPr lang="es-ES" sz="900" dirty="0"/>
              </a:p>
            </p:txBody>
          </p:sp>
          <p:sp>
            <p:nvSpPr>
              <p:cNvPr id="660" name="Freeform 77"/>
              <p:cNvSpPr>
                <a:spLocks/>
              </p:cNvSpPr>
              <p:nvPr>
                <p:custDataLst>
                  <p:tags r:id="rId72"/>
                </p:custDataLst>
              </p:nvPr>
            </p:nvSpPr>
            <p:spPr bwMode="auto">
              <a:xfrm>
                <a:off x="4548" y="2343"/>
                <a:ext cx="196" cy="66"/>
              </a:xfrm>
              <a:custGeom>
                <a:avLst/>
                <a:gdLst>
                  <a:gd name="T0" fmla="*/ 6 w 194"/>
                  <a:gd name="T1" fmla="*/ 67 h 67"/>
                  <a:gd name="T2" fmla="*/ 3 w 194"/>
                  <a:gd name="T3" fmla="*/ 49 h 67"/>
                  <a:gd name="T4" fmla="*/ 24 w 194"/>
                  <a:gd name="T5" fmla="*/ 40 h 67"/>
                  <a:gd name="T6" fmla="*/ 38 w 194"/>
                  <a:gd name="T7" fmla="*/ 47 h 67"/>
                  <a:gd name="T8" fmla="*/ 75 w 194"/>
                  <a:gd name="T9" fmla="*/ 13 h 67"/>
                  <a:gd name="T10" fmla="*/ 114 w 194"/>
                  <a:gd name="T11" fmla="*/ 13 h 67"/>
                  <a:gd name="T12" fmla="*/ 162 w 194"/>
                  <a:gd name="T13" fmla="*/ 1 h 67"/>
                  <a:gd name="T14" fmla="*/ 194 w 194"/>
                  <a:gd name="T15" fmla="*/ 8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67">
                    <a:moveTo>
                      <a:pt x="6" y="67"/>
                    </a:moveTo>
                    <a:cubicBezTo>
                      <a:pt x="6" y="64"/>
                      <a:pt x="0" y="53"/>
                      <a:pt x="3" y="49"/>
                    </a:cubicBezTo>
                    <a:cubicBezTo>
                      <a:pt x="6" y="45"/>
                      <a:pt x="18" y="40"/>
                      <a:pt x="24" y="40"/>
                    </a:cubicBezTo>
                    <a:cubicBezTo>
                      <a:pt x="30" y="40"/>
                      <a:pt x="30" y="51"/>
                      <a:pt x="38" y="47"/>
                    </a:cubicBezTo>
                    <a:cubicBezTo>
                      <a:pt x="46" y="43"/>
                      <a:pt x="62" y="19"/>
                      <a:pt x="75" y="13"/>
                    </a:cubicBezTo>
                    <a:cubicBezTo>
                      <a:pt x="88" y="7"/>
                      <a:pt x="100" y="15"/>
                      <a:pt x="114" y="13"/>
                    </a:cubicBezTo>
                    <a:cubicBezTo>
                      <a:pt x="128" y="11"/>
                      <a:pt x="149" y="2"/>
                      <a:pt x="162" y="1"/>
                    </a:cubicBezTo>
                    <a:cubicBezTo>
                      <a:pt x="175" y="0"/>
                      <a:pt x="187" y="7"/>
                      <a:pt x="194" y="8"/>
                    </a:cubicBezTo>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grpSp>
            <p:nvGrpSpPr>
              <p:cNvPr id="125" name="Group 78"/>
              <p:cNvGrpSpPr>
                <a:grpSpLocks/>
              </p:cNvGrpSpPr>
              <p:nvPr/>
            </p:nvGrpSpPr>
            <p:grpSpPr bwMode="auto">
              <a:xfrm>
                <a:off x="4105" y="2961"/>
                <a:ext cx="420" cy="473"/>
                <a:chOff x="3805" y="3411"/>
                <a:chExt cx="398" cy="485"/>
              </a:xfrm>
            </p:grpSpPr>
            <p:sp>
              <p:nvSpPr>
                <p:cNvPr id="662" name="Freeform 79"/>
                <p:cNvSpPr>
                  <a:spLocks/>
                </p:cNvSpPr>
                <p:nvPr>
                  <p:custDataLst>
                    <p:tags r:id="rId73"/>
                  </p:custDataLst>
                </p:nvPr>
              </p:nvSpPr>
              <p:spPr bwMode="auto">
                <a:xfrm>
                  <a:off x="3833" y="3411"/>
                  <a:ext cx="370" cy="461"/>
                </a:xfrm>
                <a:custGeom>
                  <a:avLst/>
                  <a:gdLst>
                    <a:gd name="T0" fmla="*/ 131 w 323"/>
                    <a:gd name="T1" fmla="*/ 312 h 400"/>
                    <a:gd name="T2" fmla="*/ 105 w 323"/>
                    <a:gd name="T3" fmla="*/ 342 h 400"/>
                    <a:gd name="T4" fmla="*/ 142 w 323"/>
                    <a:gd name="T5" fmla="*/ 358 h 400"/>
                    <a:gd name="T6" fmla="*/ 150 w 323"/>
                    <a:gd name="T7" fmla="*/ 382 h 400"/>
                    <a:gd name="T8" fmla="*/ 150 w 323"/>
                    <a:gd name="T9" fmla="*/ 400 h 400"/>
                    <a:gd name="T10" fmla="*/ 184 w 323"/>
                    <a:gd name="T11" fmla="*/ 386 h 400"/>
                    <a:gd name="T12" fmla="*/ 234 w 323"/>
                    <a:gd name="T13" fmla="*/ 378 h 400"/>
                    <a:gd name="T14" fmla="*/ 284 w 323"/>
                    <a:gd name="T15" fmla="*/ 371 h 400"/>
                    <a:gd name="T16" fmla="*/ 282 w 323"/>
                    <a:gd name="T17" fmla="*/ 320 h 400"/>
                    <a:gd name="T18" fmla="*/ 295 w 323"/>
                    <a:gd name="T19" fmla="*/ 292 h 400"/>
                    <a:gd name="T20" fmla="*/ 323 w 323"/>
                    <a:gd name="T21" fmla="*/ 261 h 400"/>
                    <a:gd name="T22" fmla="*/ 291 w 323"/>
                    <a:gd name="T23" fmla="*/ 253 h 400"/>
                    <a:gd name="T24" fmla="*/ 279 w 323"/>
                    <a:gd name="T25" fmla="*/ 212 h 400"/>
                    <a:gd name="T26" fmla="*/ 308 w 323"/>
                    <a:gd name="T27" fmla="*/ 184 h 400"/>
                    <a:gd name="T28" fmla="*/ 295 w 323"/>
                    <a:gd name="T29" fmla="*/ 160 h 400"/>
                    <a:gd name="T30" fmla="*/ 291 w 323"/>
                    <a:gd name="T31" fmla="*/ 134 h 400"/>
                    <a:gd name="T32" fmla="*/ 265 w 323"/>
                    <a:gd name="T33" fmla="*/ 149 h 400"/>
                    <a:gd name="T34" fmla="*/ 236 w 323"/>
                    <a:gd name="T35" fmla="*/ 133 h 400"/>
                    <a:gd name="T36" fmla="*/ 199 w 323"/>
                    <a:gd name="T37" fmla="*/ 123 h 400"/>
                    <a:gd name="T38" fmla="*/ 211 w 323"/>
                    <a:gd name="T39" fmla="*/ 100 h 400"/>
                    <a:gd name="T40" fmla="*/ 186 w 323"/>
                    <a:gd name="T41" fmla="*/ 82 h 400"/>
                    <a:gd name="T42" fmla="*/ 171 w 323"/>
                    <a:gd name="T43" fmla="*/ 65 h 400"/>
                    <a:gd name="T44" fmla="*/ 163 w 323"/>
                    <a:gd name="T45" fmla="*/ 24 h 400"/>
                    <a:gd name="T46" fmla="*/ 152 w 323"/>
                    <a:gd name="T47" fmla="*/ 8 h 400"/>
                    <a:gd name="T48" fmla="*/ 119 w 323"/>
                    <a:gd name="T49" fmla="*/ 2 h 400"/>
                    <a:gd name="T50" fmla="*/ 99 w 323"/>
                    <a:gd name="T51" fmla="*/ 11 h 400"/>
                    <a:gd name="T52" fmla="*/ 74 w 323"/>
                    <a:gd name="T53" fmla="*/ 11 h 400"/>
                    <a:gd name="T54" fmla="*/ 49 w 323"/>
                    <a:gd name="T55" fmla="*/ 16 h 400"/>
                    <a:gd name="T56" fmla="*/ 21 w 323"/>
                    <a:gd name="T57" fmla="*/ 23 h 400"/>
                    <a:gd name="T58" fmla="*/ 0 w 323"/>
                    <a:gd name="T59" fmla="*/ 32 h 400"/>
                    <a:gd name="T60" fmla="*/ 18 w 323"/>
                    <a:gd name="T61" fmla="*/ 68 h 400"/>
                    <a:gd name="T62" fmla="*/ 56 w 323"/>
                    <a:gd name="T63" fmla="*/ 97 h 400"/>
                    <a:gd name="T64" fmla="*/ 31 w 323"/>
                    <a:gd name="T65" fmla="*/ 128 h 400"/>
                    <a:gd name="T66" fmla="*/ 26 w 323"/>
                    <a:gd name="T67" fmla="*/ 165 h 400"/>
                    <a:gd name="T68" fmla="*/ 52 w 323"/>
                    <a:gd name="T69" fmla="*/ 189 h 400"/>
                    <a:gd name="T70" fmla="*/ 47 w 323"/>
                    <a:gd name="T71" fmla="*/ 221 h 400"/>
                    <a:gd name="T72" fmla="*/ 63 w 323"/>
                    <a:gd name="T73" fmla="*/ 240 h 400"/>
                    <a:gd name="T74" fmla="*/ 88 w 323"/>
                    <a:gd name="T75" fmla="*/ 2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400">
                      <a:moveTo>
                        <a:pt x="88" y="295"/>
                      </a:moveTo>
                      <a:lnTo>
                        <a:pt x="131" y="312"/>
                      </a:lnTo>
                      <a:lnTo>
                        <a:pt x="113" y="327"/>
                      </a:lnTo>
                      <a:lnTo>
                        <a:pt x="105" y="342"/>
                      </a:lnTo>
                      <a:lnTo>
                        <a:pt x="124" y="357"/>
                      </a:lnTo>
                      <a:lnTo>
                        <a:pt x="142" y="358"/>
                      </a:lnTo>
                      <a:lnTo>
                        <a:pt x="145" y="373"/>
                      </a:lnTo>
                      <a:lnTo>
                        <a:pt x="150" y="382"/>
                      </a:lnTo>
                      <a:lnTo>
                        <a:pt x="142" y="395"/>
                      </a:lnTo>
                      <a:lnTo>
                        <a:pt x="150" y="400"/>
                      </a:lnTo>
                      <a:lnTo>
                        <a:pt x="177" y="392"/>
                      </a:lnTo>
                      <a:lnTo>
                        <a:pt x="184" y="386"/>
                      </a:lnTo>
                      <a:lnTo>
                        <a:pt x="210" y="384"/>
                      </a:lnTo>
                      <a:lnTo>
                        <a:pt x="234" y="378"/>
                      </a:lnTo>
                      <a:lnTo>
                        <a:pt x="255" y="381"/>
                      </a:lnTo>
                      <a:lnTo>
                        <a:pt x="284" y="371"/>
                      </a:lnTo>
                      <a:lnTo>
                        <a:pt x="287" y="355"/>
                      </a:lnTo>
                      <a:lnTo>
                        <a:pt x="282" y="320"/>
                      </a:lnTo>
                      <a:lnTo>
                        <a:pt x="295" y="312"/>
                      </a:lnTo>
                      <a:lnTo>
                        <a:pt x="295" y="292"/>
                      </a:lnTo>
                      <a:lnTo>
                        <a:pt x="313" y="281"/>
                      </a:lnTo>
                      <a:lnTo>
                        <a:pt x="323" y="261"/>
                      </a:lnTo>
                      <a:lnTo>
                        <a:pt x="308" y="253"/>
                      </a:lnTo>
                      <a:lnTo>
                        <a:pt x="291" y="253"/>
                      </a:lnTo>
                      <a:lnTo>
                        <a:pt x="289" y="242"/>
                      </a:lnTo>
                      <a:lnTo>
                        <a:pt x="279" y="212"/>
                      </a:lnTo>
                      <a:lnTo>
                        <a:pt x="294" y="197"/>
                      </a:lnTo>
                      <a:lnTo>
                        <a:pt x="308" y="184"/>
                      </a:lnTo>
                      <a:lnTo>
                        <a:pt x="305" y="163"/>
                      </a:lnTo>
                      <a:lnTo>
                        <a:pt x="295" y="160"/>
                      </a:lnTo>
                      <a:lnTo>
                        <a:pt x="305" y="141"/>
                      </a:lnTo>
                      <a:lnTo>
                        <a:pt x="291" y="134"/>
                      </a:lnTo>
                      <a:lnTo>
                        <a:pt x="274" y="140"/>
                      </a:lnTo>
                      <a:lnTo>
                        <a:pt x="265" y="149"/>
                      </a:lnTo>
                      <a:lnTo>
                        <a:pt x="245" y="140"/>
                      </a:lnTo>
                      <a:lnTo>
                        <a:pt x="236" y="133"/>
                      </a:lnTo>
                      <a:lnTo>
                        <a:pt x="203" y="134"/>
                      </a:lnTo>
                      <a:lnTo>
                        <a:pt x="199" y="123"/>
                      </a:lnTo>
                      <a:lnTo>
                        <a:pt x="211" y="111"/>
                      </a:lnTo>
                      <a:lnTo>
                        <a:pt x="211" y="100"/>
                      </a:lnTo>
                      <a:lnTo>
                        <a:pt x="195" y="89"/>
                      </a:lnTo>
                      <a:lnTo>
                        <a:pt x="186" y="82"/>
                      </a:lnTo>
                      <a:lnTo>
                        <a:pt x="171" y="82"/>
                      </a:lnTo>
                      <a:lnTo>
                        <a:pt x="171" y="65"/>
                      </a:lnTo>
                      <a:lnTo>
                        <a:pt x="163" y="61"/>
                      </a:lnTo>
                      <a:lnTo>
                        <a:pt x="163" y="24"/>
                      </a:lnTo>
                      <a:lnTo>
                        <a:pt x="150" y="23"/>
                      </a:lnTo>
                      <a:lnTo>
                        <a:pt x="152" y="8"/>
                      </a:lnTo>
                      <a:lnTo>
                        <a:pt x="129" y="8"/>
                      </a:lnTo>
                      <a:lnTo>
                        <a:pt x="119" y="2"/>
                      </a:lnTo>
                      <a:lnTo>
                        <a:pt x="107" y="0"/>
                      </a:lnTo>
                      <a:lnTo>
                        <a:pt x="99" y="11"/>
                      </a:lnTo>
                      <a:lnTo>
                        <a:pt x="85" y="16"/>
                      </a:lnTo>
                      <a:lnTo>
                        <a:pt x="74" y="11"/>
                      </a:lnTo>
                      <a:lnTo>
                        <a:pt x="65" y="7"/>
                      </a:lnTo>
                      <a:lnTo>
                        <a:pt x="49" y="16"/>
                      </a:lnTo>
                      <a:lnTo>
                        <a:pt x="37" y="21"/>
                      </a:lnTo>
                      <a:lnTo>
                        <a:pt x="21" y="23"/>
                      </a:lnTo>
                      <a:lnTo>
                        <a:pt x="10" y="24"/>
                      </a:lnTo>
                      <a:lnTo>
                        <a:pt x="0" y="32"/>
                      </a:lnTo>
                      <a:lnTo>
                        <a:pt x="11" y="50"/>
                      </a:lnTo>
                      <a:lnTo>
                        <a:pt x="18" y="68"/>
                      </a:lnTo>
                      <a:lnTo>
                        <a:pt x="24" y="87"/>
                      </a:lnTo>
                      <a:lnTo>
                        <a:pt x="56" y="97"/>
                      </a:lnTo>
                      <a:lnTo>
                        <a:pt x="34" y="113"/>
                      </a:lnTo>
                      <a:lnTo>
                        <a:pt x="31" y="128"/>
                      </a:lnTo>
                      <a:lnTo>
                        <a:pt x="24" y="141"/>
                      </a:lnTo>
                      <a:lnTo>
                        <a:pt x="26" y="165"/>
                      </a:lnTo>
                      <a:lnTo>
                        <a:pt x="42" y="171"/>
                      </a:lnTo>
                      <a:lnTo>
                        <a:pt x="52" y="189"/>
                      </a:lnTo>
                      <a:lnTo>
                        <a:pt x="40" y="192"/>
                      </a:lnTo>
                      <a:lnTo>
                        <a:pt x="47" y="221"/>
                      </a:lnTo>
                      <a:cubicBezTo>
                        <a:pt x="53" y="228"/>
                        <a:pt x="66" y="241"/>
                        <a:pt x="66" y="241"/>
                      </a:cubicBezTo>
                      <a:cubicBezTo>
                        <a:pt x="65" y="240"/>
                        <a:pt x="64" y="240"/>
                        <a:pt x="63" y="240"/>
                      </a:cubicBezTo>
                      <a:lnTo>
                        <a:pt x="50" y="258"/>
                      </a:lnTo>
                      <a:lnTo>
                        <a:pt x="88" y="295"/>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endParaRPr lang="es-ES" sz="900" dirty="0"/>
                </a:p>
              </p:txBody>
            </p:sp>
            <p:sp>
              <p:nvSpPr>
                <p:cNvPr id="663" name="Freeform 80"/>
                <p:cNvSpPr>
                  <a:spLocks/>
                </p:cNvSpPr>
                <p:nvPr/>
              </p:nvSpPr>
              <p:spPr bwMode="auto">
                <a:xfrm>
                  <a:off x="3805" y="3702"/>
                  <a:ext cx="182" cy="194"/>
                </a:xfrm>
                <a:custGeom>
                  <a:avLst/>
                  <a:gdLst>
                    <a:gd name="T0" fmla="*/ 86 w 182"/>
                    <a:gd name="T1" fmla="*/ 189 h 194"/>
                    <a:gd name="T2" fmla="*/ 53 w 182"/>
                    <a:gd name="T3" fmla="*/ 140 h 194"/>
                    <a:gd name="T4" fmla="*/ 0 w 182"/>
                    <a:gd name="T5" fmla="*/ 103 h 194"/>
                    <a:gd name="T6" fmla="*/ 25 w 182"/>
                    <a:gd name="T7" fmla="*/ 94 h 194"/>
                    <a:gd name="T8" fmla="*/ 9 w 182"/>
                    <a:gd name="T9" fmla="*/ 84 h 194"/>
                    <a:gd name="T10" fmla="*/ 13 w 182"/>
                    <a:gd name="T11" fmla="*/ 57 h 194"/>
                    <a:gd name="T12" fmla="*/ 23 w 182"/>
                    <a:gd name="T13" fmla="*/ 45 h 194"/>
                    <a:gd name="T14" fmla="*/ 47 w 182"/>
                    <a:gd name="T15" fmla="*/ 24 h 194"/>
                    <a:gd name="T16" fmla="*/ 62 w 182"/>
                    <a:gd name="T17" fmla="*/ 20 h 194"/>
                    <a:gd name="T18" fmla="*/ 57 w 182"/>
                    <a:gd name="T19" fmla="*/ 2 h 194"/>
                    <a:gd name="T20" fmla="*/ 75 w 182"/>
                    <a:gd name="T21" fmla="*/ 5 h 194"/>
                    <a:gd name="T22" fmla="*/ 89 w 182"/>
                    <a:gd name="T23" fmla="*/ 0 h 194"/>
                    <a:gd name="T24" fmla="*/ 137 w 182"/>
                    <a:gd name="T25" fmla="*/ 49 h 194"/>
                    <a:gd name="T26" fmla="*/ 182 w 182"/>
                    <a:gd name="T27" fmla="*/ 66 h 194"/>
                    <a:gd name="T28" fmla="*/ 148 w 182"/>
                    <a:gd name="T29" fmla="*/ 98 h 194"/>
                    <a:gd name="T30" fmla="*/ 129 w 182"/>
                    <a:gd name="T31" fmla="*/ 113 h 194"/>
                    <a:gd name="T32" fmla="*/ 108 w 182"/>
                    <a:gd name="T33" fmla="*/ 119 h 194"/>
                    <a:gd name="T34" fmla="*/ 109 w 182"/>
                    <a:gd name="T35" fmla="*/ 169 h 194"/>
                    <a:gd name="T36" fmla="*/ 119 w 182"/>
                    <a:gd name="T37" fmla="*/ 179 h 194"/>
                    <a:gd name="T38" fmla="*/ 117 w 182"/>
                    <a:gd name="T39" fmla="*/ 194 h 194"/>
                    <a:gd name="T40" fmla="*/ 86 w 182"/>
                    <a:gd name="T41" fmla="*/ 18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194">
                      <a:moveTo>
                        <a:pt x="86" y="189"/>
                      </a:moveTo>
                      <a:cubicBezTo>
                        <a:pt x="75" y="180"/>
                        <a:pt x="67" y="154"/>
                        <a:pt x="53" y="140"/>
                      </a:cubicBezTo>
                      <a:cubicBezTo>
                        <a:pt x="39" y="126"/>
                        <a:pt x="4" y="110"/>
                        <a:pt x="0" y="103"/>
                      </a:cubicBezTo>
                      <a:lnTo>
                        <a:pt x="25" y="94"/>
                      </a:lnTo>
                      <a:lnTo>
                        <a:pt x="9" y="84"/>
                      </a:lnTo>
                      <a:lnTo>
                        <a:pt x="13" y="57"/>
                      </a:lnTo>
                      <a:lnTo>
                        <a:pt x="23" y="45"/>
                      </a:lnTo>
                      <a:lnTo>
                        <a:pt x="47" y="24"/>
                      </a:lnTo>
                      <a:lnTo>
                        <a:pt x="62" y="20"/>
                      </a:lnTo>
                      <a:lnTo>
                        <a:pt x="57" y="2"/>
                      </a:lnTo>
                      <a:lnTo>
                        <a:pt x="75" y="5"/>
                      </a:lnTo>
                      <a:lnTo>
                        <a:pt x="89" y="0"/>
                      </a:lnTo>
                      <a:cubicBezTo>
                        <a:pt x="99" y="7"/>
                        <a:pt x="122" y="38"/>
                        <a:pt x="137" y="49"/>
                      </a:cubicBezTo>
                      <a:cubicBezTo>
                        <a:pt x="153" y="59"/>
                        <a:pt x="178" y="58"/>
                        <a:pt x="182" y="66"/>
                      </a:cubicBezTo>
                      <a:lnTo>
                        <a:pt x="148" y="98"/>
                      </a:lnTo>
                      <a:cubicBezTo>
                        <a:pt x="139" y="106"/>
                        <a:pt x="136" y="110"/>
                        <a:pt x="129" y="113"/>
                      </a:cubicBezTo>
                      <a:cubicBezTo>
                        <a:pt x="122" y="117"/>
                        <a:pt x="109" y="108"/>
                        <a:pt x="108" y="119"/>
                      </a:cubicBezTo>
                      <a:lnTo>
                        <a:pt x="109" y="169"/>
                      </a:lnTo>
                      <a:lnTo>
                        <a:pt x="119" y="179"/>
                      </a:lnTo>
                      <a:lnTo>
                        <a:pt x="117" y="194"/>
                      </a:lnTo>
                      <a:lnTo>
                        <a:pt x="86" y="189"/>
                      </a:lnTo>
                      <a:close/>
                    </a:path>
                  </a:pathLst>
                </a:custGeom>
                <a:solidFill>
                  <a:schemeClr val="accent2"/>
                </a:solidFill>
                <a:ln w="317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endParaRPr lang="es-ES" sz="900" dirty="0"/>
                </a:p>
              </p:txBody>
            </p:sp>
          </p:grpSp>
        </p:grpSp>
      </p:grpSp>
      <p:cxnSp>
        <p:nvCxnSpPr>
          <p:cNvPr id="248" name="Straight Arrow Connector 247"/>
          <p:cNvCxnSpPr/>
          <p:nvPr/>
        </p:nvCxnSpPr>
        <p:spPr>
          <a:xfrm flipV="1">
            <a:off x="1098304" y="2562422"/>
            <a:ext cx="1637447" cy="486387"/>
          </a:xfrm>
          <a:prstGeom prst="straightConnector1">
            <a:avLst/>
          </a:prstGeom>
          <a:ln w="19050">
            <a:solidFill>
              <a:srgbClr val="FFC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67" name="Straight Arrow Connector 666"/>
          <p:cNvCxnSpPr>
            <a:stCxn id="579" idx="46"/>
          </p:cNvCxnSpPr>
          <p:nvPr/>
        </p:nvCxnSpPr>
        <p:spPr>
          <a:xfrm flipV="1">
            <a:off x="6481954" y="2633293"/>
            <a:ext cx="1055000" cy="272496"/>
          </a:xfrm>
          <a:prstGeom prst="straightConnector1">
            <a:avLst/>
          </a:prstGeom>
          <a:ln w="19050">
            <a:solidFill>
              <a:srgbClr val="FFC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670" name="TextBox 669"/>
          <p:cNvSpPr txBox="1"/>
          <p:nvPr/>
        </p:nvSpPr>
        <p:spPr>
          <a:xfrm>
            <a:off x="5007945" y="1863037"/>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Paraguay</a:t>
            </a:r>
          </a:p>
        </p:txBody>
      </p:sp>
      <p:sp>
        <p:nvSpPr>
          <p:cNvPr id="671" name="TextBox 670"/>
          <p:cNvSpPr txBox="1"/>
          <p:nvPr/>
        </p:nvSpPr>
        <p:spPr>
          <a:xfrm>
            <a:off x="6899288" y="1863037"/>
            <a:ext cx="1262034" cy="226624"/>
          </a:xfrm>
          <a:prstGeom prst="rect">
            <a:avLst/>
          </a:prstGeom>
          <a:ln w="12700">
            <a:noFill/>
          </a:ln>
        </p:spPr>
        <p:txBody>
          <a:bodyPr wrap="square" lIns="87273" tIns="43636" rIns="87273" bIns="43636" rtlCol="0">
            <a:spAutoFit/>
          </a:bodyPr>
          <a:lstStyle/>
          <a:p>
            <a:pPr algn="ctr"/>
            <a:r>
              <a:rPr lang="es-ES" sz="900" b="1" dirty="0" smtClean="0">
                <a:solidFill>
                  <a:schemeClr val="accent2"/>
                </a:solidFill>
                <a:latin typeface="Arial" pitchFamily="34" charset="0"/>
                <a:cs typeface="Arial" pitchFamily="34" charset="0"/>
              </a:rPr>
              <a:t>Unión Europea</a:t>
            </a:r>
          </a:p>
        </p:txBody>
      </p:sp>
      <p:grpSp>
        <p:nvGrpSpPr>
          <p:cNvPr id="131" name="Group 336"/>
          <p:cNvGrpSpPr/>
          <p:nvPr/>
        </p:nvGrpSpPr>
        <p:grpSpPr>
          <a:xfrm>
            <a:off x="1354526" y="4457483"/>
            <a:ext cx="1498711" cy="791542"/>
            <a:chOff x="5770572" y="2826467"/>
            <a:chExt cx="3745150" cy="1825842"/>
          </a:xfrm>
        </p:grpSpPr>
        <p:sp>
          <p:nvSpPr>
            <p:cNvPr id="338" name="Oval 14"/>
            <p:cNvSpPr/>
            <p:nvPr/>
          </p:nvSpPr>
          <p:spPr>
            <a:xfrm>
              <a:off x="5770572" y="2826467"/>
              <a:ext cx="3745150" cy="1825842"/>
            </a:xfrm>
            <a:custGeom>
              <a:avLst/>
              <a:gdLst/>
              <a:ahLst/>
              <a:cxnLst/>
              <a:rect l="l" t="t" r="r" b="b"/>
              <a:pathLst>
                <a:path w="3404682" h="2430196">
                  <a:moveTo>
                    <a:pt x="2350413" y="18400"/>
                  </a:moveTo>
                  <a:cubicBezTo>
                    <a:pt x="2932670" y="18400"/>
                    <a:pt x="3404682" y="558299"/>
                    <a:pt x="3404682" y="1224298"/>
                  </a:cubicBezTo>
                  <a:cubicBezTo>
                    <a:pt x="3404682" y="1890297"/>
                    <a:pt x="2932670" y="2430196"/>
                    <a:pt x="2350413" y="2430196"/>
                  </a:cubicBezTo>
                  <a:cubicBezTo>
                    <a:pt x="2100931" y="2430196"/>
                    <a:pt x="1871690" y="2331076"/>
                    <a:pt x="1691585" y="2164908"/>
                  </a:cubicBezTo>
                  <a:cubicBezTo>
                    <a:pt x="1945310" y="1945585"/>
                    <a:pt x="2108538" y="1597545"/>
                    <a:pt x="2108538" y="1205898"/>
                  </a:cubicBezTo>
                  <a:cubicBezTo>
                    <a:pt x="2108538" y="825262"/>
                    <a:pt x="1954359" y="485816"/>
                    <a:pt x="1713097" y="265288"/>
                  </a:cubicBezTo>
                  <a:cubicBezTo>
                    <a:pt x="1889411" y="110018"/>
                    <a:pt x="2110558" y="18400"/>
                    <a:pt x="2350413" y="18400"/>
                  </a:cubicBezTo>
                  <a:close/>
                  <a:moveTo>
                    <a:pt x="1054269" y="0"/>
                  </a:moveTo>
                  <a:cubicBezTo>
                    <a:pt x="1303751" y="0"/>
                    <a:pt x="1532993" y="99120"/>
                    <a:pt x="1713097" y="265288"/>
                  </a:cubicBezTo>
                  <a:cubicBezTo>
                    <a:pt x="1459373" y="484611"/>
                    <a:pt x="1296144" y="832651"/>
                    <a:pt x="1296144" y="1224298"/>
                  </a:cubicBezTo>
                  <a:cubicBezTo>
                    <a:pt x="1296144" y="1604934"/>
                    <a:pt x="1450323" y="1944381"/>
                    <a:pt x="1691585" y="2164908"/>
                  </a:cubicBezTo>
                  <a:cubicBezTo>
                    <a:pt x="1515272" y="2320178"/>
                    <a:pt x="1294124" y="2411796"/>
                    <a:pt x="1054269" y="2411796"/>
                  </a:cubicBezTo>
                  <a:cubicBezTo>
                    <a:pt x="472012" y="2411796"/>
                    <a:pt x="0" y="1871897"/>
                    <a:pt x="0" y="1205898"/>
                  </a:cubicBezTo>
                  <a:cubicBezTo>
                    <a:pt x="0" y="539899"/>
                    <a:pt x="472012" y="0"/>
                    <a:pt x="1054269" y="0"/>
                  </a:cubicBezTo>
                  <a:close/>
                </a:path>
              </a:pathLst>
            </a:custGeom>
            <a:solidFill>
              <a:schemeClr val="bg1">
                <a:lumMod val="95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algn="ctr"/>
              <a:endParaRPr lang="es-ES" sz="900" dirty="0" err="1" smtClean="0">
                <a:solidFill>
                  <a:schemeClr val="tx1"/>
                </a:solidFill>
                <a:latin typeface="Arial" pitchFamily="34" charset="0"/>
                <a:cs typeface="Arial" pitchFamily="34" charset="0"/>
              </a:endParaRPr>
            </a:p>
          </p:txBody>
        </p:sp>
        <p:sp>
          <p:nvSpPr>
            <p:cNvPr id="339" name="Oval 801"/>
            <p:cNvSpPr/>
            <p:nvPr/>
          </p:nvSpPr>
          <p:spPr>
            <a:xfrm>
              <a:off x="7196330" y="3029537"/>
              <a:ext cx="893633" cy="1427212"/>
            </a:xfrm>
            <a:custGeom>
              <a:avLst/>
              <a:gdLst/>
              <a:ahLst/>
              <a:cxnLst/>
              <a:rect l="l" t="t" r="r" b="b"/>
              <a:pathLst>
                <a:path w="812394" h="1899620">
                  <a:moveTo>
                    <a:pt x="416953" y="0"/>
                  </a:moveTo>
                  <a:cubicBezTo>
                    <a:pt x="658215" y="220528"/>
                    <a:pt x="812394" y="559974"/>
                    <a:pt x="812394" y="940610"/>
                  </a:cubicBezTo>
                  <a:cubicBezTo>
                    <a:pt x="812394" y="1332257"/>
                    <a:pt x="649166" y="1680297"/>
                    <a:pt x="395441" y="1899620"/>
                  </a:cubicBezTo>
                  <a:cubicBezTo>
                    <a:pt x="154179" y="1679093"/>
                    <a:pt x="0" y="1339646"/>
                    <a:pt x="0" y="959010"/>
                  </a:cubicBezTo>
                  <a:cubicBezTo>
                    <a:pt x="0" y="567363"/>
                    <a:pt x="163229" y="219323"/>
                    <a:pt x="416953" y="0"/>
                  </a:cubicBezTo>
                  <a:close/>
                </a:path>
              </a:pathLst>
            </a:custGeom>
            <a:solidFill>
              <a:srgbClr val="FF99FF"/>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90000" rIns="36000" bIns="45720" numCol="1" spcCol="0" rtlCol="0" fromWordArt="0" anchor="ctr" anchorCtr="0" forceAA="0" compatLnSpc="1">
              <a:prstTxWarp prst="textNoShape">
                <a:avLst/>
              </a:prstTxWarp>
              <a:noAutofit/>
            </a:bodyPr>
            <a:lstStyle/>
            <a:p>
              <a:pPr algn="ctr"/>
              <a:endParaRPr lang="es-ES" sz="900" dirty="0" smtClean="0">
                <a:solidFill>
                  <a:schemeClr val="tx1"/>
                </a:solidFill>
                <a:latin typeface="Arial" pitchFamily="34" charset="0"/>
                <a:cs typeface="Arial" pitchFamily="34" charset="0"/>
              </a:endParaRPr>
            </a:p>
          </p:txBody>
        </p:sp>
      </p:grpSp>
      <p:sp>
        <p:nvSpPr>
          <p:cNvPr id="341" name="TextBox 340"/>
          <p:cNvSpPr txBox="1"/>
          <p:nvPr/>
        </p:nvSpPr>
        <p:spPr>
          <a:xfrm>
            <a:off x="990091" y="5175405"/>
            <a:ext cx="2225215" cy="365123"/>
          </a:xfrm>
          <a:prstGeom prst="rect">
            <a:avLst/>
          </a:prstGeom>
          <a:solidFill>
            <a:schemeClr val="accent6"/>
          </a:solidFill>
          <a:ln w="12700">
            <a:noFill/>
          </a:ln>
        </p:spPr>
        <p:txBody>
          <a:bodyPr wrap="square" lIns="87273" tIns="43636" rIns="87273" bIns="43636" rtlCol="0">
            <a:spAutoFit/>
          </a:bodyPr>
          <a:lstStyle/>
          <a:p>
            <a:pPr algn="ctr"/>
            <a:r>
              <a:rPr lang="es-ES" sz="900" b="1" dirty="0" smtClean="0">
                <a:latin typeface="Arial" pitchFamily="34" charset="0"/>
                <a:cs typeface="Arial" pitchFamily="34" charset="0"/>
              </a:rPr>
              <a:t>Industria seleccionada para atraer desde la U.E. a Paraguay</a:t>
            </a:r>
            <a:endParaRPr lang="es-ES" sz="900" b="1" baseline="30000" dirty="0" smtClean="0">
              <a:latin typeface="Arial" pitchFamily="34" charset="0"/>
              <a:cs typeface="Arial" pitchFamily="34" charset="0"/>
            </a:endParaRPr>
          </a:p>
        </p:txBody>
      </p:sp>
      <p:sp>
        <p:nvSpPr>
          <p:cNvPr id="342" name="TextBox 341"/>
          <p:cNvSpPr txBox="1"/>
          <p:nvPr/>
        </p:nvSpPr>
        <p:spPr>
          <a:xfrm>
            <a:off x="1350031" y="4662610"/>
            <a:ext cx="618679" cy="226624"/>
          </a:xfrm>
          <a:prstGeom prst="rect">
            <a:avLst/>
          </a:prstGeom>
          <a:ln w="12700">
            <a:noFill/>
          </a:ln>
        </p:spPr>
        <p:txBody>
          <a:bodyPr wrap="none" lIns="87273" tIns="43636" rIns="87273" bIns="43636" rtlCol="0">
            <a:spAutoFit/>
          </a:bodyPr>
          <a:lstStyle/>
          <a:p>
            <a:pPr algn="ctr"/>
            <a:r>
              <a:rPr lang="es-ES" sz="900" dirty="0" smtClean="0">
                <a:latin typeface="Arial" pitchFamily="34" charset="0"/>
                <a:cs typeface="Arial" pitchFamily="34" charset="0"/>
              </a:rPr>
              <a:t>Industria</a:t>
            </a:r>
            <a:endParaRPr lang="es-ES" sz="900" baseline="30000" dirty="0" smtClean="0">
              <a:latin typeface="Arial" pitchFamily="34" charset="0"/>
              <a:cs typeface="Arial" pitchFamily="34" charset="0"/>
            </a:endParaRPr>
          </a:p>
        </p:txBody>
      </p:sp>
      <p:sp>
        <p:nvSpPr>
          <p:cNvPr id="344" name="TextBox 343"/>
          <p:cNvSpPr txBox="1"/>
          <p:nvPr/>
        </p:nvSpPr>
        <p:spPr>
          <a:xfrm>
            <a:off x="2256240" y="4668527"/>
            <a:ext cx="618679" cy="226624"/>
          </a:xfrm>
          <a:prstGeom prst="rect">
            <a:avLst/>
          </a:prstGeom>
          <a:ln w="12700">
            <a:noFill/>
          </a:ln>
        </p:spPr>
        <p:txBody>
          <a:bodyPr wrap="none" lIns="87273" tIns="43636" rIns="87273" bIns="43636" rtlCol="0">
            <a:spAutoFit/>
          </a:bodyPr>
          <a:lstStyle/>
          <a:p>
            <a:pPr algn="ctr"/>
            <a:r>
              <a:rPr lang="es-ES" sz="900" dirty="0" smtClean="0">
                <a:latin typeface="Arial" pitchFamily="34" charset="0"/>
                <a:cs typeface="Arial" pitchFamily="34" charset="0"/>
              </a:rPr>
              <a:t>Industria</a:t>
            </a:r>
            <a:endParaRPr lang="es-ES" sz="900" baseline="30000" dirty="0" smtClean="0">
              <a:latin typeface="Arial" pitchFamily="34" charset="0"/>
              <a:cs typeface="Arial" pitchFamily="34" charset="0"/>
            </a:endParaRPr>
          </a:p>
        </p:txBody>
      </p:sp>
      <p:sp>
        <p:nvSpPr>
          <p:cNvPr id="346" name="Oval 345"/>
          <p:cNvSpPr/>
          <p:nvPr/>
        </p:nvSpPr>
        <p:spPr>
          <a:xfrm>
            <a:off x="1625992" y="4913347"/>
            <a:ext cx="199385" cy="216000"/>
          </a:xfrm>
          <a:prstGeom prst="ellipse">
            <a:avLst/>
          </a:prstGeom>
          <a:solidFill>
            <a:srgbClr val="FFC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tx1"/>
                </a:solidFill>
                <a:latin typeface="Arial" pitchFamily="34" charset="0"/>
                <a:cs typeface="Arial" pitchFamily="34" charset="0"/>
              </a:rPr>
              <a:t>A</a:t>
            </a:r>
          </a:p>
        </p:txBody>
      </p:sp>
      <p:sp>
        <p:nvSpPr>
          <p:cNvPr id="347" name="Oval 346"/>
          <p:cNvSpPr/>
          <p:nvPr/>
        </p:nvSpPr>
        <p:spPr>
          <a:xfrm>
            <a:off x="2445935" y="4930730"/>
            <a:ext cx="199385" cy="216000"/>
          </a:xfrm>
          <a:prstGeom prst="ellipse">
            <a:avLst/>
          </a:prstGeom>
          <a:solidFill>
            <a:schemeClr val="accent6"/>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273" tIns="0" rIns="87273" bIns="0" numCol="1" spcCol="0" rtlCol="0" fromWordArt="0" anchor="ctr" anchorCtr="0" forceAA="0" compatLnSpc="1">
            <a:prstTxWarp prst="textNoShape">
              <a:avLst/>
            </a:prstTxWarp>
            <a:noAutofit/>
          </a:bodyPr>
          <a:lstStyle/>
          <a:p>
            <a:pPr algn="ctr"/>
            <a:r>
              <a:rPr lang="es-ES" sz="900" b="1" dirty="0">
                <a:solidFill>
                  <a:schemeClr val="bg1"/>
                </a:solidFill>
                <a:latin typeface="Arial" pitchFamily="34" charset="0"/>
                <a:cs typeface="Arial" pitchFamily="34" charset="0"/>
              </a:rPr>
              <a:t>B</a:t>
            </a:r>
          </a:p>
        </p:txBody>
      </p:sp>
      <p:sp>
        <p:nvSpPr>
          <p:cNvPr id="348" name="Title 1"/>
          <p:cNvSpPr txBox="1">
            <a:spLocks/>
          </p:cNvSpPr>
          <p:nvPr/>
        </p:nvSpPr>
        <p:spPr bwMode="auto">
          <a:xfrm>
            <a:off x="214629" y="197350"/>
            <a:ext cx="8407425" cy="585356"/>
          </a:xfrm>
          <a:prstGeom prst="rect">
            <a:avLst/>
          </a:prstGeom>
          <a:solidFill>
            <a:srgbClr val="C00000"/>
          </a:solidFill>
          <a:ln w="9525">
            <a:noFill/>
            <a:round/>
            <a:headEnd/>
            <a:tailEnd/>
          </a:ln>
        </p:spPr>
        <p:txBody>
          <a:bodyPr vert="horz" wrap="square" lIns="0" tIns="0" rIns="0" bIns="0" numCol="1" anchor="ctr" anchorCtr="0" compatLnSpc="1">
            <a:prstTxWarp prst="textNoShape">
              <a:avLst/>
            </a:prstTxWarp>
          </a:bodyPr>
          <a:lstStyle/>
          <a:p>
            <a:pPr lvl="0" algn="ctr" eaLnBrk="0"/>
            <a:r>
              <a:rPr lang="es-PY" kern="0" dirty="0" smtClean="0">
                <a:solidFill>
                  <a:srgbClr val="FFFFFF"/>
                </a:solidFill>
                <a:latin typeface="+mj-lt"/>
                <a:ea typeface="+mj-ea"/>
                <a:cs typeface="+mj-cs"/>
              </a:rPr>
              <a:t>A partir de enero de 2014, todos los países del MERCOSUR pierden su estatus SGP+, con excepción de Paraguay, único beneficiario del SGP+</a:t>
            </a:r>
            <a:endParaRPr lang="es-PY" kern="0" dirty="0">
              <a:solidFill>
                <a:srgbClr val="FFFFFF"/>
              </a:solidFill>
              <a:latin typeface="+mj-lt"/>
              <a:ea typeface="+mj-ea"/>
              <a:cs typeface="+mj-cs"/>
            </a:endParaRPr>
          </a:p>
        </p:txBody>
      </p:sp>
    </p:spTree>
    <p:extLst>
      <p:ext uri="{BB962C8B-B14F-4D97-AF65-F5344CB8AC3E}">
        <p14:creationId xmlns:p14="http://schemas.microsoft.com/office/powerpoint/2010/main" xmlns="" val="2526158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133600" cy="2246769"/>
          </a:xfrm>
          <a:prstGeom prst="rect">
            <a:avLst/>
          </a:prstGeom>
          <a:noFill/>
        </p:spPr>
        <p:txBody>
          <a:bodyPr wrap="square" rtlCol="0">
            <a:spAutoFit/>
          </a:bodyPr>
          <a:lstStyle/>
          <a:p>
            <a:r>
              <a:rPr lang="en-US" sz="14000" b="1" dirty="0" smtClean="0">
                <a:solidFill>
                  <a:srgbClr val="B60527"/>
                </a:solidFill>
              </a:rPr>
              <a:t>3</a:t>
            </a:r>
            <a:endParaRPr lang="en-US" sz="14000" b="1" dirty="0">
              <a:solidFill>
                <a:srgbClr val="B60527"/>
              </a:solidFill>
            </a:endParaRPr>
          </a:p>
        </p:txBody>
      </p:sp>
      <p:sp>
        <p:nvSpPr>
          <p:cNvPr id="3" name="2 Marcador de contenido"/>
          <p:cNvSpPr>
            <a:spLocks noGrp="1"/>
          </p:cNvSpPr>
          <p:nvPr>
            <p:ph idx="1"/>
          </p:nvPr>
        </p:nvSpPr>
        <p:spPr>
          <a:xfrm>
            <a:off x="1066800" y="609600"/>
            <a:ext cx="7791480" cy="5516563"/>
          </a:xfrm>
        </p:spPr>
        <p:txBody>
          <a:bodyPr>
            <a:normAutofit lnSpcReduction="10000"/>
          </a:bodyPr>
          <a:lstStyle/>
          <a:p>
            <a:pPr marL="0" indent="0">
              <a:buNone/>
            </a:pPr>
            <a:r>
              <a:rPr lang="es-PY" sz="2800" b="1" dirty="0" smtClean="0">
                <a:solidFill>
                  <a:srgbClr val="B60527"/>
                </a:solidFill>
              </a:rPr>
              <a:t>Inserción en el mundo adecuadamente</a:t>
            </a:r>
          </a:p>
          <a:p>
            <a:pPr marL="0" indent="0">
              <a:buNone/>
            </a:pPr>
            <a:r>
              <a:rPr lang="es-PY" sz="2800" b="1" dirty="0" smtClean="0">
                <a:solidFill>
                  <a:srgbClr val="B60527"/>
                </a:solidFill>
              </a:rPr>
              <a:t>—Algunos objetivos prioritarios al 2030—</a:t>
            </a:r>
          </a:p>
          <a:p>
            <a:pPr marL="176213" indent="-176213"/>
            <a:r>
              <a:rPr lang="es-PY" sz="2200" dirty="0" smtClean="0">
                <a:solidFill>
                  <a:srgbClr val="52646D"/>
                </a:solidFill>
              </a:rPr>
              <a:t>Potenciar el aporte de la comunidad inmigrante en el Paraguay</a:t>
            </a:r>
            <a:br>
              <a:rPr lang="es-PY" sz="2200" dirty="0" smtClean="0">
                <a:solidFill>
                  <a:srgbClr val="52646D"/>
                </a:solidFill>
              </a:rPr>
            </a:br>
            <a:endParaRPr lang="es-PY" sz="2200" dirty="0" smtClean="0">
              <a:solidFill>
                <a:srgbClr val="52646D"/>
              </a:solidFill>
            </a:endParaRPr>
          </a:p>
          <a:p>
            <a:pPr marL="176213" indent="-176213"/>
            <a:r>
              <a:rPr lang="es-PY" sz="2200" dirty="0" smtClean="0">
                <a:solidFill>
                  <a:srgbClr val="52646D"/>
                </a:solidFill>
              </a:rPr>
              <a:t>Fomentar la re-incorporación de paraguayos destacados en el exterior</a:t>
            </a:r>
            <a:br>
              <a:rPr lang="es-PY" sz="2200" dirty="0" smtClean="0">
                <a:solidFill>
                  <a:srgbClr val="52646D"/>
                </a:solidFill>
              </a:rPr>
            </a:br>
            <a:endParaRPr lang="es-PY" sz="2200" dirty="0" smtClean="0">
              <a:solidFill>
                <a:srgbClr val="52646D"/>
              </a:solidFill>
            </a:endParaRPr>
          </a:p>
          <a:p>
            <a:pPr marL="176213" indent="-176213"/>
            <a:r>
              <a:rPr lang="es-PY" sz="2200" dirty="0" smtClean="0">
                <a:solidFill>
                  <a:srgbClr val="52646D"/>
                </a:solidFill>
              </a:rPr>
              <a:t>Aumentar la exportación de productos </a:t>
            </a:r>
            <a:r>
              <a:rPr lang="es-PY" sz="2200" dirty="0" err="1" smtClean="0">
                <a:solidFill>
                  <a:srgbClr val="52646D"/>
                </a:solidFill>
              </a:rPr>
              <a:t>TICs</a:t>
            </a:r>
            <a:endParaRPr lang="es-PY" sz="2200" dirty="0">
              <a:solidFill>
                <a:srgbClr val="52646D"/>
              </a:solidFill>
            </a:endParaRPr>
          </a:p>
          <a:p>
            <a:pPr marL="685800" lvl="1">
              <a:buFont typeface="Wingdings" panose="05000000000000000000" pitchFamily="2" charset="2"/>
              <a:buChar char="Ø"/>
            </a:pPr>
            <a:r>
              <a:rPr lang="es-PY" sz="1800" dirty="0" smtClean="0">
                <a:solidFill>
                  <a:srgbClr val="C00000"/>
                </a:solidFill>
              </a:rPr>
              <a:t>Actualmente 0,1% (2012)</a:t>
            </a:r>
            <a:r>
              <a:rPr lang="es-PY" sz="1800" dirty="0" smtClean="0">
                <a:solidFill>
                  <a:srgbClr val="52646D"/>
                </a:solidFill>
              </a:rPr>
              <a:t/>
            </a:r>
            <a:br>
              <a:rPr lang="es-PY" sz="1800" dirty="0" smtClean="0">
                <a:solidFill>
                  <a:srgbClr val="52646D"/>
                </a:solidFill>
              </a:rPr>
            </a:br>
            <a:endParaRPr lang="es-PY" sz="1800" dirty="0" smtClean="0">
              <a:solidFill>
                <a:srgbClr val="52646D"/>
              </a:solidFill>
            </a:endParaRPr>
          </a:p>
          <a:p>
            <a:pPr marL="176213" indent="-176213"/>
            <a:r>
              <a:rPr lang="es-PY" sz="2200" dirty="0" smtClean="0">
                <a:solidFill>
                  <a:srgbClr val="52646D"/>
                </a:solidFill>
              </a:rPr>
              <a:t>Al menos 1 millón de turistas al año</a:t>
            </a:r>
          </a:p>
          <a:p>
            <a:pPr marL="685800" lvl="1">
              <a:buFont typeface="Wingdings" panose="05000000000000000000" pitchFamily="2" charset="2"/>
              <a:buChar char="Ø"/>
            </a:pPr>
            <a:r>
              <a:rPr lang="es-PY" sz="1800" dirty="0" smtClean="0">
                <a:solidFill>
                  <a:srgbClr val="C00000"/>
                </a:solidFill>
              </a:rPr>
              <a:t>580.000 turistas (2012)</a:t>
            </a:r>
            <a:r>
              <a:rPr lang="es-PY" sz="1800" dirty="0" smtClean="0">
                <a:solidFill>
                  <a:srgbClr val="52646D"/>
                </a:solidFill>
              </a:rPr>
              <a:t/>
            </a:r>
            <a:br>
              <a:rPr lang="es-PY" sz="1800" dirty="0" smtClean="0">
                <a:solidFill>
                  <a:srgbClr val="52646D"/>
                </a:solidFill>
              </a:rPr>
            </a:br>
            <a:endParaRPr lang="es-PY" sz="1800" dirty="0" smtClean="0">
              <a:solidFill>
                <a:srgbClr val="52646D"/>
              </a:solidFill>
            </a:endParaRPr>
          </a:p>
          <a:p>
            <a:pPr marL="176213" indent="-176213"/>
            <a:r>
              <a:rPr lang="es-PY" sz="2200" dirty="0" smtClean="0">
                <a:solidFill>
                  <a:srgbClr val="52646D"/>
                </a:solidFill>
              </a:rPr>
              <a:t>Aumentar ingresos por venta de carbono</a:t>
            </a:r>
            <a:br>
              <a:rPr lang="es-PY" sz="2200" dirty="0" smtClean="0">
                <a:solidFill>
                  <a:srgbClr val="52646D"/>
                </a:solidFill>
              </a:rPr>
            </a:br>
            <a:endParaRPr lang="es-PY" sz="2200" dirty="0" smtClean="0">
              <a:solidFill>
                <a:srgbClr val="52646D"/>
              </a:solidFill>
            </a:endParaRPr>
          </a:p>
          <a:p>
            <a:pPr marL="176213" indent="-176213"/>
            <a:r>
              <a:rPr lang="es-PY" sz="2200" dirty="0" smtClean="0">
                <a:solidFill>
                  <a:srgbClr val="52646D"/>
                </a:solidFill>
              </a:rPr>
              <a:t>Explotar sosteniblemente los acuíferos</a:t>
            </a:r>
          </a:p>
        </p:txBody>
      </p:sp>
    </p:spTree>
    <p:extLst>
      <p:ext uri="{BB962C8B-B14F-4D97-AF65-F5344CB8AC3E}">
        <p14:creationId xmlns:p14="http://schemas.microsoft.com/office/powerpoint/2010/main" xmlns="" val="423122859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txBox="1">
            <a:spLocks/>
          </p:cNvSpPr>
          <p:nvPr/>
        </p:nvSpPr>
        <p:spPr bwMode="auto">
          <a:xfrm>
            <a:off x="2209800" y="457200"/>
            <a:ext cx="4752528"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3600" b="1" kern="1200">
                <a:solidFill>
                  <a:schemeClr val="accent1">
                    <a:lumMod val="75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dirty="0" smtClean="0">
                <a:solidFill>
                  <a:srgbClr val="52646D"/>
                </a:solidFill>
              </a:rPr>
              <a:t>MUCHAS GRACIAS</a:t>
            </a:r>
            <a:endParaRPr lang="es-ES" dirty="0">
              <a:solidFill>
                <a:srgbClr val="52646D"/>
              </a:solidFill>
            </a:endParaRPr>
          </a:p>
        </p:txBody>
      </p:sp>
      <p:pic>
        <p:nvPicPr>
          <p:cNvPr id="7" name="Picture 5"/>
          <p:cNvPicPr>
            <a:picLocks noChangeAspect="1" noChangeArrowheads="1"/>
          </p:cNvPicPr>
          <p:nvPr/>
        </p:nvPicPr>
        <p:blipFill>
          <a:blip r:embed="rId3" cstate="print"/>
          <a:srcRect/>
          <a:stretch>
            <a:fillRect/>
          </a:stretch>
        </p:blipFill>
        <p:spPr bwMode="auto">
          <a:xfrm>
            <a:off x="2339751" y="1727829"/>
            <a:ext cx="4680519" cy="4492354"/>
          </a:xfrm>
          <a:prstGeom prst="rect">
            <a:avLst/>
          </a:prstGeom>
          <a:noFill/>
          <a:ln w="9525">
            <a:noFill/>
            <a:miter lim="800000"/>
            <a:headEnd/>
            <a:tailEnd/>
          </a:ln>
        </p:spPr>
      </p:pic>
    </p:spTree>
    <p:extLst>
      <p:ext uri="{BB962C8B-B14F-4D97-AF65-F5344CB8AC3E}">
        <p14:creationId xmlns:p14="http://schemas.microsoft.com/office/powerpoint/2010/main" xmlns="" val="97366856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6"/>
          <p:cNvGraphicFramePr>
            <a:graphicFrameLocks/>
          </p:cNvGraphicFramePr>
          <p:nvPr/>
        </p:nvGraphicFramePr>
        <p:xfrm>
          <a:off x="1231857" y="515210"/>
          <a:ext cx="6497256" cy="5615009"/>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7"/>
          <p:cNvSpPr txBox="1"/>
          <p:nvPr/>
        </p:nvSpPr>
        <p:spPr>
          <a:xfrm>
            <a:off x="2506663" y="0"/>
            <a:ext cx="5340350" cy="538163"/>
          </a:xfrm>
          <a:prstGeom prst="rect">
            <a:avLst/>
          </a:prstGeom>
          <a:noFill/>
        </p:spPr>
        <p:txBody>
          <a:bodyPr>
            <a:spAutoFit/>
          </a:bodyPr>
          <a:lstStyle/>
          <a:p>
            <a:pPr fontAlgn="auto">
              <a:spcBef>
                <a:spcPts val="0"/>
              </a:spcBef>
              <a:spcAft>
                <a:spcPts val="0"/>
              </a:spcAft>
              <a:defRPr/>
            </a:pPr>
            <a:r>
              <a:rPr lang="es-PY" sz="2900" dirty="0">
                <a:solidFill>
                  <a:schemeClr val="accent4"/>
                </a:solidFill>
                <a:latin typeface="+mj-lt"/>
                <a:cs typeface="+mn-cs"/>
              </a:rPr>
              <a:t>BRECHA DE INFRAESTRUCTURA</a:t>
            </a:r>
            <a:endParaRPr lang="en-US" sz="2900" dirty="0">
              <a:solidFill>
                <a:schemeClr val="accent4"/>
              </a:solidFill>
              <a:latin typeface="+mj-lt"/>
              <a:cs typeface="+mn-cs"/>
            </a:endParaRPr>
          </a:p>
        </p:txBody>
      </p:sp>
      <p:sp>
        <p:nvSpPr>
          <p:cNvPr id="17" name="Rectángulo 10"/>
          <p:cNvSpPr/>
          <p:nvPr/>
        </p:nvSpPr>
        <p:spPr>
          <a:xfrm>
            <a:off x="5273675" y="2825750"/>
            <a:ext cx="3178175" cy="2190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3" name="Rectángulo 1"/>
          <p:cNvSpPr>
            <a:spLocks noChangeArrowheads="1"/>
          </p:cNvSpPr>
          <p:nvPr/>
        </p:nvSpPr>
        <p:spPr bwMode="auto">
          <a:xfrm>
            <a:off x="1204913" y="5799138"/>
            <a:ext cx="5943600" cy="277812"/>
          </a:xfrm>
          <a:prstGeom prst="rect">
            <a:avLst/>
          </a:prstGeom>
          <a:noFill/>
          <a:ln w="9525">
            <a:noFill/>
            <a:miter lim="800000"/>
            <a:headEnd/>
            <a:tailEnd/>
          </a:ln>
        </p:spPr>
        <p:txBody>
          <a:bodyPr wrap="none">
            <a:spAutoFit/>
          </a:bodyPr>
          <a:lstStyle/>
          <a:p>
            <a:r>
              <a:rPr lang="en-US" sz="1200">
                <a:latin typeface="Calibri" pitchFamily="34" charset="0"/>
              </a:rPr>
              <a:t>Fuente: Elaboración propia en base a datos del Global Competitiveness Report 2013-14 WEF</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36351" y="476671"/>
            <a:ext cx="8166578" cy="5400600"/>
          </a:xfrm>
          <a:prstGeom prst="rect">
            <a:avLst/>
          </a:prstGeom>
          <a:solidFill>
            <a:srgbClr val="B6052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971599" y="3176971"/>
            <a:ext cx="2880321" cy="2339102"/>
          </a:xfrm>
          <a:prstGeom prst="rect">
            <a:avLst/>
          </a:prstGeom>
          <a:noFill/>
          <a:effectLst>
            <a:outerShdw blurRad="63500" dist="76200" dir="2700000">
              <a:srgbClr val="000000">
                <a:alpha val="43000"/>
              </a:srgbClr>
            </a:outerShdw>
          </a:effectLst>
        </p:spPr>
        <p:txBody>
          <a:bodyPr wrap="square" rtlCol="0">
            <a:spAutoFit/>
          </a:bodyPr>
          <a:lstStyle/>
          <a:p>
            <a:pPr lvl="0"/>
            <a:r>
              <a:rPr lang="es-AR" sz="3200" b="1" dirty="0" smtClean="0">
                <a:solidFill>
                  <a:srgbClr val="FFFFFF"/>
                </a:solidFill>
              </a:rPr>
              <a:t>Reducción</a:t>
            </a:r>
            <a:r>
              <a:rPr lang="es-AR" b="1" dirty="0" smtClean="0">
                <a:solidFill>
                  <a:srgbClr val="FFFFFF"/>
                </a:solidFill>
              </a:rPr>
              <a:t> </a:t>
            </a:r>
          </a:p>
          <a:p>
            <a:pPr lvl="0"/>
            <a:r>
              <a:rPr lang="es-AR" sz="3200" b="1" dirty="0" smtClean="0">
                <a:solidFill>
                  <a:srgbClr val="FFFFFF"/>
                </a:solidFill>
              </a:rPr>
              <a:t>de pobreza y </a:t>
            </a:r>
          </a:p>
          <a:p>
            <a:pPr lvl="0"/>
            <a:r>
              <a:rPr lang="es-AR" sz="3200" b="1" dirty="0" smtClean="0">
                <a:solidFill>
                  <a:srgbClr val="FFFFFF"/>
                </a:solidFill>
              </a:rPr>
              <a:t>Desarrollo social</a:t>
            </a:r>
          </a:p>
          <a:p>
            <a:endParaRPr lang="en-US" dirty="0">
              <a:solidFill>
                <a:srgbClr val="FFFFFF"/>
              </a:solidFill>
            </a:endParaRPr>
          </a:p>
        </p:txBody>
      </p:sp>
      <p:pic>
        <p:nvPicPr>
          <p:cNvPr id="11" name="Picture 10" descr="en-paraguay-las-cifras-de-pobreza-se-mantienen-en-los-mismos-niveles-_579_438_31182.JPG"/>
          <p:cNvPicPr>
            <a:picLocks noChangeAspect="1"/>
          </p:cNvPicPr>
          <p:nvPr/>
        </p:nvPicPr>
        <p:blipFill>
          <a:blip r:embed="rId2" cstate="print"/>
          <a:srcRect l="41665" t="8488" r="10699" b="10873"/>
          <a:stretch>
            <a:fillRect/>
          </a:stretch>
        </p:blipFill>
        <p:spPr>
          <a:xfrm>
            <a:off x="4512825" y="930534"/>
            <a:ext cx="3508522" cy="4492874"/>
          </a:xfrm>
          <a:prstGeom prst="rect">
            <a:avLst/>
          </a:prstGeom>
        </p:spPr>
      </p:pic>
      <p:sp>
        <p:nvSpPr>
          <p:cNvPr id="10" name="TextBox 9"/>
          <p:cNvSpPr txBox="1"/>
          <p:nvPr/>
        </p:nvSpPr>
        <p:spPr>
          <a:xfrm>
            <a:off x="971599" y="1556793"/>
            <a:ext cx="2171783" cy="1323439"/>
          </a:xfrm>
          <a:prstGeom prst="rect">
            <a:avLst/>
          </a:prstGeom>
          <a:noFill/>
          <a:effectLst>
            <a:outerShdw blurRad="63500" dist="76200" dir="2700000">
              <a:srgbClr val="800000">
                <a:alpha val="85000"/>
              </a:srgbClr>
            </a:outerShdw>
          </a:effectLst>
        </p:spPr>
        <p:txBody>
          <a:bodyPr wrap="square" rtlCol="0">
            <a:spAutoFit/>
          </a:bodyPr>
          <a:lstStyle/>
          <a:p>
            <a:r>
              <a:rPr lang="en-US" sz="8000" b="1" dirty="0" smtClean="0">
                <a:solidFill>
                  <a:schemeClr val="bg1"/>
                </a:solidFill>
              </a:rPr>
              <a:t> 1</a:t>
            </a:r>
            <a:endParaRPr lang="en-US" sz="8000" b="1" dirty="0">
              <a:solidFill>
                <a:schemeClr val="bg1"/>
              </a:solidFill>
            </a:endParaRPr>
          </a:p>
        </p:txBody>
      </p:sp>
      <p:sp>
        <p:nvSpPr>
          <p:cNvPr id="17" name="2 Marcador de contenido"/>
          <p:cNvSpPr txBox="1">
            <a:spLocks/>
          </p:cNvSpPr>
          <p:nvPr/>
        </p:nvSpPr>
        <p:spPr>
          <a:xfrm>
            <a:off x="628680" y="1"/>
            <a:ext cx="7981920" cy="22519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endParaRPr kumimoji="0" lang="es-PY" sz="2000" b="1" i="0" u="none" strike="noStrike" kern="1200" cap="small" spc="0" normalizeH="0" baseline="0" noProof="0" dirty="0" smtClean="0">
              <a:ln>
                <a:noFill/>
              </a:ln>
              <a:solidFill>
                <a:srgbClr val="52646D"/>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Y" sz="2100" b="0" i="0" u="none" strike="noStrike" kern="1200" cap="none" spc="0" normalizeH="0" baseline="0" noProof="0" dirty="0" smtClean="0">
              <a:ln>
                <a:noFill/>
              </a:ln>
              <a:solidFill>
                <a:srgbClr val="52646D"/>
              </a:solidFill>
              <a:effectLst/>
              <a:uLnTx/>
              <a:uFillTx/>
              <a:latin typeface="+mn-lt"/>
              <a:ea typeface="+mn-ea"/>
              <a:cs typeface="+mn-cs"/>
            </a:endParaRPr>
          </a:p>
        </p:txBody>
      </p:sp>
    </p:spTree>
    <p:extLst>
      <p:ext uri="{BB962C8B-B14F-4D97-AF65-F5344CB8AC3E}">
        <p14:creationId xmlns:p14="http://schemas.microsoft.com/office/powerpoint/2010/main" xmlns="" val="42150777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a:bodyPr>
          <a:lstStyle/>
          <a:p>
            <a:r>
              <a:rPr lang="es-PY" sz="3200" b="1" dirty="0" smtClean="0">
                <a:solidFill>
                  <a:srgbClr val="B60527"/>
                </a:solidFill>
              </a:rPr>
              <a:t>Reducción de Pobreza</a:t>
            </a:r>
            <a:endParaRPr lang="es-PY" sz="3200" b="1" dirty="0">
              <a:solidFill>
                <a:srgbClr val="B60527"/>
              </a:solidFill>
            </a:endParaRPr>
          </a:p>
        </p:txBody>
      </p:sp>
      <p:sp>
        <p:nvSpPr>
          <p:cNvPr id="8" name="TextBox 7"/>
          <p:cNvSpPr txBox="1"/>
          <p:nvPr/>
        </p:nvSpPr>
        <p:spPr>
          <a:xfrm>
            <a:off x="179512" y="1864678"/>
            <a:ext cx="2160240" cy="3416320"/>
          </a:xfrm>
          <a:prstGeom prst="rect">
            <a:avLst/>
          </a:prstGeom>
          <a:noFill/>
        </p:spPr>
        <p:txBody>
          <a:bodyPr wrap="square" rtlCol="0">
            <a:spAutoFit/>
          </a:bodyPr>
          <a:lstStyle/>
          <a:p>
            <a:r>
              <a:rPr lang="es-AR" b="1" dirty="0" smtClean="0"/>
              <a:t>Entre 2003-11:</a:t>
            </a:r>
            <a:r>
              <a:rPr lang="es-AR" dirty="0" smtClean="0"/>
              <a:t> Pobreza total cayó 12 puntos, mientras que pobreza extrema solo 3 puntos porcentuales. </a:t>
            </a:r>
          </a:p>
          <a:p>
            <a:endParaRPr lang="es-AR" dirty="0" smtClean="0"/>
          </a:p>
          <a:p>
            <a:endParaRPr lang="es-AR" dirty="0" smtClean="0"/>
          </a:p>
          <a:p>
            <a:r>
              <a:rPr lang="es-AR" b="1" dirty="0" smtClean="0"/>
              <a:t>Entre 2011-13:</a:t>
            </a:r>
            <a:r>
              <a:rPr lang="es-AR" dirty="0" smtClean="0"/>
              <a:t> Pobreza total cayó 8 puntos y extrema también</a:t>
            </a:r>
            <a:r>
              <a:rPr lang="es-AR" dirty="0"/>
              <a:t>.</a:t>
            </a:r>
          </a:p>
        </p:txBody>
      </p:sp>
      <p:graphicFrame>
        <p:nvGraphicFramePr>
          <p:cNvPr id="9" name="Chart 8"/>
          <p:cNvGraphicFramePr>
            <a:graphicFrameLocks/>
          </p:cNvGraphicFramePr>
          <p:nvPr>
            <p:extLst>
              <p:ext uri="{D42A27DB-BD31-4B8C-83A1-F6EECF244321}">
                <p14:modId xmlns:p14="http://schemas.microsoft.com/office/powerpoint/2010/main" xmlns="" val="3338176042"/>
              </p:ext>
            </p:extLst>
          </p:nvPr>
        </p:nvGraphicFramePr>
        <p:xfrm>
          <a:off x="2285984" y="1151292"/>
          <a:ext cx="6858016" cy="5205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6692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1143000"/>
          </a:xfrm>
        </p:spPr>
        <p:txBody>
          <a:bodyPr>
            <a:normAutofit/>
          </a:bodyPr>
          <a:lstStyle/>
          <a:p>
            <a:r>
              <a:rPr lang="es-PY" sz="3200" b="1" dirty="0" smtClean="0">
                <a:solidFill>
                  <a:srgbClr val="B60527"/>
                </a:solidFill>
              </a:rPr>
              <a:t>Pobreza urbana y rural</a:t>
            </a:r>
            <a:endParaRPr lang="es-PY" sz="3200" b="1" dirty="0">
              <a:solidFill>
                <a:srgbClr val="B60527"/>
              </a:solidFill>
            </a:endParaRPr>
          </a:p>
        </p:txBody>
      </p:sp>
      <p:sp>
        <p:nvSpPr>
          <p:cNvPr id="8" name="TextBox 7"/>
          <p:cNvSpPr txBox="1"/>
          <p:nvPr/>
        </p:nvSpPr>
        <p:spPr>
          <a:xfrm>
            <a:off x="6516216" y="1905000"/>
            <a:ext cx="2304256" cy="2862322"/>
          </a:xfrm>
          <a:prstGeom prst="rect">
            <a:avLst/>
          </a:prstGeom>
          <a:noFill/>
        </p:spPr>
        <p:txBody>
          <a:bodyPr wrap="square" rtlCol="0">
            <a:spAutoFit/>
          </a:bodyPr>
          <a:lstStyle/>
          <a:p>
            <a:r>
              <a:rPr lang="es-AR" b="1" dirty="0" smtClean="0"/>
              <a:t>Entre 2011-13:</a:t>
            </a:r>
          </a:p>
          <a:p>
            <a:endParaRPr lang="es-AR" dirty="0" smtClean="0"/>
          </a:p>
          <a:p>
            <a:r>
              <a:rPr lang="es-AR" dirty="0" smtClean="0"/>
              <a:t>Pobreza extrema urbana cayó a la mitad en 2011-12.</a:t>
            </a:r>
          </a:p>
          <a:p>
            <a:endParaRPr lang="es-AR" dirty="0" smtClean="0"/>
          </a:p>
          <a:p>
            <a:endParaRPr lang="es-AR" dirty="0" smtClean="0"/>
          </a:p>
          <a:p>
            <a:r>
              <a:rPr lang="es-AR" dirty="0" smtClean="0"/>
              <a:t>Pobreza extrema rural cayó casi 12 puntos, la mayoría en 2012-13.</a:t>
            </a:r>
            <a:endParaRPr lang="es-AR" dirty="0"/>
          </a:p>
        </p:txBody>
      </p:sp>
      <p:graphicFrame>
        <p:nvGraphicFramePr>
          <p:cNvPr id="7" name="Chart 6"/>
          <p:cNvGraphicFramePr>
            <a:graphicFrameLocks/>
          </p:cNvGraphicFramePr>
          <p:nvPr>
            <p:extLst>
              <p:ext uri="{D42A27DB-BD31-4B8C-83A1-F6EECF244321}">
                <p14:modId xmlns:p14="http://schemas.microsoft.com/office/powerpoint/2010/main" xmlns="" val="1203081226"/>
              </p:ext>
            </p:extLst>
          </p:nvPr>
        </p:nvGraphicFramePr>
        <p:xfrm>
          <a:off x="381000" y="1371600"/>
          <a:ext cx="6186488" cy="4676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85950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s-PY" sz="3200" b="1" dirty="0" smtClean="0">
                <a:solidFill>
                  <a:srgbClr val="B60527"/>
                </a:solidFill>
              </a:rPr>
              <a:t>Prosperidad compartida y desigualdad</a:t>
            </a:r>
            <a:endParaRPr lang="es-PY" sz="3200" b="1" dirty="0">
              <a:solidFill>
                <a:srgbClr val="B60527"/>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2273347133"/>
              </p:ext>
            </p:extLst>
          </p:nvPr>
        </p:nvGraphicFramePr>
        <p:xfrm>
          <a:off x="4432696" y="3212976"/>
          <a:ext cx="4711304" cy="3347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xmlns="" val="2154043660"/>
              </p:ext>
            </p:extLst>
          </p:nvPr>
        </p:nvGraphicFramePr>
        <p:xfrm>
          <a:off x="22773" y="1196752"/>
          <a:ext cx="5341315" cy="3490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22358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jLhLWdDP.0CMEyDFns6Rn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cDwD_BlbU.p0uFQk9_Nt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DaTKAfn5B0iAWxBwZGRpI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I_0u4HpP_U2SS74EW7LEh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tZ_3v7UmAQggneVWPB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wIL.b4nK3EST5CY1AEz8b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BtToxA2XaE.yWzV6tZ1U8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m9IruRgor0azIwYOF7v2D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fAdZ.qC0yU6qx6U6g_kKi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0EWACMPwREKmGaPMHt4wR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d_uhztC1kUqVnZegkhR4U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RaKxgy8.R0m.cvCCpOv_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lJzkAO72U2vDYqUuP3Sj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R9lWRyIWlUi5C1smUOApL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xdAUeekDyUG74ujRN_DSJ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afpIQvewSE6UI_8mlbCmK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J0O6UX2Q6EilQ1TmOgYqF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gQm_q14c_kGOqXhPEWxIG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UL.5raAQUaLednHcDwTZ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U0OS38nkME6Z8jlS6e43w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KLFNJ.qtgE2p3eP5xHaa_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xCvF2Y0KLUieY1BRB4atO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d4Jp.0jQ1UCarIoleE66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hM_QBNpdk2phw3IPT47h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nf3AWAHPsE6NiGkhveAWS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ICuMzwl5UUyoyoxVJjlNN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qb1pZHSX0U.5tflRdUf3d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GM.xPkZk2dVmVnv882l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SDYwqX2WSUaEafT7BcbPl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RC2SMgV1e0CnJKrC4gdZi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zyRqRlGxcESgHrdLnJIGx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FS_hfIhDqUSebJNWbWDhO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9C2kD2SwUEWB5CRzvcGkX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_Y9_gEhGDk..mOgJBS.v1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8yH6EW0FkiwKp7pzybWA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KpdsCP0Rk6FkeZ8RCnUM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1EXoUa4diU.B1EbkOs4d8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l2XufE6AX06GIQNeFVyoP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_xEaPhRiFkiK6UZOiB_vs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40IkOWYzN0uZho3xb6urp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10Ku3xK.QE6GICuIeWB5y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kztDbWNfbkW2r4tk1lk.W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k1RPyV.NakaJMN0IGzYZU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crME9B5fW0.zCWut9qGPw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53DQpTcyxES4WbVBIozv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sSNSHpf30iB3lzkhTmu9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d0LAmPrFiU2nX.Yq8Drz5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NUDuBNJg0kKOC2gCef2A2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v478sX8Kx0.DjCVxWpYEd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OEXJez2S_UW86PXgQ2E_C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5sP9h.qIr0SklMFZEb4LA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xrcIQ..XQEq17_35mtT5f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rmkGnHf6fUy0YCzjFJ9Lo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i2Y2s1Hpt0aTnpsC46.G2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BjRSkmJQfkqgfyXcYf69f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8dqw8fxxl06NrJWpY8XQ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3NL0YqKt0W9STydosiTR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qnhZ3ykSTkqe9zqMxLKOg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_ISVyHMXGUSP.Lb1X8X7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GwMZRwY.oUqr1AYvrfciP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OvKIfppb00CXFfqxcOxOh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Ub1UgQ88NUWwUbKWl4Bo_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ooMyL6ptMUqPw5EeyIN8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RdZEFTII1UqqqOD7bSHLW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kRo9h6D4uEmLDWgzeLSc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JkgoQnvPrU2VM2ipDRD5Z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CYQ7aDYYjEmhYEvip8M8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d0ZhLcUkyAaG94wOmxl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3Y4ekOV4nUGStCyX_ikYl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6abvLJEam0eQ9bnBSquDO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gIyHv.j.4EiVPhxfL.FB.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gIyHv.j.4EiVPhxfL.FB.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O3uxBVFJF0qS1v4ApfHIT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1wBQ7tjfgUi6g6U.KvjZT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asDJumGF8UqR9pEYSgwpU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5_czlKVKY0.8XoKOwmE1C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g1PEhlkln0uZ.YKHRYyF5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MnKh6Dkl.ES_Um2pLR9Z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HIYA7OjE6sa_X8jjSEp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OjyiHPznc0y7EtFt73f_8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9WUee4p0_EaDYd.jxoVOh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zGl1QyoqlEGTXKC.oYbfP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X41sazMHG0CrEcgrOTgie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DaTKAfn5B0iAWxBwZGRpI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I_0u4HpP_U2SS74EW7LEh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ytZ_3v7UmAQggneVWPB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wIL.b4nK3EST5CY1AEz8b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BtToxA2XaE.yWzV6tZ1U8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m9IruRgor0azIwYOF7v2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O3uxBVFJF0qS1v4ApfHIT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fAdZ.qC0yU6qx6U6g_kKi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0EWACMPwREKmGaPMHt4wR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d_uhztC1kUqVnZegkhR4U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RaKxgy8.R0m.cvCCpOv_E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R9lWRyIWlUi5C1smUOApL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xdAUeekDyUG74ujRN_DSJ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afpIQvewSE6UI_8mlbCmK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J0O6UX2Q6EilQ1TmOgYqF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gQm_q14c_kGOqXhPEWxIG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UL.5raAQUaLednHcDwTZ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1wBQ7tjfgUi6g6U.KvjZT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U0OS38nkME6Z8jlS6e43w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KLFNJ.qtgE2p3eP5xHaa_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xCvF2Y0KLUieY1BRB4atO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d4Jp.0jQ1UCarIoleE66t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nf3AWAHPsE6NiGkhveAWS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ICuMzwl5UUyoyoxVJjlNN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qb1pZHSX0U.5tflRdUf3d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GM.xPkZk2dVmVnv882l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SDYwqX2WSUaEafT7BcbPl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RC2SMgV1e0CnJKrC4gdZ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h569JajdUmMhZaCIvSaM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asDJumGF8UqR9pEYSgwpU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zyRqRlGxcESgHrdLnJIGx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FS_hfIhDqUSebJNWbWDhO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9C2kD2SwUEWB5CRzvcGkX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_Y9_gEhGDk..mOgJBS.v1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KpdsCP0Rk6FkeZ8RCnUM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1EXoUa4diU.B1EbkOs4d8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l2XufE6AX06GIQNeFVyoP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_xEaPhRiFkiK6UZOiB_vs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40IkOWYzN0uZho3xb6urp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10Ku3xK.QE6GICuIeWB5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5_czlKVKY0.8XoKOwmE1C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kztDbWNfbkW2r4tk1lk.W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k1RPyV.NakaJMN0IGzYZU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crME9B5fW0.zCWut9qGPw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53DQpTcyxES4WbVBIozvu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d0LAmPrFiU2nX.Yq8Drz5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NUDuBNJg0kKOC2gCef2A2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v478sX8Kx0.DjCVxWpYEd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OEXJez2S_UW86PXgQ2E_C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5sP9h.qIr0SklMFZEb4LA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xrcIQ..XQEq17_35mtT5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g1PEhlkln0uZ.YKHRYyF5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rmkGnHf6fUy0YCzjFJ9Lo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i2Y2s1Hpt0aTnpsC46.G2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BjRSkmJQfkqgfyXcYf69f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8dqw8fxxl06NrJWpY8XQb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qnhZ3ykSTkqe9zqMxLKOg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_ISVyHMXGUSP.Lb1X8X7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GwMZRwY.oUqr1AYvrfciP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OvKIfppb00CXFfqxcOxOh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Ub1UgQ88NUWwUbKWl4Bo_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ooMyL6ptMUqPw5EeyIN8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MnKh6Dkl.ES_Um2pLR9ZS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RdZEFTII1UqqqOD7bSHLW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kRo9h6D4uEmLDWgzeLScJ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JkgoQnvPrU2VM2ipDRD5Z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CYQ7aDYYjEmhYEvip8M8U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3Y4ekOV4nUGStCyX_ikYl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6abvLJEam0eQ9bnBSquD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OjyiHPznc0y7EtFt73f_8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9WUee4p0_EaDYd.jxoVOh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zGl1QyoqlEGTXKC.oYbfP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X41sazMHG0CrEcgrOTgi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DaTKAfn5B0iAWxBwZGRp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I_0u4HpP_U2SS74EW7LE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DJwTfF10C5kwDNVqZUt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tZ_3v7UmAQggneVWP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wIL.b4nK3EST5CY1AEz8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BtToxA2XaE.yWzV6tZ1U8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m9IruRgor0azIwYOF7v2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fAdZ.qC0yU6qx6U6g_kK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0EWACMPwREKmGaPMHt4wR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d_uhztC1kUqVnZegkhR4U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RaKxgy8.R0m.cvCCpOv_E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R9lWRyIWlUi5C1smUOApL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xdAUeekDyUG74ujRN_DS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2j7qQqI.NkWyj3CDt4Gxe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afpIQvewSE6UI_8mlbCm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J0O6UX2Q6EilQ1TmOgYqF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gQm_q14c_kGOqXhPEWxIG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UL.5raAQUaLednHcDwTZ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U0OS38nkME6Z8jlS6e43w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KLFNJ.qtgE2p3eP5xHaa_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xCvF2Y0KLUieY1BRB4atO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d4Jp.0jQ1UCarIoleE66t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nf3AWAHPsE6NiGkhveAW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ICuMzwl5UUyoyoxVJjlN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HvhWNGA8EyFJUaMtXF7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qb1pZHSX0U.5tflRdUf3d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GM.xPkZk2dVmVnv882l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SDYwqX2WSUaEafT7BcbPl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RC2SMgV1e0CnJKrC4gdZi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zyRqRlGxcESgHrdLnJIGx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FS_hfIhDqUSebJNWbWDh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9C2kD2SwUEWB5CRzvcGkX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_Y9_gEhGDk..mOgJBS.v1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pdsCP0Rk6FkeZ8RCnUM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1EXoUa4diU.B1EbkOs4d8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roiSbgubTkWtsfXjuILwm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l2XufE6AX06GIQNeFVyoP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_xEaPhRiFkiK6UZOiB_v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40IkOWYzN0uZho3xb6urp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10Ku3xK.QE6GICuIeWB5y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kztDbWNfbkW2r4tk1lk.W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k1RPyV.NakaJMN0IGzYZU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crME9B5fW0.zCWut9qGPw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53DQpTcyxES4WbVBIozvu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d0LAmPrFiU2nX.Yq8Drz5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NUDuBNJg0kKOC2gCef2A2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KSQ.hRz7U6jKcWk8alF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v478sX8Kx0.DjCVxWpYEd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OEXJez2S_UW86PXgQ2E_C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5sP9h.qIr0SklMFZEb4LA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xrcIQ..XQEq17_35mtT5f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rmkGnHf6fUy0YCzjFJ9Lo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i2Y2s1Hpt0aTnpsC46.G2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BjRSkmJQfkqgfyXcYf69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8dqw8fxxl06NrJWpY8XQb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qnhZ3ykSTkqe9zqMxLKOg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_ISVyHMXGUSP.Lb1X8X7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ja0aC647EUWsWt67UoKZt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GwMZRwY.oUqr1AYvrfciP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OvKIfppb00CXFfqxcOxOh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Ub1UgQ88NUWwUbKWl4Bo_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ooMyL6ptMUqPw5EeyIN8T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RdZEFTII1UqqqOD7bSHLW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kRo9h6D4uEmLDWgzeLSc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JkgoQnvPrU2VM2ipDRD5Z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CYQ7aDYYjEmhYEvip8M8U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3Y4ekOV4nUGStCyX_ikYl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6abvLJEam0eQ9bnBSquD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vl109nmoEW8SL_RsSMCz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O3uxBVFJF0qS1v4ApfHIT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1wBQ7tjfgUi6g6U.KvjZT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asDJumGF8UqR9pEYSgwpU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5_czlKVKY0.8XoKOwmE1C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g1PEhlkln0uZ.YKHRYyF5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MnKh6Dkl.ES_Um2pLR9ZS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OjyiHPznc0y7EtFt73f_8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9WUee4p0_EaDYd.jxoVOh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zGl1QyoqlEGTXKC.oYbfP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X41sazMHG0CrEcgrOTgieA"/>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11411</TotalTime>
  <Words>3328</Words>
  <Application>Microsoft Office PowerPoint</Application>
  <PresentationFormat>On-screen Show (4:3)</PresentationFormat>
  <Paragraphs>692</Paragraphs>
  <Slides>57</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61" baseType="lpstr">
      <vt:lpstr>Tema de Office</vt:lpstr>
      <vt:lpstr>Worksheet</vt:lpstr>
      <vt:lpstr>think-cell Slide</vt:lpstr>
      <vt:lpstr>Chart</vt:lpstr>
      <vt:lpstr>Slide 1</vt:lpstr>
      <vt:lpstr>Visión Paraguay 2030</vt:lpstr>
      <vt:lpstr>Slide 3</vt:lpstr>
      <vt:lpstr>Slide 4</vt:lpstr>
      <vt:lpstr>Slide 5</vt:lpstr>
      <vt:lpstr>Slide 6</vt:lpstr>
      <vt:lpstr>Reducción de Pobreza</vt:lpstr>
      <vt:lpstr>Pobreza urbana y rural</vt:lpstr>
      <vt:lpstr>Prosperidad compartida y desigualdad</vt:lpstr>
      <vt:lpstr>¿Qué está por detrás de la caída entre 2011 y 2013? </vt:lpstr>
      <vt:lpstr> Desnutrición infantil en Paraguay</vt:lpstr>
      <vt:lpstr>Desnutrición infantil en Paraguay y países de la región</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Segundo país más rentable en ALyC</vt:lpstr>
      <vt:lpstr>INDICE DE LIBERTAD ECONOMICA / THE HERITAGE FOUNDATION</vt:lpstr>
      <vt:lpstr>Clima de negocios favorable</vt:lpstr>
      <vt:lpstr>Sólidos fundamentos macroeconómicos</vt:lpstr>
      <vt:lpstr>.</vt:lpstr>
      <vt:lpstr> Un banco central comprometido con la inflación baja y estable</vt:lpstr>
      <vt:lpstr>Slide 41</vt:lpstr>
      <vt:lpstr>Slide 42</vt:lpstr>
      <vt:lpstr>Slide 43</vt:lpstr>
      <vt:lpstr>Slide 44</vt:lpstr>
      <vt:lpstr>Slide 45</vt:lpstr>
      <vt:lpstr>Slide 46</vt:lpstr>
      <vt:lpstr>Slide 47</vt:lpstr>
      <vt:lpstr>Slide 48</vt:lpstr>
      <vt:lpstr>Slide 49</vt:lpstr>
      <vt:lpstr>Slide 50</vt:lpstr>
      <vt:lpstr>2da. Emisión  exitosa de USD 1.000 millones (para obras pùblicas)</vt:lpstr>
      <vt:lpstr>Slide 52</vt:lpstr>
      <vt:lpstr>Asociación Latinoamericana de Integración - ALADI: Argentina, Bolivia, Brasil, Chile, Colombia, Cuba, Ecuador, México, Panamá, Paraguay, Perú Uruguay y Venezuela</vt:lpstr>
      <vt:lpstr>Podemos considerar tres vías para explotar el estatus SGP+ de Paraguay:  atraer industria del MERCOSUR, potenciar la industria interna o atraer industria europea</vt:lpstr>
      <vt:lpstr>Slide 55</vt:lpstr>
      <vt:lpstr>Slide 56</vt:lpstr>
      <vt:lpstr>Slide 57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scs</dc:creator>
  <cp:lastModifiedBy>Edgar Gomez Leiva</cp:lastModifiedBy>
  <cp:revision>396</cp:revision>
  <cp:lastPrinted>2014-11-20T19:38:23Z</cp:lastPrinted>
  <dcterms:created xsi:type="dcterms:W3CDTF">2014-06-04T18:21:07Z</dcterms:created>
  <dcterms:modified xsi:type="dcterms:W3CDTF">2014-11-27T21:40:07Z</dcterms:modified>
</cp:coreProperties>
</file>