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9" r:id="rId3"/>
    <p:sldId id="393" r:id="rId4"/>
    <p:sldId id="355" r:id="rId5"/>
    <p:sldId id="402" r:id="rId6"/>
    <p:sldId id="359" r:id="rId7"/>
    <p:sldId id="360" r:id="rId8"/>
    <p:sldId id="372" r:id="rId9"/>
    <p:sldId id="385" r:id="rId10"/>
    <p:sldId id="386" r:id="rId11"/>
    <p:sldId id="401" r:id="rId12"/>
    <p:sldId id="390" r:id="rId13"/>
    <p:sldId id="391" r:id="rId14"/>
    <p:sldId id="392" r:id="rId15"/>
    <p:sldId id="387" r:id="rId16"/>
    <p:sldId id="388" r:id="rId17"/>
    <p:sldId id="389" r:id="rId18"/>
    <p:sldId id="395" r:id="rId19"/>
    <p:sldId id="396" r:id="rId20"/>
    <p:sldId id="403" r:id="rId21"/>
    <p:sldId id="397" r:id="rId22"/>
    <p:sldId id="398" r:id="rId23"/>
    <p:sldId id="399" r:id="rId24"/>
    <p:sldId id="4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9BC"/>
    <a:srgbClr val="CFD5DA"/>
    <a:srgbClr val="6E0101"/>
    <a:srgbClr val="740101"/>
    <a:srgbClr val="FBF9A3"/>
    <a:srgbClr val="C3C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9" autoAdjust="0"/>
    <p:restoredTop sz="94624" autoAdjust="0"/>
  </p:normalViewPr>
  <p:slideViewPr>
    <p:cSldViewPr snapToGrid="0">
      <p:cViewPr varScale="1">
        <p:scale>
          <a:sx n="86" d="100"/>
          <a:sy n="86" d="100"/>
        </p:scale>
        <p:origin x="18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FD0D4-67A9-4E85-81B7-81A7D8C16537}" type="datetimeFigureOut">
              <a:rPr lang="es-ES" smtClean="0"/>
              <a:pPr/>
              <a:t>05/09/2018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8499498"/>
            <a:ext cx="1780952" cy="371429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423565"/>
            <a:ext cx="2971800" cy="720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2971800" y="8423565"/>
            <a:ext cx="3884613" cy="720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s-PY" dirty="0"/>
              <a:t>Misión: “Coordinar e impulsar el diseño, implementación, seguimiento y evaluación del proceso de desarrollo nacional”</a:t>
            </a:r>
            <a:endParaRPr lang="es-ES" dirty="0"/>
          </a:p>
          <a:p>
            <a:fld id="{635972A1-EEE8-4C7F-ADA2-54D5FD26AA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26" name="Imagen 1" descr="Logo Gobiern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464118"/>
            <a:ext cx="1123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araguay_brand_logo_RGB_v1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4" b="20874"/>
          <a:stretch>
            <a:fillRect/>
          </a:stretch>
        </p:blipFill>
        <p:spPr bwMode="auto">
          <a:xfrm>
            <a:off x="4770727" y="8464118"/>
            <a:ext cx="1895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77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7139-4757-437F-AA33-AA6A56C0289E}" type="datetimeFigureOut">
              <a:rPr lang="es-ES" smtClean="0"/>
              <a:pPr/>
              <a:t>05/09/2018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0257-4804-42C9-A887-E0441EB494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27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0257-4804-42C9-A887-E0441EB494F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83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0257-4804-42C9-A887-E0441EB494F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15CC-B92E-4661-8DA2-2AA853EA243E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D3F8-C735-4CC2-8DDA-C1521E7203F6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94DE-954D-439E-B97D-91DC634318A5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9AD6-3D50-46A1-8BBB-7476626BAAD1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6734-5A77-4527-8888-C026A01FCFE1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4B1D-7B19-4D60-B064-58399642BEDE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7BB4-E1F1-4367-9B27-FB46CF19B4CA}" type="datetime1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AE66-9BF7-4BC8-8E9A-EACCEF4305D8}" type="datetime1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A661-F011-48B9-AF1B-FCC628F900DA}" type="datetime1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6994-1D0D-4A63-B827-DBB039C2237B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783F-0D0E-4D6F-8FEC-6EFE5140DBF6}" type="datetime1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>
                <a:tint val="80000"/>
                <a:satMod val="300000"/>
              </a:schemeClr>
            </a:gs>
            <a:gs pos="100000">
              <a:srgbClr val="B3B9BC"/>
            </a:gs>
            <a:gs pos="60000">
              <a:srgbClr val="CFD5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125269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7F90-25E9-4C1C-8411-7356E14714ED}" type="datetime1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6454" y="125269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57596" y="12477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3C7C-1C36-B748-8C52-1E5F2C5B185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591864" y="6715245"/>
            <a:ext cx="7912770" cy="142756"/>
          </a:xfrm>
          <a:prstGeom prst="rect">
            <a:avLst/>
          </a:prstGeom>
          <a:solidFill>
            <a:srgbClr val="6E01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Imagen 1" descr="Secretaria de Planificacio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175375"/>
            <a:ext cx="1771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 userDrawn="1"/>
        </p:nvSpPr>
        <p:spPr>
          <a:xfrm>
            <a:off x="1291856" y="6529736"/>
            <a:ext cx="6560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  <a:tab pos="1828800" algn="l"/>
                <a:tab pos="2700020" algn="ctr"/>
                <a:tab pos="5400040" algn="r"/>
                <a:tab pos="6400800" algn="r"/>
              </a:tabLst>
            </a:pPr>
            <a:r>
              <a:rPr lang="es-PY" sz="8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Misión: “Coordinar e impulsar el diseño, implementación, seguimiento y evaluación del proceso de desarrollo nacional”</a:t>
            </a:r>
            <a:endParaRPr lang="es-E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3 Imagen" descr="Logo Gobierno.png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435844" y="6144966"/>
            <a:ext cx="1562100" cy="409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338" y="1663924"/>
            <a:ext cx="7236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solidFill>
                  <a:srgbClr val="C00000"/>
                </a:solidFill>
                <a:latin typeface="Calibri"/>
                <a:cs typeface="Calibri"/>
              </a:rPr>
              <a:t>SISTEMA DE VOLUNTARIADO</a:t>
            </a:r>
          </a:p>
          <a:p>
            <a:pPr algn="ctr"/>
            <a:endParaRPr lang="en-US" sz="4400" b="1" cap="all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/>
            <a:r>
              <a:rPr lang="en-US" sz="4400" b="1" cap="all" dirty="0" smtClean="0">
                <a:solidFill>
                  <a:srgbClr val="C00000"/>
                </a:solidFill>
                <a:latin typeface="Calibri"/>
                <a:cs typeface="Calibri"/>
              </a:rPr>
              <a:t> INTERNACIONAL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25190" y="1683834"/>
            <a:ext cx="7262522" cy="21967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000" b="1" dirty="0" smtClean="0">
                <a:solidFill>
                  <a:schemeClr val="tx1"/>
                </a:solidFill>
              </a:rPr>
              <a:t>SISTEMA DE VOLUNTARIADO INTERNACIONAL</a:t>
            </a:r>
            <a:endParaRPr lang="es-PY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281848"/>
          </a:xfrm>
        </p:spPr>
        <p:txBody>
          <a:bodyPr>
            <a:normAutofit fontScale="90000"/>
          </a:bodyPr>
          <a:lstStyle/>
          <a:p>
            <a:r>
              <a:rPr lang="es-PY" dirty="0" smtClean="0"/>
              <a:t>PERIODO DE TIEMPO DE MISIÓN DE LOS VOLUNTARIOS</a:t>
            </a:r>
            <a:endParaRPr lang="es-P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FF0000"/>
                </a:solidFill>
              </a:rPr>
              <a:t>2 (DOS) AÑOS</a:t>
            </a:r>
            <a:endParaRPr lang="es-PY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5800" y="1260088"/>
            <a:ext cx="7772400" cy="3490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PERIODO DE TIEMPO DE MISIÓN DE LOS VOLUNTARIOS</a:t>
            </a:r>
          </a:p>
          <a:p>
            <a:pPr algn="ctr"/>
            <a:endParaRPr lang="es-PY" sz="3200" b="1" dirty="0">
              <a:solidFill>
                <a:schemeClr val="tx1"/>
              </a:solidFill>
            </a:endParaRPr>
          </a:p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(DOS AÑOS)</a:t>
            </a:r>
            <a:endParaRPr lang="es-PY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12235"/>
            <a:ext cx="7772400" cy="1806497"/>
          </a:xfrm>
        </p:spPr>
        <p:txBody>
          <a:bodyPr/>
          <a:lstStyle/>
          <a:p>
            <a:r>
              <a:rPr lang="es-PY" b="1" dirty="0" smtClean="0">
                <a:solidFill>
                  <a:srgbClr val="C00000"/>
                </a:solidFill>
              </a:rPr>
              <a:t>Cantidad de voluntarios internacionales en el 2017</a:t>
            </a:r>
            <a:endParaRPr lang="es-PY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375210"/>
            <a:ext cx="6400800" cy="2408663"/>
          </a:xfrm>
        </p:spPr>
        <p:txBody>
          <a:bodyPr/>
          <a:lstStyle/>
          <a:p>
            <a:r>
              <a:rPr lang="es-PY" b="1" dirty="0" smtClean="0">
                <a:solidFill>
                  <a:schemeClr val="tx1"/>
                </a:solidFill>
              </a:rPr>
              <a:t>JICA: 83 VOLUNTARIOS</a:t>
            </a:r>
          </a:p>
          <a:p>
            <a:r>
              <a:rPr lang="es-PY" b="1" dirty="0" smtClean="0">
                <a:solidFill>
                  <a:schemeClr val="tx1"/>
                </a:solidFill>
              </a:rPr>
              <a:t>KOICA: 42 VOLUNTARIOS</a:t>
            </a:r>
          </a:p>
          <a:p>
            <a:r>
              <a:rPr lang="es-PY" b="1" dirty="0" smtClean="0">
                <a:solidFill>
                  <a:schemeClr val="tx1"/>
                </a:solidFill>
              </a:rPr>
              <a:t>CHINA TAIWÁN: 3 VOLUNTARIOS </a:t>
            </a:r>
            <a:endParaRPr lang="es-PY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8283" y="557561"/>
            <a:ext cx="7281746" cy="46277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b="1" dirty="0" smtClean="0">
                <a:solidFill>
                  <a:schemeClr val="tx1"/>
                </a:solidFill>
              </a:rPr>
              <a:t>CANTIDAD DE VOLUNTARIOS INTERNACIONALES EN EL 2017</a:t>
            </a:r>
          </a:p>
          <a:p>
            <a:pPr algn="ctr"/>
            <a:endParaRPr lang="es-PY" sz="2800" b="1" dirty="0">
              <a:solidFill>
                <a:schemeClr val="tx1"/>
              </a:solidFill>
            </a:endParaRPr>
          </a:p>
          <a:p>
            <a:pPr algn="ctr"/>
            <a:r>
              <a:rPr lang="es-PY" sz="2800" b="1" dirty="0" smtClean="0">
                <a:solidFill>
                  <a:schemeClr val="tx1"/>
                </a:solidFill>
              </a:rPr>
              <a:t>JICA: 83 Voluntarios</a:t>
            </a:r>
          </a:p>
          <a:p>
            <a:pPr algn="ctr"/>
            <a:r>
              <a:rPr lang="es-PY" sz="2800" b="1" dirty="0" smtClean="0">
                <a:solidFill>
                  <a:schemeClr val="tx1"/>
                </a:solidFill>
              </a:rPr>
              <a:t>KOICA: 42 Voluntarios</a:t>
            </a:r>
          </a:p>
        </p:txBody>
      </p:sp>
    </p:spTree>
    <p:extLst>
      <p:ext uri="{BB962C8B-B14F-4D97-AF65-F5344CB8AC3E}">
        <p14:creationId xmlns:p14="http://schemas.microsoft.com/office/powerpoint/2010/main" val="905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C00000"/>
                </a:solidFill>
              </a:rPr>
              <a:t>Fecha de Presentación de solicitudes</a:t>
            </a:r>
            <a:br>
              <a:rPr lang="es-PY" b="1" dirty="0" smtClean="0">
                <a:solidFill>
                  <a:srgbClr val="C00000"/>
                </a:solidFill>
              </a:rPr>
            </a:br>
            <a:r>
              <a:rPr lang="es-PY" b="1" dirty="0" smtClean="0"/>
              <a:t>Se pueden presentar todo el año</a:t>
            </a:r>
            <a:r>
              <a:rPr lang="es-PY" b="1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Y" dirty="0" smtClean="0">
              <a:solidFill>
                <a:srgbClr val="C00000"/>
              </a:solidFill>
            </a:endParaRPr>
          </a:p>
          <a:p>
            <a:r>
              <a:rPr lang="es-PY" b="1" dirty="0" smtClean="0"/>
              <a:t>Cuánto tiempo demora la venida de un voluntario? </a:t>
            </a:r>
          </a:p>
          <a:p>
            <a:pPr marL="0" indent="0">
              <a:buNone/>
            </a:pPr>
            <a:r>
              <a:rPr lang="es-PY" dirty="0" smtClean="0"/>
              <a:t>De acuerdo a la disponibilidad del profesional           requerido en su país de origen, el tiempo de espera puede variar entre 3 meses y un año.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70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8903"/>
          </a:xfrm>
        </p:spPr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C00000"/>
                </a:solidFill>
              </a:rPr>
              <a:t>COMPROMISOS Y OBLIGACIONES  DE LA INSTITUCIÓN SOLICITANTE</a:t>
            </a:r>
            <a:endParaRPr lang="es-PY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39229"/>
            <a:ext cx="8229600" cy="4486934"/>
          </a:xfrm>
        </p:spPr>
        <p:txBody>
          <a:bodyPr>
            <a:normAutofit/>
          </a:bodyPr>
          <a:lstStyle/>
          <a:p>
            <a:r>
              <a:rPr lang="es-PY" dirty="0" smtClean="0"/>
              <a:t>Tratar al voluntario con respeto.</a:t>
            </a:r>
          </a:p>
          <a:p>
            <a:r>
              <a:rPr lang="es-PY" dirty="0" smtClean="0"/>
              <a:t>Colaborar con las actividades que promueva.</a:t>
            </a:r>
          </a:p>
          <a:p>
            <a:r>
              <a:rPr lang="es-PY" dirty="0" smtClean="0"/>
              <a:t>Designar a una persona como encargada del voluntario.</a:t>
            </a:r>
          </a:p>
          <a:p>
            <a:r>
              <a:rPr lang="es-PY" dirty="0" smtClean="0"/>
              <a:t>Colaborar en el marco de lo posible con un espacio adecuado para el voluntario, insumos y equipos.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379140" y="274638"/>
            <a:ext cx="8129239" cy="1325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COMPROMISOS Y OBLIGACIONES DE LA INSTITUCIÓN SOLICITANTE</a:t>
            </a:r>
            <a:endParaRPr lang="es-PY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C00000"/>
                </a:solidFill>
              </a:rPr>
              <a:t>PROCEDIMIENTO DE SOLICITUD DE UN VOLUNTARIO</a:t>
            </a:r>
            <a:endParaRPr lang="es-PY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PY" sz="3300" dirty="0" smtClean="0"/>
              <a:t>Se presenta a la Secretaría Técnica de Planificación – STP, el formulario de solicitud debidamente llenado, firmado y sellado, acompañado de una Nota Oficial dirigida al Ministro – Secretario Ejecutivo de la STP, solicitando la gestión de la venida de un Voluntario.</a:t>
            </a:r>
          </a:p>
          <a:p>
            <a:pPr marL="0" indent="0" algn="just">
              <a:buNone/>
            </a:pPr>
            <a:endParaRPr lang="es-PY" dirty="0" smtClean="0"/>
          </a:p>
          <a:p>
            <a:pPr algn="just"/>
            <a:r>
              <a:rPr lang="es-PY" sz="3300" dirty="0" smtClean="0"/>
              <a:t>Una vez verificado el formulario, se procede a remitir la solicitud a la Embajada de Japón, Corea o de la República de China – Taiwán, correspondiente a través del Ministerio de Relaciones Exteriores.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7922" y="274638"/>
            <a:ext cx="8028878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PROCEDIMIENTO DE SOLICITUD DE UN VOLUNTARIO</a:t>
            </a:r>
            <a:endParaRPr lang="es-PY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24107" y="1028343"/>
            <a:ext cx="797312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Y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2800" dirty="0"/>
              <a:t>La JICA, la KOICA y la Embajada de la República de China Taiwán, revisan los formularios y de acuerdo a la pertinencia de la solicitud, realizan </a:t>
            </a:r>
            <a:r>
              <a:rPr lang="es-PY" sz="2800" dirty="0" smtClean="0"/>
              <a:t>el pedido oficial </a:t>
            </a:r>
            <a:r>
              <a:rPr lang="es-PY" sz="2800" dirty="0"/>
              <a:t>a las sedes centrales de sus agencias</a:t>
            </a:r>
            <a:r>
              <a:rPr lang="es-PY" sz="2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Y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2800" dirty="0" smtClean="0"/>
              <a:t>Si en la base de datos de las sedes centrales de las agencias se cuenta con el perfil adecuado de un voluntario, comunican a las oficinas de la JICA,  KOICA y la Embajada de la República de China- Taiwán en Paraguay y se inicia el trámite de venida.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Y" sz="2400" dirty="0"/>
          </a:p>
        </p:txBody>
      </p:sp>
    </p:spTree>
    <p:extLst>
      <p:ext uri="{BB962C8B-B14F-4D97-AF65-F5344CB8AC3E}">
        <p14:creationId xmlns:p14="http://schemas.microsoft.com/office/powerpoint/2010/main" val="6041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839" y="889844"/>
            <a:ext cx="854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Y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Y" dirty="0"/>
          </a:p>
        </p:txBody>
      </p:sp>
      <p:sp>
        <p:nvSpPr>
          <p:cNvPr id="3" name="Rectángulo 2"/>
          <p:cNvSpPr/>
          <p:nvPr/>
        </p:nvSpPr>
        <p:spPr>
          <a:xfrm>
            <a:off x="758283" y="602166"/>
            <a:ext cx="759397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2800" dirty="0"/>
              <a:t>La STP avisa a las instituciones que su solicitud fue aprobada y solicita la venida del voluntario, una nota donde la máxima autoridad de la Institución manifieste su conformidad</a:t>
            </a:r>
            <a:r>
              <a:rPr lang="es-PY" sz="2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Y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Y" sz="2800" dirty="0" smtClean="0"/>
              <a:t>Una </a:t>
            </a:r>
            <a:r>
              <a:rPr lang="es-PY" sz="2800" dirty="0"/>
              <a:t>vez cumplido los pasos anteriores, el voluntario designado llega al país con dos meses de capacitación en español, conoce la contraparte y la persona encargada debe colaborar con el voluntario en buscar un lugar para vivir (alquiler de un sitio o casa, familia, solventado por la Agencia</a:t>
            </a:r>
            <a:r>
              <a:rPr lang="es-PY" sz="2800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431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113" y="14288"/>
            <a:ext cx="8809502" cy="6505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PY" altLang="es-PY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Y" altLang="es-PY" sz="11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s-PY" altLang="es-PY" sz="1100" noProof="1" smtClean="0">
                <a:latin typeface="Times New Roman" panose="02020603050405020304" pitchFamily="18" charset="0"/>
              </a:rPr>
              <a:t>Membrete de la Institución</a:t>
            </a:r>
            <a:r>
              <a:rPr kumimoji="0" lang="es-PY" altLang="es-PY" sz="11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											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(ciudad), …. de (mes) de 201…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s-PY" sz="1100" dirty="0">
                <a:latin typeface="Calibri" panose="020F0502020204030204" pitchFamily="34" charset="0"/>
              </a:rPr>
              <a:t>	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Número de Nota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s-PY" sz="1100" dirty="0">
                <a:latin typeface="Calibri" panose="020F0502020204030204" pitchFamily="34" charset="0"/>
              </a:rPr>
              <a:t>	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SEÑOR MINISTRO: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s-PY" sz="1100" dirty="0">
                <a:latin typeface="Calibri" panose="020F0502020204030204" pitchFamily="34" charset="0"/>
              </a:rPr>
              <a:t>	</a:t>
            </a:r>
            <a:r>
              <a:rPr lang="es-ES" altLang="es-PY" sz="1100" dirty="0" smtClean="0">
                <a:latin typeface="Calibri" panose="020F0502020204030204" pitchFamily="34" charset="0"/>
              </a:rPr>
              <a:t>	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Tengo el honor de dirigirme a Su Excelencia, con relación al “Acuerdo Paraguayo –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(Japonés / Coreano) sobre envío de Voluntarios (japoneses /coreanos), suscrito entre el Gobierno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de la República de Paraguay y el Gobierno de/l (Corea /Japón).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s-PY" sz="1100" dirty="0">
                <a:latin typeface="Calibri" panose="020F0502020204030204" pitchFamily="34" charset="0"/>
              </a:rPr>
              <a:t>	</a:t>
            </a:r>
            <a:r>
              <a:rPr lang="es-ES" altLang="es-PY" sz="1100" dirty="0" smtClean="0">
                <a:latin typeface="Calibri" panose="020F0502020204030204" pitchFamily="34" charset="0"/>
              </a:rPr>
              <a:t>	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Al respecto, tengo a bien solicitar los buenos oficios de la Secretaría Técnica 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Planificación realizar los trámites pertinentes para la venida de Voluntarios (japoneses / coreanos)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en el área de …………., para prestar servicios en (lugar de trabajo), (ciudad), (Departamento),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dependiente del (nombre del Ministerio o Secretaría en caso de ser preciso); a cuyo efecto cumplo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en remitir el formulario de solicitud correspondiente, debidamente completado.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ES" altLang="es-PY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Agradeciendo la amable deferencia y reiterando mi más </a:t>
            </a:r>
            <a:r>
              <a:rPr kumimoji="0" lang="es-ES" altLang="es-PY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alta consideración</a:t>
            </a: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											(firma)………………………….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								Nombre y apellido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				        (cargo)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ES" altLang="es-PY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SU EXCELENCIA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DON JOSÉ RAMÓN MOLINAS VEGA, MINISTRO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SECRETARIO EJECUTIVO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SECRETARÍA TÉCNICA DE PLANIFICACIÓN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PRESIDENCIA DE LA REPÚBLICA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P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ASUNCIÓN</a:t>
            </a:r>
            <a:endParaRPr kumimoji="0" lang="es-PY" altLang="es-P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Voluntarios JICA</a:t>
            </a:r>
            <a:endParaRPr lang="es-PY" dirty="0"/>
          </a:p>
        </p:txBody>
      </p:sp>
      <p:pic>
        <p:nvPicPr>
          <p:cNvPr id="4" name="Picture 2" descr="Resultado de imagen para Fotos voluntarios jica en paragu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0" y="1600200"/>
            <a:ext cx="50987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1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VOLUNTARIOS JICA</a:t>
            </a:r>
            <a:endParaRPr lang="es-PY" dirty="0"/>
          </a:p>
        </p:txBody>
      </p:sp>
      <p:pic>
        <p:nvPicPr>
          <p:cNvPr id="3074" name="Picture 2" descr="Resultado de imagen para Fotos voluntarios jica en parag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77" y="2018371"/>
            <a:ext cx="5887845" cy="33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0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50772" cy="5101403"/>
          </a:xfrm>
        </p:spPr>
        <p:txBody>
          <a:bodyPr>
            <a:noAutofit/>
          </a:bodyPr>
          <a:lstStyle/>
          <a:p>
            <a:pPr lvl="0" algn="just" fontAlgn="base"/>
            <a:r>
              <a:rPr lang="es-ES" sz="3200" b="1" dirty="0" smtClean="0">
                <a:solidFill>
                  <a:srgbClr val="C00000"/>
                </a:solidFill>
              </a:rPr>
              <a:t/>
            </a:r>
            <a:br>
              <a:rPr lang="es-ES" sz="3200" b="1" dirty="0" smtClean="0">
                <a:solidFill>
                  <a:srgbClr val="C00000"/>
                </a:solidFill>
              </a:rPr>
            </a:br>
            <a:r>
              <a:rPr lang="es-ES" sz="3200" b="1" dirty="0" smtClean="0">
                <a:solidFill>
                  <a:srgbClr val="C00000"/>
                </a:solidFill>
              </a:rPr>
              <a:t>OFRECIMIENTO DE VOLUNTARIOS DE LAS DIFERENTES AGENCIAS DE COOPERACIÓN INTERNACIONAL:</a:t>
            </a:r>
            <a:br>
              <a:rPr lang="es-ES" sz="3200" b="1" dirty="0" smtClean="0">
                <a:solidFill>
                  <a:srgbClr val="C00000"/>
                </a:solidFill>
              </a:rPr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1. Agencia de Cooperación Internacional del Japón(JICA).</a:t>
            </a:r>
            <a:br>
              <a:rPr lang="es-ES" sz="3200" b="1" dirty="0" smtClean="0"/>
            </a:br>
            <a:r>
              <a:rPr lang="es-ES" sz="3200" b="1" dirty="0" smtClean="0"/>
              <a:t>2. Agencia de Cooperación Internacional de Corea(KOICA).</a:t>
            </a:r>
            <a:br>
              <a:rPr lang="es-ES" sz="3200" b="1" dirty="0" smtClean="0"/>
            </a:br>
            <a:r>
              <a:rPr lang="es-ES" sz="3200" b="1" dirty="0" smtClean="0"/>
              <a:t>3.Embajada de la República de China-Taiwán.</a:t>
            </a:r>
            <a:r>
              <a:rPr lang="es-ES" sz="3200" b="1" dirty="0" smtClean="0">
                <a:solidFill>
                  <a:srgbClr val="C00000"/>
                </a:solidFill>
              </a:rPr>
              <a:t/>
            </a:r>
            <a:br>
              <a:rPr lang="es-ES" sz="3200" b="1" dirty="0" smtClean="0">
                <a:solidFill>
                  <a:srgbClr val="C00000"/>
                </a:solidFill>
              </a:rPr>
            </a:br>
            <a:r>
              <a:rPr lang="es-ES" sz="2400" dirty="0" smtClean="0"/>
              <a:t> 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15" y="892098"/>
            <a:ext cx="3993769" cy="42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5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Voluntarias de la República de China – Taiwán </a:t>
            </a:r>
            <a:endParaRPr lang="es-PY" dirty="0"/>
          </a:p>
        </p:txBody>
      </p:sp>
      <p:pic>
        <p:nvPicPr>
          <p:cNvPr id="1026" name="Picture 2" descr="SAMSUNG C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4" y="2297151"/>
            <a:ext cx="2219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1.wp.com/www.stp.gov.py/v1/wp-content/uploads/2016/08/amy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81" y="2297151"/>
            <a:ext cx="274319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9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Voluntarios de KOICA</a:t>
            </a:r>
            <a:endParaRPr lang="es-PY" dirty="0"/>
          </a:p>
        </p:txBody>
      </p:sp>
      <p:pic>
        <p:nvPicPr>
          <p:cNvPr id="3" name="Picture 2" descr="Resultado de imagen para fotos de voluntarios de koica en parag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49" y="2051824"/>
            <a:ext cx="4493941" cy="32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2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Voluntarios de KOICA</a:t>
            </a:r>
            <a:endParaRPr lang="es-PY" dirty="0"/>
          </a:p>
        </p:txBody>
      </p:sp>
      <p:pic>
        <p:nvPicPr>
          <p:cNvPr id="3" name="Picture 4" descr="Resultado de imagen para fotos de voluntarios de koica en parag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5" y="2118731"/>
            <a:ext cx="5029200" cy="37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7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37063"/>
            <a:ext cx="8229600" cy="3746809"/>
          </a:xfrm>
        </p:spPr>
        <p:txBody>
          <a:bodyPr/>
          <a:lstStyle/>
          <a:p>
            <a:r>
              <a:rPr lang="es-PY" b="1" dirty="0" smtClean="0">
                <a:solidFill>
                  <a:srgbClr val="C00000"/>
                </a:solidFill>
              </a:rPr>
              <a:t>MUCHAS GRACIAS</a:t>
            </a:r>
            <a:endParaRPr lang="es-PY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747132" y="1639229"/>
            <a:ext cx="7415562" cy="31557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Y" sz="4400" b="1" dirty="0" smtClean="0">
                <a:solidFill>
                  <a:srgbClr val="C00000"/>
                </a:solidFill>
              </a:rPr>
              <a:t>SOLICITAR UN VOLUNTARIO </a:t>
            </a:r>
          </a:p>
          <a:p>
            <a:pPr marL="0" indent="0" algn="ctr">
              <a:buNone/>
            </a:pPr>
            <a:r>
              <a:rPr lang="es-PY" sz="4400" b="1" dirty="0" smtClean="0">
                <a:solidFill>
                  <a:srgbClr val="C00000"/>
                </a:solidFill>
              </a:rPr>
              <a:t>NO TIENE COSTO</a:t>
            </a:r>
            <a:endParaRPr lang="es-PY" sz="4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48937" y="1761892"/>
            <a:ext cx="6746488" cy="16949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b="1" dirty="0" smtClean="0">
                <a:solidFill>
                  <a:schemeClr val="tx1"/>
                </a:solidFill>
              </a:rPr>
              <a:t>SOLICITAR UN VOLUNTARIO NO TIENE COSTO</a:t>
            </a:r>
            <a:endParaRPr lang="es-PY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Marcador de contenido 2"/>
          <p:cNvSpPr>
            <a:spLocks noGrp="1"/>
          </p:cNvSpPr>
          <p:nvPr>
            <p:ph idx="1"/>
          </p:nvPr>
        </p:nvSpPr>
        <p:spPr>
          <a:xfrm>
            <a:off x="512956" y="334538"/>
            <a:ext cx="8126547" cy="406404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   </a:t>
            </a:r>
            <a:r>
              <a:rPr lang="es-ES" sz="3600" b="1" dirty="0" smtClean="0">
                <a:solidFill>
                  <a:srgbClr val="C00000"/>
                </a:solidFill>
              </a:rPr>
              <a:t>QUIÉNES SON LOS VOLUNTARIOS?</a:t>
            </a:r>
          </a:p>
          <a:p>
            <a:pPr algn="just">
              <a:buNone/>
            </a:pPr>
            <a:endParaRPr lang="es-ES" sz="3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s-ES" sz="2800" dirty="0" smtClean="0"/>
              <a:t>    Son jóvenes profesionales coreanos, japoneses y taiwaneses (mujeres y hombres), que sirven a una comunidad por decisión propia y libre, con la finalidad de prestar servicios en países donde están establecidas las oficinas de cooperación de ambos países.</a:t>
            </a:r>
            <a:endParaRPr lang="es-MX" alt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>
                <a:solidFill>
                  <a:srgbClr val="C00000"/>
                </a:solidFill>
              </a:rPr>
              <a:t>BENEFICIOS DEL VOLUNTARIADO</a:t>
            </a:r>
            <a:endParaRPr lang="es-PY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No genera ningún costo para la Institución ni para el país.</a:t>
            </a:r>
          </a:p>
          <a:p>
            <a:r>
              <a:rPr lang="es-PY" dirty="0" smtClean="0"/>
              <a:t>Transferencia de conocimientos e intercambio cultural.</a:t>
            </a:r>
          </a:p>
          <a:p>
            <a:r>
              <a:rPr lang="es-PY" dirty="0" smtClean="0"/>
              <a:t>Cuentan con una amplia experiencia y un alto nivel de especialización lo que contribuye al desarrollo de nuestro país y a la lucha contra la pobreza.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0627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contenido 2"/>
          <p:cNvSpPr>
            <a:spLocks noGrp="1"/>
          </p:cNvSpPr>
          <p:nvPr>
            <p:ph idx="1"/>
          </p:nvPr>
        </p:nvSpPr>
        <p:spPr>
          <a:xfrm>
            <a:off x="822722" y="1751014"/>
            <a:ext cx="7543800" cy="4117975"/>
          </a:xfrm>
        </p:spPr>
        <p:txBody>
          <a:bodyPr/>
          <a:lstStyle/>
          <a:p>
            <a:endParaRPr lang="es-MX" altLang="es-MX" dirty="0" smtClean="0"/>
          </a:p>
          <a:p>
            <a:endParaRPr lang="es-MX" altLang="es-MX" dirty="0" smtClean="0"/>
          </a:p>
          <a:p>
            <a:endParaRPr lang="es-MX" altLang="es-MX" dirty="0" smtClean="0"/>
          </a:p>
          <a:p>
            <a:endParaRPr lang="es-MX" altLang="es-MX" dirty="0" smtClean="0"/>
          </a:p>
          <a:p>
            <a:endParaRPr lang="es-MX" altLang="es-MX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772510" y="677917"/>
            <a:ext cx="76462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200" b="1" dirty="0" smtClean="0">
              <a:solidFill>
                <a:srgbClr val="C00000"/>
              </a:solidFill>
            </a:endParaRPr>
          </a:p>
          <a:p>
            <a:pPr algn="just"/>
            <a:endParaRPr lang="es-ES" sz="3200" b="1" dirty="0">
              <a:solidFill>
                <a:srgbClr val="C00000"/>
              </a:solidFill>
            </a:endParaRPr>
          </a:p>
          <a:p>
            <a:pPr algn="just"/>
            <a:r>
              <a:rPr lang="es-ES" sz="4000" b="1" dirty="0" smtClean="0">
                <a:solidFill>
                  <a:srgbClr val="C00000"/>
                </a:solidFill>
              </a:rPr>
              <a:t>Quiénes pueden solicitar la venida de un voluntario?</a:t>
            </a:r>
          </a:p>
          <a:p>
            <a:pPr algn="just"/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3200" dirty="0" smtClean="0"/>
              <a:t>Todas las Instituciones estatales, gobierno central, departamental o local e instituciones sin fines de lucro.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770458" y="677917"/>
            <a:ext cx="7737922" cy="42843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QUIENES PUEDEN SOLICITAR UN VOLUNTARIO?</a:t>
            </a:r>
          </a:p>
          <a:p>
            <a:pPr algn="ctr"/>
            <a:endParaRPr lang="es-PY" sz="3200" b="1" dirty="0">
              <a:solidFill>
                <a:schemeClr val="tx1"/>
              </a:solidFill>
            </a:endParaRPr>
          </a:p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Todas las Instituciones Estatales</a:t>
            </a:r>
            <a:r>
              <a:rPr lang="es-PY" sz="3200" b="1" smtClean="0">
                <a:solidFill>
                  <a:schemeClr val="tx1"/>
                </a:solidFill>
              </a:rPr>
              <a:t>, Gobierno </a:t>
            </a:r>
            <a:r>
              <a:rPr lang="es-PY" sz="3200" b="1" dirty="0" smtClean="0">
                <a:solidFill>
                  <a:schemeClr val="tx1"/>
                </a:solidFill>
              </a:rPr>
              <a:t>central, departamental o local e Instituciones sin fines de lucro.</a:t>
            </a:r>
            <a:endParaRPr lang="es-PY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contenido 2"/>
          <p:cNvSpPr>
            <a:spLocks noGrp="1"/>
          </p:cNvSpPr>
          <p:nvPr>
            <p:ph idx="1"/>
          </p:nvPr>
        </p:nvSpPr>
        <p:spPr>
          <a:xfrm>
            <a:off x="394139" y="1751014"/>
            <a:ext cx="8466082" cy="4117975"/>
          </a:xfrm>
        </p:spPr>
        <p:txBody>
          <a:bodyPr/>
          <a:lstStyle/>
          <a:p>
            <a:endParaRPr lang="es-MX" altLang="es-MX" dirty="0" smtClean="0"/>
          </a:p>
          <a:p>
            <a:endParaRPr lang="es-MX" altLang="es-MX" dirty="0" smtClean="0"/>
          </a:p>
          <a:p>
            <a:endParaRPr lang="es-MX" altLang="es-MX" dirty="0" smtClean="0"/>
          </a:p>
          <a:p>
            <a:endParaRPr lang="es-MX" altLang="es-MX" dirty="0" smtClean="0"/>
          </a:p>
          <a:p>
            <a:endParaRPr lang="es-MX" altLang="es-MX" dirty="0" smtClean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1077" y="60372"/>
            <a:ext cx="849761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PY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Áreas principales en las que prestan sus servicios los voluntarios: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lang="es-PY" sz="3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r>
              <a:rPr lang="es-P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VOLUNTARIOS COREANOS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Educación infantil, primaria, informática, física, musical, científica, artística, matemática, etc.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r>
              <a:rPr lang="es-P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enfermería, fisioterapia, radiología, nutrición, terapia ocupacional, etc.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r>
              <a:rPr lang="es-P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Gestión Pública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administración, economía, informática, turismo, marketing y bienestar social.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r>
              <a:rPr lang="es-P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Industria y energía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construcción, trabajo manual, maquinarias, procesamiento de alimentos, electrónica, ingeniería civil, etc.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r>
              <a:rPr lang="es-P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Agricultura y Pesca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agricultura, pesca, veterinaria, cultivo de frutas y hortalizas</a:t>
            </a:r>
            <a:r>
              <a:rPr lang="es-PY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ganadería.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r>
              <a:rPr lang="es-P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Medio Ambiente</a:t>
            </a:r>
            <a:r>
              <a:rPr lang="es-PY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338" algn="ctr"/>
                <a:tab pos="5400675" algn="r"/>
              </a:tabLst>
            </a:pPr>
            <a:endParaRPr lang="es-PY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916" y="1148575"/>
            <a:ext cx="7993118" cy="4572001"/>
          </a:xfrm>
        </p:spPr>
        <p:txBody>
          <a:bodyPr>
            <a:normAutofit fontScale="90000"/>
          </a:bodyPr>
          <a:lstStyle/>
          <a:p>
            <a:pPr lvl="0" algn="l"/>
            <a:r>
              <a:rPr lang="es-PY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s-PY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s-PY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s-PY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s-PY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s-PY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s-PY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Voluntarios Japoneses:</a:t>
            </a:r>
            <a:br>
              <a:rPr lang="es-PY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s-PY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es-PY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s-PY" dirty="0" smtClean="0">
                <a:ea typeface="Times New Roman" pitchFamily="18" charset="0"/>
                <a:cs typeface="Times New Roman" pitchFamily="18" charset="0"/>
              </a:rPr>
              <a:t>-</a:t>
            </a: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Agricultura y Ganadería: cultivo y cría de animales.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-Salud.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-Desarrollo de la comunidad rural</a:t>
            </a:r>
            <a:r>
              <a:rPr lang="es-PY" sz="3100" dirty="0">
                <a:ea typeface="Times New Roman" pitchFamily="18" charset="0"/>
                <a:cs typeface="Times New Roman" pitchFamily="18" charset="0"/>
              </a:rPr>
              <a:t>.</a:t>
            </a: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-Educación: primaria, secundaria, técnica.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-Gestión Pública.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-Informática.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-Arquitectura.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-Ingeniería.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>-Electrónica.</a:t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es-PY" sz="3100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sz="3100" b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es-PY" sz="31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es-PY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es-PY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77916" y="144966"/>
            <a:ext cx="7529382" cy="10036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b="1" dirty="0" smtClean="0">
                <a:solidFill>
                  <a:schemeClr val="tx1"/>
                </a:solidFill>
              </a:rPr>
              <a:t>VOLUNTARIOS JAPONESES</a:t>
            </a:r>
            <a:endParaRPr lang="es-PY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>
                <a:solidFill>
                  <a:srgbClr val="C00000"/>
                </a:solidFill>
              </a:rPr>
              <a:t>Áreas de voluntarios taiwaneses</a:t>
            </a:r>
            <a:endParaRPr lang="es-PY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Salud</a:t>
            </a:r>
          </a:p>
          <a:p>
            <a:r>
              <a:rPr lang="es-PY" dirty="0" smtClean="0"/>
              <a:t>Educación</a:t>
            </a:r>
          </a:p>
          <a:p>
            <a:r>
              <a:rPr lang="es-PY" dirty="0" smtClean="0"/>
              <a:t>Infraestructura</a:t>
            </a:r>
          </a:p>
          <a:p>
            <a:r>
              <a:rPr lang="es-PY" dirty="0" smtClean="0"/>
              <a:t>Ingeniería</a:t>
            </a:r>
          </a:p>
          <a:p>
            <a:r>
              <a:rPr lang="es-PY" dirty="0" smtClean="0"/>
              <a:t>Medio Ambiente</a:t>
            </a:r>
          </a:p>
          <a:p>
            <a:r>
              <a:rPr lang="es-PY" dirty="0" smtClean="0"/>
              <a:t>Ciencias Agrícolas, entre otras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6576" y="361003"/>
            <a:ext cx="8371185" cy="11479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ÁREAS DE VOLUNTARIOS TAIWANESES</a:t>
            </a:r>
            <a:endParaRPr lang="es-PY" sz="32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6575" y="361003"/>
            <a:ext cx="8371185" cy="11479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ÁREAS DE VOLUNTARIOS TAIWANESES</a:t>
            </a:r>
            <a:endParaRPr lang="es-PY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4682</TotalTime>
  <Words>735</Words>
  <Application>Microsoft Office PowerPoint</Application>
  <PresentationFormat>Presentación en pantalla (4:3)</PresentationFormat>
  <Paragraphs>113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Office Theme</vt:lpstr>
      <vt:lpstr>Presentación de PowerPoint</vt:lpstr>
      <vt:lpstr> OFRECIMIENTO DE VOLUNTARIOS DE LAS DIFERENTES AGENCIAS DE COOPERACIÓN INTERNACIONAL:  1. Agencia de Cooperación Internacional del Japón(JICA). 2. Agencia de Cooperación Internacional de Corea(KOICA). 3.Embajada de la República de China-Taiwán.    </vt:lpstr>
      <vt:lpstr>Presentación de PowerPoint</vt:lpstr>
      <vt:lpstr>Presentación de PowerPoint</vt:lpstr>
      <vt:lpstr>BENEFICIOS DEL VOLUNTARIADO</vt:lpstr>
      <vt:lpstr>Presentación de PowerPoint</vt:lpstr>
      <vt:lpstr>Presentación de PowerPoint</vt:lpstr>
      <vt:lpstr>   Voluntarios Japoneses:  -Agricultura y Ganadería: cultivo y cría de animales. -Salud. -Desarrollo de la comunidad rural. -Educación: primaria, secundaria, técnica. -Gestión Pública. -Informática. -Arquitectura. -Ingeniería. -Electrónica.      </vt:lpstr>
      <vt:lpstr>Áreas de voluntarios taiwaneses</vt:lpstr>
      <vt:lpstr>PERIODO DE TIEMPO DE MISIÓN DE LOS VOLUNTARIOS</vt:lpstr>
      <vt:lpstr>Cantidad de voluntarios internacionales en el 2017</vt:lpstr>
      <vt:lpstr>Fecha de Presentación de solicitudes Se pueden presentar todo el año.</vt:lpstr>
      <vt:lpstr>COMPROMISOS Y OBLIGACIONES  DE LA INSTITUCIÓN SOLICITANTE</vt:lpstr>
      <vt:lpstr>PROCEDIMIENTO DE SOLICITUD DE UN VOLUNTARIO</vt:lpstr>
      <vt:lpstr>Presentación de PowerPoint</vt:lpstr>
      <vt:lpstr>Presentación de PowerPoint</vt:lpstr>
      <vt:lpstr>Presentación de PowerPoint</vt:lpstr>
      <vt:lpstr>Voluntarios JICA</vt:lpstr>
      <vt:lpstr>VOLUNTARIOS JICA</vt:lpstr>
      <vt:lpstr>Presentación de PowerPoint</vt:lpstr>
      <vt:lpstr>Voluntarias de la República de China – Taiwán </vt:lpstr>
      <vt:lpstr>Voluntarios de KOICA</vt:lpstr>
      <vt:lpstr>Voluntarios de KOICA</vt:lpstr>
      <vt:lpstr>MUCHAS GRACIAS</vt:lpstr>
    </vt:vector>
  </TitlesOfParts>
  <Company>Tabacos del Paraguay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  Zarza</dc:creator>
  <cp:lastModifiedBy>Lourdes Duarte</cp:lastModifiedBy>
  <cp:revision>447</cp:revision>
  <dcterms:created xsi:type="dcterms:W3CDTF">2014-08-20T20:52:05Z</dcterms:created>
  <dcterms:modified xsi:type="dcterms:W3CDTF">2018-09-05T11:47:18Z</dcterms:modified>
</cp:coreProperties>
</file>