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589" r:id="rId3"/>
    <p:sldId id="507" r:id="rId4"/>
    <p:sldId id="617" r:id="rId5"/>
    <p:sldId id="618" r:id="rId6"/>
    <p:sldId id="619" r:id="rId7"/>
    <p:sldId id="620" r:id="rId8"/>
    <p:sldId id="621" r:id="rId9"/>
    <p:sldId id="622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1" r:id="rId19"/>
    <p:sldId id="616" r:id="rId20"/>
  </p:sldIdLst>
  <p:sldSz cx="9144000" cy="6858000" type="screen4x3"/>
  <p:notesSz cx="6858000" cy="9296400"/>
  <p:defaultTextStyle>
    <a:defPPr>
      <a:defRPr lang="es-P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pos="211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2859AC"/>
    <a:srgbClr val="52646D"/>
    <a:srgbClr val="71828C"/>
    <a:srgbClr val="E3E8EA"/>
    <a:srgbClr val="B60527"/>
    <a:srgbClr val="8193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2" autoAdjust="0"/>
    <p:restoredTop sz="92748" autoAdjust="0"/>
  </p:normalViewPr>
  <p:slideViewPr>
    <p:cSldViewPr>
      <p:cViewPr varScale="1">
        <p:scale>
          <a:sx n="69" d="100"/>
          <a:sy n="69" d="100"/>
        </p:scale>
        <p:origin x="14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78"/>
    </p:cViewPr>
  </p:sorterViewPr>
  <p:notesViewPr>
    <p:cSldViewPr>
      <p:cViewPr varScale="1">
        <p:scale>
          <a:sx n="112" d="100"/>
          <a:sy n="112" d="100"/>
        </p:scale>
        <p:origin x="-4136" y="-120"/>
      </p:cViewPr>
      <p:guideLst>
        <p:guide orient="horz" pos="2880"/>
        <p:guide pos="2160"/>
        <p:guide orient="horz" pos="2928"/>
        <p:guide pos="2208"/>
        <p:guide pos="21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0C354B-7A8D-4E15-862D-08782AE6D5EC}" type="datetimeFigureOut">
              <a:rPr lang="es-MX" smtClean="0"/>
              <a:pPr/>
              <a:t>10/04/2015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535049-2761-46C6-AB8B-96F907C38F6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214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5618DEE-05AC-45D1-9A80-39C760A8B826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9C5221-B332-4CB0-BE3E-E3C8E7E7CC10}" type="slidenum">
              <a:rPr lang="es-PY" smtClean="0"/>
              <a:pPr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19649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CCAD6E-8C96-4228-ABD6-2431D1CF9403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5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CCAD6E-8C96-4228-ABD6-2431D1CF9403}" type="slidenum">
              <a:rPr lang="es-ES" smtClean="0"/>
              <a:pPr>
                <a:defRPr/>
              </a:pPr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58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PY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5">
              <a:lumMod val="20000"/>
              <a:lumOff val="80000"/>
              <a:alpha val="3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Y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6B0AA-D380-4EB4-A43C-49D2C49791F0}" type="datetimeFigureOut">
              <a:rPr lang="es-PY" smtClean="0"/>
              <a:pPr/>
              <a:t>10/04/2015</a:t>
            </a:fld>
            <a:endParaRPr lang="es-P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3C1E7-3FC8-46DF-B465-D642980AD669}" type="slidenum">
              <a:rPr lang="es-PY" smtClean="0"/>
              <a:pPr/>
              <a:t>‹Nº›</a:t>
            </a:fld>
            <a:endParaRPr lang="es-PY"/>
          </a:p>
        </p:txBody>
      </p:sp>
      <p:pic>
        <p:nvPicPr>
          <p:cNvPr id="7" name="Picture 6" descr="Secretaria de Planificaci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62000" y="6400800"/>
            <a:ext cx="1497367" cy="304800"/>
          </a:xfrm>
          <a:prstGeom prst="rect">
            <a:avLst/>
          </a:prstGeom>
        </p:spPr>
      </p:pic>
      <p:pic>
        <p:nvPicPr>
          <p:cNvPr id="8" name="Picture 7" descr="Logo GOBIERNO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466642" y="6391316"/>
            <a:ext cx="948331" cy="314283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 flipV="1">
            <a:off x="718132" y="6781800"/>
            <a:ext cx="7707736" cy="228600"/>
          </a:xfrm>
          <a:prstGeom prst="rect">
            <a:avLst/>
          </a:prstGeom>
          <a:solidFill>
            <a:srgbClr val="B605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PY" sz="2000" dirty="0">
              <a:latin typeface="Arial Black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0"/>
            <a:ext cx="6480720" cy="622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7 Título"/>
          <p:cNvSpPr txBox="1">
            <a:spLocks/>
          </p:cNvSpPr>
          <p:nvPr/>
        </p:nvSpPr>
        <p:spPr bwMode="auto">
          <a:xfrm>
            <a:off x="6500826" y="1338488"/>
            <a:ext cx="221457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rgbClr val="800000"/>
                </a:solidFill>
              </a:rPr>
              <a:t>PARAGUAY 2030:</a:t>
            </a:r>
          </a:p>
          <a:p>
            <a:pPr algn="l"/>
            <a:r>
              <a:rPr lang="es-ES" sz="2400" dirty="0" smtClean="0">
                <a:solidFill>
                  <a:srgbClr val="B60527"/>
                </a:solidFill>
              </a:rPr>
              <a:t>País de oportunidades</a:t>
            </a:r>
            <a:endParaRPr lang="es-ES" sz="2000" dirty="0">
              <a:solidFill>
                <a:srgbClr val="81939D"/>
              </a:solidFill>
            </a:endParaRPr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293096"/>
            <a:ext cx="36195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221088"/>
            <a:ext cx="32385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668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A.4: Seguridad personal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Reducir en 75% la tasa de homicidios </a:t>
            </a:r>
            <a:r>
              <a:rPr lang="es-PY" sz="2000" b="1" dirty="0" smtClean="0">
                <a:solidFill>
                  <a:srgbClr val="52646D"/>
                </a:solidFill>
              </a:rPr>
              <a:t>dolosos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>
                <a:solidFill>
                  <a:srgbClr val="C00000"/>
                </a:solidFill>
              </a:rPr>
              <a:t>Actualmente </a:t>
            </a:r>
            <a:r>
              <a:rPr lang="es-PY" sz="1600" dirty="0" smtClean="0">
                <a:solidFill>
                  <a:srgbClr val="C00000"/>
                </a:solidFill>
              </a:rPr>
              <a:t>8,8 muertes por cada 100.000 habitantes</a:t>
            </a:r>
          </a:p>
          <a:p>
            <a:pPr marL="400050" lvl="1" indent="0">
              <a:buNone/>
            </a:pPr>
            <a:endParaRPr lang="es-PY" sz="18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Disminuir en 50% la tasa de mortalidad por accidentes de </a:t>
            </a:r>
            <a:r>
              <a:rPr lang="es-PY" sz="2000" b="1" dirty="0" smtClean="0">
                <a:solidFill>
                  <a:srgbClr val="52646D"/>
                </a:solidFill>
              </a:rPr>
              <a:t>tránsito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</a:t>
            </a:r>
            <a:r>
              <a:rPr lang="es-PY" sz="1600" dirty="0">
                <a:solidFill>
                  <a:srgbClr val="C00000"/>
                </a:solidFill>
              </a:rPr>
              <a:t>17 </a:t>
            </a:r>
            <a:r>
              <a:rPr lang="es-PY" sz="1600" dirty="0" smtClean="0">
                <a:solidFill>
                  <a:srgbClr val="C00000"/>
                </a:solidFill>
              </a:rPr>
              <a:t>muertes por cada 100.000 </a:t>
            </a:r>
            <a:r>
              <a:rPr lang="es-PY" sz="1600" dirty="0">
                <a:solidFill>
                  <a:srgbClr val="C00000"/>
                </a:solidFill>
              </a:rPr>
              <a:t>habitantes</a:t>
            </a:r>
            <a:endParaRPr lang="es-PY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0287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B.1: Acceso a conocimientos básicos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 smtClean="0">
                <a:solidFill>
                  <a:srgbClr val="52646D"/>
                </a:solidFill>
              </a:rPr>
              <a:t>Universalizar la alfabetización de adolescentes y adultos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>
                <a:solidFill>
                  <a:srgbClr val="C00000"/>
                </a:solidFill>
              </a:rPr>
              <a:t>Actualmente </a:t>
            </a:r>
            <a:r>
              <a:rPr lang="es-PY" sz="1600" dirty="0" smtClean="0">
                <a:solidFill>
                  <a:srgbClr val="C00000"/>
                </a:solidFill>
              </a:rPr>
              <a:t>95%</a:t>
            </a:r>
          </a:p>
          <a:p>
            <a:pPr marL="400050" lvl="1" indent="0">
              <a:buNone/>
            </a:pPr>
            <a:endParaRPr lang="es-PY" sz="18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Cobertura en educación </a:t>
            </a:r>
            <a:r>
              <a:rPr lang="es-PY" sz="2000" b="1" dirty="0" smtClean="0">
                <a:solidFill>
                  <a:srgbClr val="52646D"/>
                </a:solidFill>
              </a:rPr>
              <a:t>primaria del </a:t>
            </a:r>
            <a:r>
              <a:rPr lang="es-PY" sz="2000" b="1" dirty="0">
                <a:solidFill>
                  <a:srgbClr val="52646D"/>
                </a:solidFill>
              </a:rPr>
              <a:t>95%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>
                <a:solidFill>
                  <a:srgbClr val="C00000"/>
                </a:solidFill>
              </a:rPr>
              <a:t>Actualmente </a:t>
            </a:r>
            <a:r>
              <a:rPr lang="es-PY" sz="1600" dirty="0" smtClean="0">
                <a:solidFill>
                  <a:srgbClr val="C00000"/>
                </a:solidFill>
              </a:rPr>
              <a:t>68% de </a:t>
            </a:r>
            <a:r>
              <a:rPr lang="es-PY" sz="1600" dirty="0" smtClean="0">
                <a:solidFill>
                  <a:srgbClr val="C00000"/>
                </a:solidFill>
              </a:rPr>
              <a:t>matriculación neta </a:t>
            </a:r>
            <a:r>
              <a:rPr lang="es-PY" sz="1600" dirty="0" smtClean="0">
                <a:solidFill>
                  <a:srgbClr val="C00000"/>
                </a:solidFill>
              </a:rPr>
              <a:t>en educación primaria</a:t>
            </a:r>
            <a:endParaRPr lang="es-PY" sz="1800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es-PY" sz="18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Cobertura en educación secundaria del 95%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47% de </a:t>
            </a:r>
            <a:r>
              <a:rPr lang="es-PY" sz="1600" dirty="0" smtClean="0">
                <a:solidFill>
                  <a:srgbClr val="C00000"/>
                </a:solidFill>
              </a:rPr>
              <a:t>matriculación neta </a:t>
            </a:r>
            <a:r>
              <a:rPr lang="es-PY" sz="1600" dirty="0" smtClean="0">
                <a:solidFill>
                  <a:srgbClr val="C00000"/>
                </a:solidFill>
              </a:rPr>
              <a:t>en educación media</a:t>
            </a:r>
          </a:p>
          <a:p>
            <a:pPr marL="685800" lvl="1">
              <a:buFont typeface="Wingdings" panose="05000000000000000000" pitchFamily="2" charset="2"/>
              <a:buChar char="Ø"/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Calidad de la educación: Test de PISA nivel 2 universal, y en promedio nivel 3 o superior</a:t>
            </a:r>
            <a:endParaRPr lang="es-PY" sz="1400" b="1" dirty="0">
              <a:solidFill>
                <a:srgbClr val="C00000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>
                <a:solidFill>
                  <a:srgbClr val="C00000"/>
                </a:solidFill>
              </a:rPr>
              <a:t>Actualmente no participa</a:t>
            </a:r>
            <a:endParaRPr lang="es-PY" sz="1600" dirty="0">
              <a:solidFill>
                <a:srgbClr val="52646D"/>
              </a:solidFill>
            </a:endParaRPr>
          </a:p>
          <a:p>
            <a:pPr marL="400050" lvl="1" indent="0">
              <a:buNone/>
            </a:pPr>
            <a:r>
              <a:rPr lang="es-PY" sz="1600" dirty="0">
                <a:solidFill>
                  <a:srgbClr val="52646D"/>
                </a:solidFill>
              </a:rPr>
              <a:t/>
            </a:r>
            <a:br>
              <a:rPr lang="es-PY" sz="1600" dirty="0">
                <a:solidFill>
                  <a:srgbClr val="52646D"/>
                </a:solidFill>
              </a:rPr>
            </a:br>
            <a:endParaRPr lang="es-PY" sz="1100" dirty="0">
              <a:solidFill>
                <a:srgbClr val="5264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2611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B.2: Acceso a la información y las comunicaciones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Cobertura del 80% de la población con internet de banda ancha</a:t>
            </a: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>
                <a:solidFill>
                  <a:srgbClr val="C00000"/>
                </a:solidFill>
              </a:rPr>
              <a:t>Actualmente 1,6</a:t>
            </a:r>
            <a:r>
              <a:rPr lang="es-PY" sz="1600" dirty="0" smtClean="0">
                <a:solidFill>
                  <a:srgbClr val="C00000"/>
                </a:solidFill>
              </a:rPr>
              <a:t>%</a:t>
            </a:r>
            <a:endParaRPr lang="es-PY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7931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B.3: Salud y bienestar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Esperanza de vida al nacer de 79 </a:t>
            </a:r>
            <a:r>
              <a:rPr lang="es-PY" sz="2200" b="1" dirty="0" smtClean="0">
                <a:solidFill>
                  <a:srgbClr val="52646D"/>
                </a:solidFill>
              </a:rPr>
              <a:t>años</a:t>
            </a: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>
                <a:solidFill>
                  <a:srgbClr val="C00000"/>
                </a:solidFill>
              </a:rPr>
              <a:t>Actualmente </a:t>
            </a:r>
            <a:r>
              <a:rPr lang="es-PY" sz="1600" dirty="0" smtClean="0">
                <a:solidFill>
                  <a:srgbClr val="C00000"/>
                </a:solidFill>
              </a:rPr>
              <a:t>72</a:t>
            </a: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Disminuir en 50% las muertes por enfermedades no </a:t>
            </a:r>
            <a:r>
              <a:rPr lang="es-PY" sz="2200" b="1" dirty="0" smtClean="0">
                <a:solidFill>
                  <a:srgbClr val="52646D"/>
                </a:solidFill>
              </a:rPr>
              <a:t>contagiosas</a:t>
            </a: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>
                <a:solidFill>
                  <a:srgbClr val="C00000"/>
                </a:solidFill>
              </a:rPr>
              <a:t>Actualmente 12.327 </a:t>
            </a:r>
            <a:r>
              <a:rPr lang="es-PY" sz="1600" dirty="0" smtClean="0">
                <a:solidFill>
                  <a:srgbClr val="C00000"/>
                </a:solidFill>
              </a:rPr>
              <a:t>personas año</a:t>
            </a:r>
            <a:endParaRPr lang="es-PY" sz="1600" dirty="0">
              <a:solidFill>
                <a:srgbClr val="C00000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Disminuir en 50% la tasa de </a:t>
            </a:r>
            <a:r>
              <a:rPr lang="es-PY" sz="2200" b="1" dirty="0" smtClean="0">
                <a:solidFill>
                  <a:srgbClr val="52646D"/>
                </a:solidFill>
              </a:rPr>
              <a:t>obesidad</a:t>
            </a: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 smtClean="0">
                <a:solidFill>
                  <a:srgbClr val="C00000"/>
                </a:solidFill>
              </a:rPr>
              <a:t>Actualmente 50,8% de la población </a:t>
            </a:r>
            <a:endParaRPr lang="es-PY" sz="1600" dirty="0">
              <a:solidFill>
                <a:srgbClr val="C00000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Disminuir en 50% la tasa de </a:t>
            </a:r>
            <a:r>
              <a:rPr lang="es-PY" sz="2200" b="1" dirty="0" smtClean="0">
                <a:solidFill>
                  <a:srgbClr val="52646D"/>
                </a:solidFill>
              </a:rPr>
              <a:t>suicidios</a:t>
            </a: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>
                <a:solidFill>
                  <a:srgbClr val="C00000"/>
                </a:solidFill>
              </a:rPr>
              <a:t>Actualmente </a:t>
            </a:r>
            <a:r>
              <a:rPr lang="es-PY" sz="1600" dirty="0" smtClean="0">
                <a:solidFill>
                  <a:srgbClr val="C00000"/>
                </a:solidFill>
              </a:rPr>
              <a:t>18 muertes por cada 100.000 habitantes</a:t>
            </a:r>
            <a:endParaRPr lang="es-PY" sz="1600" dirty="0">
              <a:solidFill>
                <a:srgbClr val="C00000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80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B.4: Sustentabilidad del ecosistema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Aumentar los ingresos nacionales por la venta de servicios ambientales (créditos por sumideros de carbono</a:t>
            </a:r>
            <a:r>
              <a:rPr lang="es-PY" sz="2200" b="1" dirty="0" smtClean="0">
                <a:solidFill>
                  <a:srgbClr val="52646D"/>
                </a:solidFill>
              </a:rPr>
              <a:t>)</a:t>
            </a:r>
            <a:endParaRPr lang="es-PY" sz="2200" b="1" dirty="0">
              <a:solidFill>
                <a:srgbClr val="52646D"/>
              </a:solidFill>
            </a:endParaRPr>
          </a:p>
          <a:p>
            <a:pPr marL="400050" lvl="1" indent="0">
              <a:buNone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Explotar los acuíferos en base a planes ambientales debidamente </a:t>
            </a:r>
            <a:r>
              <a:rPr lang="es-PY" sz="2200" b="1" dirty="0" smtClean="0">
                <a:solidFill>
                  <a:srgbClr val="52646D"/>
                </a:solidFill>
              </a:rPr>
              <a:t>monitoreados</a:t>
            </a:r>
            <a:endParaRPr lang="es-PY" sz="2200" b="1" dirty="0">
              <a:solidFill>
                <a:srgbClr val="52646D"/>
              </a:solidFill>
            </a:endParaRPr>
          </a:p>
          <a:p>
            <a:pPr marL="400050" lvl="1" indent="0">
              <a:buNone/>
              <a:tabLst>
                <a:tab pos="263525" algn="l"/>
              </a:tabLst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 smtClean="0">
                <a:solidFill>
                  <a:srgbClr val="52646D"/>
                </a:solidFill>
              </a:rPr>
              <a:t>Restaurar </a:t>
            </a:r>
            <a:r>
              <a:rPr lang="es-PY" sz="2200" b="1" dirty="0">
                <a:solidFill>
                  <a:srgbClr val="52646D"/>
                </a:solidFill>
              </a:rPr>
              <a:t>al menos el 20% de los </a:t>
            </a:r>
            <a:r>
              <a:rPr lang="es-PY" sz="2200" b="1" dirty="0" smtClean="0">
                <a:solidFill>
                  <a:srgbClr val="52646D"/>
                </a:solidFill>
              </a:rPr>
              <a:t>ecosistemas degradados y aumentar cobertura de biomasa protegida</a:t>
            </a:r>
            <a:endParaRPr lang="es-PY" sz="2200" b="1" dirty="0">
              <a:solidFill>
                <a:srgbClr val="5264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21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C.1: Derechos personales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Universalizar el acceso a la identidad de las personas en el </a:t>
            </a:r>
            <a:r>
              <a:rPr lang="es-PY" sz="2200" b="1" dirty="0" smtClean="0">
                <a:solidFill>
                  <a:srgbClr val="52646D"/>
                </a:solidFill>
              </a:rPr>
              <a:t>país</a:t>
            </a: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 smtClean="0">
                <a:solidFill>
                  <a:srgbClr val="C00000"/>
                </a:solidFill>
              </a:rPr>
              <a:t>Actualmente </a:t>
            </a:r>
            <a:r>
              <a:rPr lang="es-PY" sz="1600" dirty="0">
                <a:solidFill>
                  <a:srgbClr val="C00000"/>
                </a:solidFill>
              </a:rPr>
              <a:t>94,3% de población con cédula de identidad</a:t>
            </a:r>
          </a:p>
          <a:p>
            <a:pPr marL="400050" lvl="1" indent="0">
              <a:buNone/>
              <a:tabLst>
                <a:tab pos="263525" algn="l"/>
              </a:tabLst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Erradicar los asentamientos humanos precarios, a través de ordenamiento  y mejora </a:t>
            </a:r>
            <a:r>
              <a:rPr lang="es-PY" sz="2200" b="1" dirty="0" smtClean="0">
                <a:solidFill>
                  <a:srgbClr val="52646D"/>
                </a:solidFill>
              </a:rPr>
              <a:t>urbanística</a:t>
            </a: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>
                <a:solidFill>
                  <a:srgbClr val="C00000"/>
                </a:solidFill>
              </a:rPr>
              <a:t>Actualmente más de 1.300 asentamientos precarios (500 rurales y 800 urbanos</a:t>
            </a:r>
            <a:r>
              <a:rPr lang="es-PY" sz="1600" dirty="0" smtClean="0">
                <a:solidFill>
                  <a:srgbClr val="C00000"/>
                </a:solidFill>
              </a:rPr>
              <a:t>)</a:t>
            </a:r>
            <a:endParaRPr lang="es-PY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25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C.2: Libertad personal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Asegurar la transparencia del gasto público en los tres niveles de gobierno y en los tres Poderes </a:t>
            </a:r>
            <a:r>
              <a:rPr lang="es-PY" sz="2200" b="1">
                <a:solidFill>
                  <a:srgbClr val="52646D"/>
                </a:solidFill>
              </a:rPr>
              <a:t>del </a:t>
            </a:r>
            <a:r>
              <a:rPr lang="es-PY" sz="2200" b="1" smtClean="0">
                <a:solidFill>
                  <a:srgbClr val="52646D"/>
                </a:solidFill>
              </a:rPr>
              <a:t>Estado</a:t>
            </a:r>
            <a:endParaRPr lang="es-PY" sz="2200" b="1" dirty="0">
              <a:solidFill>
                <a:srgbClr val="5264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33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C.3: Tolerancia e inclusión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Aumentar en 75% la participación de las mujeres en el mundo laboral formal en igualdad de </a:t>
            </a:r>
            <a:r>
              <a:rPr lang="es-PY" sz="2200" b="1" dirty="0" smtClean="0">
                <a:solidFill>
                  <a:srgbClr val="52646D"/>
                </a:solidFill>
              </a:rPr>
              <a:t>condiciones</a:t>
            </a:r>
            <a:endParaRPr lang="es-PY" sz="2200" b="1" dirty="0">
              <a:solidFill>
                <a:srgbClr val="52646D"/>
              </a:solidFill>
            </a:endParaRPr>
          </a:p>
          <a:p>
            <a:pPr marL="400050" lvl="1" indent="0">
              <a:buNone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Potenciar la contribución al desarrollo paraguayo de la comunidad de inmigrantes en forma armónica e </a:t>
            </a:r>
            <a:r>
              <a:rPr lang="es-PY" sz="2200" b="1" dirty="0" smtClean="0">
                <a:solidFill>
                  <a:srgbClr val="52646D"/>
                </a:solidFill>
              </a:rPr>
              <a:t>integrada</a:t>
            </a:r>
            <a:endParaRPr lang="es-PY" sz="2200" b="1" dirty="0">
              <a:solidFill>
                <a:srgbClr val="52646D"/>
              </a:solidFill>
            </a:endParaRPr>
          </a:p>
          <a:p>
            <a:pPr marL="400050" lvl="1" indent="0">
              <a:buNone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 smtClean="0">
                <a:solidFill>
                  <a:srgbClr val="52646D"/>
                </a:solidFill>
              </a:rPr>
              <a:t>Aumentar </a:t>
            </a:r>
            <a:r>
              <a:rPr lang="es-PY" sz="2200" b="1" dirty="0">
                <a:solidFill>
                  <a:srgbClr val="52646D"/>
                </a:solidFill>
              </a:rPr>
              <a:t>5 veces la escolaridad </a:t>
            </a:r>
            <a:r>
              <a:rPr lang="es-PY" sz="2200" b="1" dirty="0" smtClean="0">
                <a:solidFill>
                  <a:srgbClr val="52646D"/>
                </a:solidFill>
              </a:rPr>
              <a:t>promedio y universalizar el alfabetismo en la </a:t>
            </a:r>
            <a:r>
              <a:rPr lang="es-PY" sz="2200" b="1" dirty="0">
                <a:solidFill>
                  <a:srgbClr val="52646D"/>
                </a:solidFill>
              </a:rPr>
              <a:t>población </a:t>
            </a:r>
            <a:r>
              <a:rPr lang="es-PY" sz="2200" b="1" dirty="0" smtClean="0">
                <a:solidFill>
                  <a:srgbClr val="52646D"/>
                </a:solidFill>
              </a:rPr>
              <a:t>indígena</a:t>
            </a:r>
          </a:p>
          <a:p>
            <a:pPr marL="176213" indent="-176213">
              <a:tabLst>
                <a:tab pos="263525" algn="l"/>
              </a:tabLst>
            </a:pPr>
            <a:endParaRPr lang="es-PY" sz="2200" b="1" dirty="0">
              <a:solidFill>
                <a:srgbClr val="52646D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 smtClean="0">
                <a:solidFill>
                  <a:srgbClr val="52646D"/>
                </a:solidFill>
              </a:rPr>
              <a:t>Alcanzar </a:t>
            </a:r>
            <a:r>
              <a:rPr lang="es-PY" sz="2200" b="1" dirty="0">
                <a:solidFill>
                  <a:srgbClr val="52646D"/>
                </a:solidFill>
              </a:rPr>
              <a:t>la inclusión financiera del 100% de los </a:t>
            </a:r>
            <a:r>
              <a:rPr lang="es-PY" sz="2200" b="1" dirty="0" smtClean="0">
                <a:solidFill>
                  <a:srgbClr val="52646D"/>
                </a:solidFill>
              </a:rPr>
              <a:t>hogares</a:t>
            </a: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r>
              <a:rPr lang="es-PY" sz="1600" dirty="0" smtClean="0">
                <a:solidFill>
                  <a:srgbClr val="C00000"/>
                </a:solidFill>
              </a:rPr>
              <a:t>Actualmente 55%</a:t>
            </a:r>
            <a:endParaRPr lang="es-PY" sz="1600" dirty="0">
              <a:solidFill>
                <a:srgbClr val="C00000"/>
              </a:solidFill>
            </a:endParaRPr>
          </a:p>
          <a:p>
            <a:pPr marL="400050" lvl="1" indent="0">
              <a:buNone/>
              <a:tabLst>
                <a:tab pos="263525" algn="l"/>
              </a:tabLst>
            </a:pPr>
            <a:endParaRPr lang="es-PY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360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C.4: Acceso a educación superior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200" b="1" dirty="0">
                <a:solidFill>
                  <a:srgbClr val="52646D"/>
                </a:solidFill>
              </a:rPr>
              <a:t>Aumentar en 7 veces el promedio nacional de población con estudios terciarios completos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700" dirty="0">
                <a:solidFill>
                  <a:srgbClr val="C00000"/>
                </a:solidFill>
              </a:rPr>
              <a:t>Actualmente 9,7% de la población tiene ≥16 años de </a:t>
            </a:r>
            <a:r>
              <a:rPr lang="es-PY" sz="1700" dirty="0" smtClean="0">
                <a:solidFill>
                  <a:srgbClr val="C00000"/>
                </a:solidFill>
              </a:rPr>
              <a:t>estudios</a:t>
            </a:r>
          </a:p>
          <a:p>
            <a:pPr marL="685800" lvl="1">
              <a:buFont typeface="Wingdings" panose="05000000000000000000" pitchFamily="2" charset="2"/>
              <a:buChar char="Ø"/>
            </a:pPr>
            <a:endParaRPr lang="es-PY" sz="17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r>
              <a:rPr lang="es-PY" sz="2200" b="1" dirty="0">
                <a:solidFill>
                  <a:srgbClr val="52646D"/>
                </a:solidFill>
              </a:rPr>
              <a:t>Al menos una universidad paraguaya ubicada entre las primeras 400 a nivel mundial </a:t>
            </a:r>
            <a:r>
              <a:rPr lang="es-PY" sz="1700" b="1" dirty="0">
                <a:solidFill>
                  <a:srgbClr val="C00000"/>
                </a:solidFill>
              </a:rPr>
              <a:t>(actualmente no hay ninguna)</a:t>
            </a:r>
            <a:endParaRPr lang="es-PY" sz="2200" b="1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  <a:p>
            <a:pPr marL="176213" indent="-176213">
              <a:tabLst>
                <a:tab pos="263525" algn="l"/>
              </a:tabLst>
            </a:pPr>
            <a:endParaRPr lang="es-PY" sz="22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  <a:tabLst>
                <a:tab pos="263525" algn="l"/>
              </a:tabLst>
            </a:pPr>
            <a:endParaRPr lang="es-PY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757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Título"/>
          <p:cNvSpPr txBox="1">
            <a:spLocks/>
          </p:cNvSpPr>
          <p:nvPr/>
        </p:nvSpPr>
        <p:spPr bwMode="auto">
          <a:xfrm>
            <a:off x="2209800" y="457200"/>
            <a:ext cx="475252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ES" dirty="0" smtClean="0">
                <a:solidFill>
                  <a:srgbClr val="52646D"/>
                </a:solidFill>
              </a:rPr>
              <a:t>MUCHAS GRACIAS</a:t>
            </a:r>
            <a:endParaRPr lang="es-ES" dirty="0">
              <a:solidFill>
                <a:srgbClr val="52646D"/>
              </a:solidFill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1" y="1727829"/>
            <a:ext cx="4680519" cy="449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36685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04782"/>
            <a:ext cx="9144000" cy="785818"/>
          </a:xfrm>
        </p:spPr>
        <p:txBody>
          <a:bodyPr>
            <a:normAutofit/>
          </a:bodyPr>
          <a:lstStyle/>
          <a:p>
            <a:r>
              <a:rPr lang="es-PY" sz="3200" b="1" dirty="0" smtClean="0">
                <a:solidFill>
                  <a:srgbClr val="B60527"/>
                </a:solidFill>
              </a:rPr>
              <a:t>Visión Paraguay 2030</a:t>
            </a:r>
            <a:endParaRPr lang="es-PY" sz="3200" b="1" dirty="0">
              <a:solidFill>
                <a:srgbClr val="B60527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320438" cy="5093188"/>
          </a:xfrm>
        </p:spPr>
        <p:txBody>
          <a:bodyPr wrap="square">
            <a:noAutofit/>
          </a:bodyPr>
          <a:lstStyle/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Un país competitivo, ubicado entre los más eficientes productores de alimentos a nivel mundial, con industrias pujantes e innovadoras, que empleen fuerza laboral capacitada, proveedor de productos y servicios con tecnología, hacia una economía del conocimiento; 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Con índices de desarrollo social en el rango más alto de Sudamérica; 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Conectado y abierto a los vecinos y al mundo; 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Ambiental y económicamente sostenible; 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Con elevados índices de seguridad jurídica y ciudadana; 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Con atención a los pueblos indígenas, fuerte protagonismo de la mujer;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on jóvenes visionarios y entrenados liderando el país; </a:t>
            </a:r>
          </a:p>
          <a:p>
            <a:pPr marL="0" indent="0">
              <a:spcAft>
                <a:spcPts val="1400"/>
              </a:spcAft>
              <a:buNone/>
            </a:pPr>
            <a:r>
              <a:rPr lang="es-PY" sz="1800" i="1" dirty="0" smtClean="0">
                <a:solidFill>
                  <a:schemeClr val="tx2">
                    <a:lumMod val="50000"/>
                  </a:schemeClr>
                </a:solidFill>
              </a:rPr>
              <a:t>Con un Estado democrático, solidario, subsidiario, transparente, y que promueva la igualdad de oportunidades.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276600" y="1676400"/>
            <a:ext cx="2362200" cy="3984300"/>
          </a:xfrm>
          <a:prstGeom prst="rect">
            <a:avLst/>
          </a:prstGeom>
          <a:solidFill>
            <a:srgbClr val="B6052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873366" y="1676400"/>
            <a:ext cx="2508634" cy="3984300"/>
          </a:xfrm>
          <a:prstGeom prst="rect">
            <a:avLst/>
          </a:prstGeom>
          <a:solidFill>
            <a:srgbClr val="B6052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8532" y="1676400"/>
            <a:ext cx="2339468" cy="3984300"/>
          </a:xfrm>
          <a:prstGeom prst="rect">
            <a:avLst/>
          </a:prstGeom>
          <a:solidFill>
            <a:srgbClr val="B6052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8799" y="4625317"/>
            <a:ext cx="1844584" cy="923330"/>
          </a:xfrm>
          <a:prstGeom prst="rect">
            <a:avLst/>
          </a:prstGeom>
          <a:noFill/>
          <a:effectLst>
            <a:outerShdw blurRad="63500" dist="762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s-AR" b="1" dirty="0" smtClean="0">
                <a:solidFill>
                  <a:srgbClr val="FFFFFF"/>
                </a:solidFill>
              </a:rPr>
              <a:t>Reducción </a:t>
            </a:r>
          </a:p>
          <a:p>
            <a:pPr lvl="0"/>
            <a:r>
              <a:rPr lang="es-AR" b="1" dirty="0" smtClean="0">
                <a:solidFill>
                  <a:srgbClr val="FFFFFF"/>
                </a:solidFill>
              </a:rPr>
              <a:t>de pobreza y </a:t>
            </a:r>
          </a:p>
          <a:p>
            <a:pPr lvl="0"/>
            <a:r>
              <a:rPr lang="es-AR" b="1" dirty="0" smtClean="0">
                <a:solidFill>
                  <a:srgbClr val="FFFFFF"/>
                </a:solidFill>
              </a:rPr>
              <a:t>Desarrollo social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0416" y="4625317"/>
            <a:ext cx="1844584" cy="894047"/>
          </a:xfrm>
          <a:prstGeom prst="rect">
            <a:avLst/>
          </a:prstGeom>
          <a:noFill/>
          <a:effectLst>
            <a:outerShdw blurRad="63500" dist="762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s-AR" b="1" dirty="0" smtClean="0">
                <a:solidFill>
                  <a:srgbClr val="FFFFFF"/>
                </a:solidFill>
              </a:rPr>
              <a:t>Crecimiento económico inclusivo</a:t>
            </a:r>
          </a:p>
          <a:p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6335" y="4625317"/>
            <a:ext cx="1623234" cy="894047"/>
          </a:xfrm>
          <a:prstGeom prst="rect">
            <a:avLst/>
          </a:prstGeom>
          <a:noFill/>
          <a:effectLst>
            <a:outerShdw blurRad="63500" dist="762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lvl="0"/>
            <a:r>
              <a:rPr lang="es-AR" b="1" dirty="0" smtClean="0">
                <a:solidFill>
                  <a:srgbClr val="FFFFFF"/>
                </a:solidFill>
              </a:rPr>
              <a:t>Inserción de Paraguay en </a:t>
            </a:r>
          </a:p>
          <a:p>
            <a:pPr lvl="0"/>
            <a:r>
              <a:rPr lang="es-AR" b="1" dirty="0" smtClean="0">
                <a:solidFill>
                  <a:srgbClr val="FFFFFF"/>
                </a:solidFill>
              </a:rPr>
              <a:t>el mundo</a:t>
            </a:r>
          </a:p>
          <a:p>
            <a:endParaRPr lang="en-US" b="1" dirty="0">
              <a:solidFill>
                <a:srgbClr val="FFFFFF"/>
              </a:solidFill>
            </a:endParaRPr>
          </a:p>
        </p:txBody>
      </p:sp>
      <p:pic>
        <p:nvPicPr>
          <p:cNvPr id="11" name="Picture 10" descr="en-paraguay-las-cifras-de-pobreza-se-mantienen-en-los-mismos-niveles-_579_438_31182.JPG"/>
          <p:cNvPicPr>
            <a:picLocks noChangeAspect="1"/>
          </p:cNvPicPr>
          <p:nvPr/>
        </p:nvPicPr>
        <p:blipFill>
          <a:blip r:embed="rId2" cstate="print"/>
          <a:srcRect l="41665" t="8488" r="10699" b="10873"/>
          <a:stretch>
            <a:fillRect/>
          </a:stretch>
        </p:blipFill>
        <p:spPr>
          <a:xfrm>
            <a:off x="782315" y="1750183"/>
            <a:ext cx="2189485" cy="2803767"/>
          </a:xfrm>
          <a:prstGeom prst="rect">
            <a:avLst/>
          </a:prstGeom>
        </p:spPr>
      </p:pic>
      <p:pic>
        <p:nvPicPr>
          <p:cNvPr id="14" name="Picture 13" descr="11779774-planeta-tierra-realistas-en-3-d-de-representacion-america-del-sur-ver-sobre-fondo-blanco.png"/>
          <p:cNvPicPr>
            <a:picLocks noChangeAspect="1"/>
          </p:cNvPicPr>
          <p:nvPr/>
        </p:nvPicPr>
        <p:blipFill>
          <a:blip r:embed="rId3" cstate="print"/>
          <a:srcRect t="4616" b="7674"/>
          <a:stretch>
            <a:fillRect/>
          </a:stretch>
        </p:blipFill>
        <p:spPr>
          <a:xfrm>
            <a:off x="5966068" y="1750183"/>
            <a:ext cx="2319194" cy="2803767"/>
          </a:xfrm>
          <a:prstGeom prst="rect">
            <a:avLst/>
          </a:prstGeom>
        </p:spPr>
      </p:pic>
      <p:pic>
        <p:nvPicPr>
          <p:cNvPr id="12" name="Picture 11" descr="mil-personas-protestan-Gobierno-Paraguay_TINIMA20120625_0044_5.jpg"/>
          <p:cNvPicPr>
            <a:picLocks noChangeAspect="1"/>
          </p:cNvPicPr>
          <p:nvPr/>
        </p:nvPicPr>
        <p:blipFill>
          <a:blip r:embed="rId4" cstate="print"/>
          <a:srcRect l="32503" r="23250"/>
          <a:stretch>
            <a:fillRect/>
          </a:stretch>
        </p:blipFill>
        <p:spPr>
          <a:xfrm>
            <a:off x="3352800" y="1750183"/>
            <a:ext cx="2209800" cy="280376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8532" y="4330184"/>
            <a:ext cx="1180534" cy="1281467"/>
          </a:xfrm>
          <a:prstGeom prst="rect">
            <a:avLst/>
          </a:prstGeom>
          <a:noFill/>
          <a:effectLst>
            <a:outerShdw blurRad="63500" dist="76200" dir="2700000">
              <a:srgbClr val="8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0149" y="4357333"/>
            <a:ext cx="1180534" cy="1281467"/>
          </a:xfrm>
          <a:prstGeom prst="rect">
            <a:avLst/>
          </a:prstGeom>
          <a:noFill/>
          <a:effectLst>
            <a:outerShdw blurRad="63500" dist="76200" dir="2700000">
              <a:srgbClr val="8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92285" y="4357333"/>
            <a:ext cx="1180534" cy="1281467"/>
          </a:xfrm>
          <a:prstGeom prst="rect">
            <a:avLst/>
          </a:prstGeom>
          <a:noFill/>
          <a:effectLst>
            <a:outerShdw blurRad="63500" dist="76200" dir="2700000">
              <a:srgbClr val="800000">
                <a:alpha val="85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chemeClr val="bg1"/>
                </a:solidFill>
              </a:rPr>
              <a:t>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7" name="2 Marcador de contenido"/>
          <p:cNvSpPr txBox="1">
            <a:spLocks/>
          </p:cNvSpPr>
          <p:nvPr/>
        </p:nvSpPr>
        <p:spPr>
          <a:xfrm>
            <a:off x="683568" y="332656"/>
            <a:ext cx="7981920" cy="5302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indent="176213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PY" sz="3600" b="1" cap="small" dirty="0">
                <a:solidFill>
                  <a:srgbClr val="52646D"/>
                </a:solidFill>
              </a:rPr>
              <a:t>3 </a:t>
            </a:r>
            <a:r>
              <a:rPr lang="es-PY" sz="3600" b="1" cap="small" dirty="0" smtClean="0">
                <a:solidFill>
                  <a:srgbClr val="52646D"/>
                </a:solidFill>
              </a:rPr>
              <a:t>EJES DE ACCION</a:t>
            </a:r>
          </a:p>
          <a:p>
            <a:pPr lvl="0" indent="176213" algn="ctr">
              <a:spcBef>
                <a:spcPct val="20000"/>
              </a:spcBef>
              <a:defRPr/>
            </a:pPr>
            <a:r>
              <a:rPr lang="es-PY" sz="2400" b="1" cap="small" dirty="0" smtClean="0">
                <a:solidFill>
                  <a:srgbClr val="52646D"/>
                </a:solidFill>
              </a:rPr>
              <a:t>72 Objetivos catalizadores </a:t>
            </a:r>
          </a:p>
          <a:p>
            <a:pPr lvl="0" indent="176213" algn="ctr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PY" sz="3600" b="1" cap="small" dirty="0">
              <a:solidFill>
                <a:srgbClr val="52646D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PY" sz="2100" b="0" i="0" u="none" strike="noStrike" kern="1200" cap="none" spc="0" normalizeH="0" baseline="0" noProof="0" dirty="0" smtClean="0">
              <a:ln>
                <a:noFill/>
              </a:ln>
              <a:solidFill>
                <a:srgbClr val="52646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7278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476672"/>
            <a:ext cx="7897688" cy="57606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600" b="1" dirty="0" smtClean="0">
                <a:solidFill>
                  <a:srgbClr val="B60527"/>
                </a:solidFill>
              </a:rPr>
              <a:t>Índice de Progreso Social en los Objetivos del PND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PY" sz="2600" b="1" dirty="0" smtClean="0">
                <a:solidFill>
                  <a:srgbClr val="B60527"/>
                </a:solidFill>
              </a:rPr>
              <a:t>                   </a:t>
            </a:r>
            <a:r>
              <a:rPr lang="es-PY" sz="2400" b="1" dirty="0" smtClean="0">
                <a:solidFill>
                  <a:srgbClr val="B60527"/>
                </a:solidFill>
              </a:rPr>
              <a:t>(En 35 Objetivos catalizadores)</a:t>
            </a:r>
            <a:endParaRPr lang="es-PY" sz="2400" dirty="0" smtClean="0">
              <a:solidFill>
                <a:srgbClr val="52646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844824"/>
            <a:ext cx="5400600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Necesidades </a:t>
            </a:r>
            <a:r>
              <a:rPr lang="es-PY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Humanas Básicas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A.1 Nutrición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asistencia médica básica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A.2 Agua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saneamiento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A.3 Vivienda</a:t>
            </a:r>
            <a:endParaRPr lang="es-PY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A.4 Seguridad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</a:t>
            </a:r>
            <a:endParaRPr lang="es-PY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922701"/>
            <a:ext cx="170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b="1" dirty="0" smtClean="0"/>
              <a:t>OBJETIVOS PND</a:t>
            </a:r>
            <a:endParaRPr lang="es-PY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2420888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4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2920879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>
                <a:solidFill>
                  <a:srgbClr val="00B050"/>
                </a:solidFill>
              </a:rPr>
              <a:t>2</a:t>
            </a:r>
            <a:r>
              <a:rPr lang="es-PY" sz="2000" b="1" dirty="0" smtClean="0">
                <a:solidFill>
                  <a:srgbClr val="00B050"/>
                </a:solidFill>
              </a:rPr>
              <a:t>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3429000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4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3892986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>
                <a:solidFill>
                  <a:srgbClr val="00B050"/>
                </a:solidFill>
              </a:rPr>
              <a:t>2</a:t>
            </a:r>
            <a:r>
              <a:rPr lang="es-PY" sz="2000" b="1" dirty="0" smtClean="0">
                <a:solidFill>
                  <a:srgbClr val="00B050"/>
                </a:solidFill>
              </a:rPr>
              <a:t>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3568" y="2820998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3568" y="3356992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3568" y="3815105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3568" y="4330768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4060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476672"/>
            <a:ext cx="7897688" cy="57606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600" b="1" dirty="0" smtClean="0">
                <a:solidFill>
                  <a:srgbClr val="B60527"/>
                </a:solidFill>
              </a:rPr>
              <a:t>Índice de Progreso Social en los Objetivos del PND</a:t>
            </a:r>
            <a:endParaRPr lang="es-PY" sz="1600" dirty="0" smtClean="0">
              <a:solidFill>
                <a:srgbClr val="52646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844824"/>
            <a:ext cx="5400600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PY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s-PY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Fundamentos del </a:t>
            </a:r>
            <a:r>
              <a:rPr lang="es-PY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Bienestar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B.1 Acceso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conocimientos básicos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B.2 Acceso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la información y las </a:t>
            </a: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comunicaciones</a:t>
            </a:r>
            <a:endParaRPr lang="es-PY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B.3 Salud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bienestar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B.4 </a:t>
            </a:r>
            <a:r>
              <a:rPr lang="es-PY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Sustenibilidad</a:t>
            </a: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 </a:t>
            </a: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ecosistema</a:t>
            </a:r>
            <a:endParaRPr lang="es-PY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922701"/>
            <a:ext cx="170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b="1" dirty="0" smtClean="0"/>
              <a:t>OBJETIVOS PND</a:t>
            </a:r>
            <a:endParaRPr lang="es-PY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2420888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4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62594" y="3100898"/>
            <a:ext cx="1249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1 objetivo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3789040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>
                <a:solidFill>
                  <a:srgbClr val="00B050"/>
                </a:solidFill>
              </a:rPr>
              <a:t>5</a:t>
            </a:r>
            <a:r>
              <a:rPr lang="es-PY" sz="2000" b="1" dirty="0" smtClean="0">
                <a:solidFill>
                  <a:srgbClr val="00B050"/>
                </a:solidFill>
              </a:rPr>
              <a:t>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4293096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3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3568" y="2820998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3568" y="3717032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3568" y="4221088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3568" y="4725144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035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476672"/>
            <a:ext cx="7897688" cy="57606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2600" b="1" dirty="0" smtClean="0">
                <a:solidFill>
                  <a:srgbClr val="B60527"/>
                </a:solidFill>
              </a:rPr>
              <a:t>Índice de Progreso Social en los Objetivos del PND</a:t>
            </a:r>
            <a:endParaRPr lang="es-PY" sz="1600" dirty="0" smtClean="0">
              <a:solidFill>
                <a:srgbClr val="52646D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844824"/>
            <a:ext cx="5400600" cy="2478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PY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Oportunidades</a:t>
            </a:r>
            <a:endParaRPr lang="es-PY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C.1 Derechos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C.2 Libertad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y de elección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C.3 Tolerancia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inclusión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C.4 Acceso </a:t>
            </a:r>
            <a:r>
              <a:rPr lang="es-PY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educación </a:t>
            </a:r>
            <a:r>
              <a:rPr lang="es-PY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superior</a:t>
            </a:r>
            <a:endParaRPr lang="es-PY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922701"/>
            <a:ext cx="170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b="1" dirty="0" smtClean="0"/>
              <a:t>OBJETIVOS PND</a:t>
            </a:r>
            <a:endParaRPr lang="es-PY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2420888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3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2920879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>
                <a:solidFill>
                  <a:srgbClr val="00B050"/>
                </a:solidFill>
              </a:rPr>
              <a:t>1</a:t>
            </a:r>
            <a:r>
              <a:rPr lang="es-PY" sz="2000" b="1" dirty="0" smtClean="0">
                <a:solidFill>
                  <a:srgbClr val="00B050"/>
                </a:solidFill>
              </a:rPr>
              <a:t>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216" y="3429000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 smtClean="0">
                <a:solidFill>
                  <a:srgbClr val="00B050"/>
                </a:solidFill>
              </a:rPr>
              <a:t>4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3892986"/>
            <a:ext cx="1352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sz="2000" b="1" dirty="0">
                <a:solidFill>
                  <a:srgbClr val="00B050"/>
                </a:solidFill>
              </a:rPr>
              <a:t>2</a:t>
            </a:r>
            <a:r>
              <a:rPr lang="es-PY" sz="2000" b="1" dirty="0" smtClean="0">
                <a:solidFill>
                  <a:srgbClr val="00B050"/>
                </a:solidFill>
              </a:rPr>
              <a:t> objetivos</a:t>
            </a:r>
            <a:endParaRPr lang="es-PY" sz="2000" b="1" dirty="0">
              <a:solidFill>
                <a:srgbClr val="00B05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83568" y="2820998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3568" y="3356992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83568" y="3815105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3568" y="4330768"/>
            <a:ext cx="78758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454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PY" sz="1600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A.1</a:t>
            </a:r>
            <a:r>
              <a:rPr lang="es-PY" sz="2400" b="1" dirty="0">
                <a:solidFill>
                  <a:srgbClr val="C00000"/>
                </a:solidFill>
              </a:rPr>
              <a:t>: Nutrición y asistencia médica </a:t>
            </a:r>
            <a:r>
              <a:rPr lang="es-PY" sz="2400" b="1" dirty="0" smtClean="0">
                <a:solidFill>
                  <a:srgbClr val="C00000"/>
                </a:solidFill>
              </a:rPr>
              <a:t>básica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 smtClean="0">
                <a:solidFill>
                  <a:srgbClr val="52646D"/>
                </a:solidFill>
              </a:rPr>
              <a:t>Reducir en un 90% la desnutrición crónica infantil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10,8% en niñez &lt;5 años</a:t>
            </a:r>
            <a:endParaRPr lang="es-PY" sz="11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endParaRPr lang="es-PY" sz="18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 smtClean="0">
                <a:solidFill>
                  <a:srgbClr val="52646D"/>
                </a:solidFill>
              </a:rPr>
              <a:t>Reducir en 75% la mortalidad materna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</a:t>
            </a:r>
            <a:r>
              <a:rPr lang="es-PY" sz="1600" dirty="0">
                <a:solidFill>
                  <a:srgbClr val="C00000"/>
                </a:solidFill>
              </a:rPr>
              <a:t>78 por 100.000 nacidos </a:t>
            </a:r>
            <a:r>
              <a:rPr lang="es-PY" sz="1600" dirty="0" smtClean="0">
                <a:solidFill>
                  <a:srgbClr val="C00000"/>
                </a:solidFill>
              </a:rPr>
              <a:t>vivos</a:t>
            </a:r>
          </a:p>
          <a:p>
            <a:pPr marL="685800" lvl="1">
              <a:buFont typeface="Wingdings" panose="05000000000000000000" pitchFamily="2" charset="2"/>
              <a:buChar char="Ø"/>
            </a:pPr>
            <a:endParaRPr lang="es-PY" sz="16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Reducir en 70% la mortalidad </a:t>
            </a:r>
            <a:r>
              <a:rPr lang="es-PY" sz="2000" b="1" dirty="0" smtClean="0">
                <a:solidFill>
                  <a:srgbClr val="52646D"/>
                </a:solidFill>
              </a:rPr>
              <a:t>infantil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</a:t>
            </a:r>
            <a:r>
              <a:rPr lang="es-PY" sz="1600" dirty="0">
                <a:solidFill>
                  <a:srgbClr val="C00000"/>
                </a:solidFill>
              </a:rPr>
              <a:t>15 por 1.000 nacidos </a:t>
            </a:r>
            <a:r>
              <a:rPr lang="es-PY" sz="1600" dirty="0" smtClean="0">
                <a:solidFill>
                  <a:srgbClr val="C00000"/>
                </a:solidFill>
              </a:rPr>
              <a:t>vivos</a:t>
            </a:r>
            <a:r>
              <a:rPr lang="es-PY" sz="1600" dirty="0">
                <a:solidFill>
                  <a:srgbClr val="52646D"/>
                </a:solidFill>
              </a:rPr>
              <a:t/>
            </a:r>
            <a:br>
              <a:rPr lang="es-PY" sz="1600" dirty="0">
                <a:solidFill>
                  <a:srgbClr val="52646D"/>
                </a:solidFill>
              </a:rPr>
            </a:br>
            <a:endParaRPr lang="es-PY" sz="1100" dirty="0" smtClean="0">
              <a:solidFill>
                <a:srgbClr val="5264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397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A.2: Agua y saneamiento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Universalizar el acceso a agua </a:t>
            </a:r>
            <a:r>
              <a:rPr lang="es-PY" sz="2000" b="1" dirty="0" smtClean="0">
                <a:solidFill>
                  <a:srgbClr val="52646D"/>
                </a:solidFill>
              </a:rPr>
              <a:t>potable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85% de viviendas con agua corriente segura</a:t>
            </a:r>
            <a:endParaRPr lang="es-PY" sz="11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endParaRPr lang="es-PY" sz="18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Universalizar el acceso a </a:t>
            </a:r>
            <a:r>
              <a:rPr lang="es-PY" sz="2000" b="1" dirty="0" smtClean="0">
                <a:solidFill>
                  <a:srgbClr val="52646D"/>
                </a:solidFill>
              </a:rPr>
              <a:t>saneamiento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79% de viviendas con saneamiento mejorado</a:t>
            </a:r>
          </a:p>
        </p:txBody>
      </p:sp>
    </p:spTree>
    <p:extLst>
      <p:ext uri="{BB962C8B-B14F-4D97-AF65-F5344CB8AC3E}">
        <p14:creationId xmlns:p14="http://schemas.microsoft.com/office/powerpoint/2010/main" val="1510778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260648"/>
            <a:ext cx="7897688" cy="555570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s-PY" sz="2400" b="1" dirty="0" smtClean="0">
                <a:solidFill>
                  <a:srgbClr val="C00000"/>
                </a:solidFill>
              </a:rPr>
              <a:t>Componente IPS A.3: Vivienda</a:t>
            </a:r>
          </a:p>
          <a:p>
            <a:pPr marL="0" indent="0">
              <a:lnSpc>
                <a:spcPct val="90000"/>
              </a:lnSpc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PY" sz="3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Reducir en 70% el déficit </a:t>
            </a:r>
            <a:r>
              <a:rPr lang="es-PY" sz="2000" b="1" dirty="0" smtClean="0">
                <a:solidFill>
                  <a:srgbClr val="52646D"/>
                </a:solidFill>
              </a:rPr>
              <a:t>habitacional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el déficit cualitativo y cuantitativo es de 1.100.000 viviendas</a:t>
            </a:r>
            <a:endParaRPr lang="es-PY" sz="1100" dirty="0" smtClean="0">
              <a:solidFill>
                <a:srgbClr val="52646D"/>
              </a:solidFill>
            </a:endParaRPr>
          </a:p>
          <a:p>
            <a:pPr marL="0" indent="0">
              <a:buFont typeface="Arial" charset="0"/>
              <a:buChar char="•"/>
            </a:pPr>
            <a:endParaRPr lang="es-PY" sz="1800" dirty="0" smtClean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Universalizar </a:t>
            </a:r>
            <a:r>
              <a:rPr lang="es-PY" sz="2000" b="1" dirty="0" smtClean="0">
                <a:solidFill>
                  <a:srgbClr val="52646D"/>
                </a:solidFill>
              </a:rPr>
              <a:t>el </a:t>
            </a:r>
            <a:r>
              <a:rPr lang="es-PY" sz="2000" b="1" dirty="0">
                <a:solidFill>
                  <a:srgbClr val="52646D"/>
                </a:solidFill>
              </a:rPr>
              <a:t>acceso a energía eléctrica de </a:t>
            </a:r>
            <a:r>
              <a:rPr lang="es-PY" sz="2000" b="1" dirty="0" smtClean="0">
                <a:solidFill>
                  <a:srgbClr val="52646D"/>
                </a:solidFill>
              </a:rPr>
              <a:t>calidad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99% </a:t>
            </a:r>
            <a:r>
              <a:rPr lang="es-PY" sz="1600" dirty="0">
                <a:solidFill>
                  <a:srgbClr val="C00000"/>
                </a:solidFill>
              </a:rPr>
              <a:t>de viviendas con energía eléctrica en </a:t>
            </a:r>
            <a:r>
              <a:rPr lang="es-PY" sz="1600" dirty="0" smtClean="0">
                <a:solidFill>
                  <a:srgbClr val="C00000"/>
                </a:solidFill>
              </a:rPr>
              <a:t>red</a:t>
            </a:r>
          </a:p>
          <a:p>
            <a:pPr marL="400050" lvl="1" indent="0">
              <a:buNone/>
            </a:pPr>
            <a:endParaRPr lang="es-PY" sz="1600" dirty="0">
              <a:solidFill>
                <a:srgbClr val="C00000"/>
              </a:solidFill>
            </a:endParaRPr>
          </a:p>
          <a:p>
            <a:pPr marL="0" indent="0">
              <a:buFont typeface="Arial" charset="0"/>
              <a:buChar char="•"/>
            </a:pPr>
            <a:r>
              <a:rPr lang="es-PY" sz="2000" b="1" dirty="0">
                <a:solidFill>
                  <a:srgbClr val="52646D"/>
                </a:solidFill>
              </a:rPr>
              <a:t>Reducir en 95% las muertes atribuibles a la contaminación del </a:t>
            </a:r>
            <a:r>
              <a:rPr lang="es-PY" sz="2000" b="1" dirty="0" smtClean="0">
                <a:solidFill>
                  <a:srgbClr val="52646D"/>
                </a:solidFill>
              </a:rPr>
              <a:t>aire</a:t>
            </a:r>
            <a:endParaRPr lang="es-PY" sz="2000" b="1" dirty="0">
              <a:solidFill>
                <a:srgbClr val="52646D"/>
              </a:solidFill>
            </a:endParaRP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es-PY" sz="1600" dirty="0" smtClean="0">
                <a:solidFill>
                  <a:srgbClr val="C00000"/>
                </a:solidFill>
              </a:rPr>
              <a:t>Actualmente 321 muertes por 100.000 habitantes por contaminación del aire en interiores</a:t>
            </a:r>
            <a:endParaRPr lang="es-PY" sz="1600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endParaRPr lang="es-PY" sz="16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718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11459</TotalTime>
  <Words>888</Words>
  <Application>Microsoft Office PowerPoint</Application>
  <PresentationFormat>Presentación en pantalla (4:3)</PresentationFormat>
  <Paragraphs>179</Paragraphs>
  <Slides>19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Wingdings</vt:lpstr>
      <vt:lpstr>Tema de Office</vt:lpstr>
      <vt:lpstr>Presentación de PowerPoint</vt:lpstr>
      <vt:lpstr>Visión Paraguay 2030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scs</dc:creator>
  <cp:lastModifiedBy>SENSICRED 3</cp:lastModifiedBy>
  <cp:revision>429</cp:revision>
  <cp:lastPrinted>2014-06-24T11:58:33Z</cp:lastPrinted>
  <dcterms:created xsi:type="dcterms:W3CDTF">2014-06-04T18:21:07Z</dcterms:created>
  <dcterms:modified xsi:type="dcterms:W3CDTF">2015-04-10T14:56:46Z</dcterms:modified>
</cp:coreProperties>
</file>